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theme/theme12.xml" ContentType="application/vnd.openxmlformats-officedocument.theme+xml"/>
  <Override PartName="/ppt/slideLayouts/slideLayout33.xml" ContentType="application/vnd.openxmlformats-officedocument.presentationml.slideLayout+xml"/>
  <Override PartName="/ppt/theme/theme13.xml" ContentType="application/vnd.openxmlformats-officedocument.theme+xml"/>
  <Override PartName="/ppt/slideLayouts/slideLayout34.xml" ContentType="application/vnd.openxmlformats-officedocument.presentationml.slideLayout+xml"/>
  <Override PartName="/ppt/theme/theme14.xml" ContentType="application/vnd.openxmlformats-officedocument.theme+xml"/>
  <Override PartName="/ppt/slideLayouts/slideLayout35.xml" ContentType="application/vnd.openxmlformats-officedocument.presentationml.slideLayout+xml"/>
  <Override PartName="/ppt/theme/theme15.xml" ContentType="application/vnd.openxmlformats-officedocument.theme+xml"/>
  <Override PartName="/ppt/slideLayouts/slideLayout36.xml" ContentType="application/vnd.openxmlformats-officedocument.presentationml.slideLayout+xml"/>
  <Override PartName="/ppt/theme/theme16.xml" ContentType="application/vnd.openxmlformats-officedocument.theme+xml"/>
  <Override PartName="/ppt/slideLayouts/slideLayout37.xml" ContentType="application/vnd.openxmlformats-officedocument.presentationml.slideLayout+xml"/>
  <Override PartName="/ppt/theme/theme17.xml" ContentType="application/vnd.openxmlformats-officedocument.theme+xml"/>
  <Override PartName="/ppt/slideLayouts/slideLayout38.xml" ContentType="application/vnd.openxmlformats-officedocument.presentationml.slideLayout+xml"/>
  <Override PartName="/ppt/theme/theme18.xml" ContentType="application/vnd.openxmlformats-officedocument.theme+xml"/>
  <Override PartName="/ppt/slideLayouts/slideLayout39.xml" ContentType="application/vnd.openxmlformats-officedocument.presentationml.slideLayout+xml"/>
  <Override PartName="/ppt/theme/theme19.xml" ContentType="application/vnd.openxmlformats-officedocument.theme+xml"/>
  <Override PartName="/ppt/slideLayouts/slideLayout40.xml" ContentType="application/vnd.openxmlformats-officedocument.presentationml.slideLayout+xml"/>
  <Override PartName="/ppt/theme/theme20.xml" ContentType="application/vnd.openxmlformats-officedocument.theme+xml"/>
  <Override PartName="/ppt/slideLayouts/slideLayout41.xml" ContentType="application/vnd.openxmlformats-officedocument.presentationml.slideLayout+xml"/>
  <Override PartName="/ppt/theme/theme21.xml" ContentType="application/vnd.openxmlformats-officedocument.theme+xml"/>
  <Override PartName="/ppt/slideLayouts/slideLayout42.xml" ContentType="application/vnd.openxmlformats-officedocument.presentationml.slideLayout+xml"/>
  <Override PartName="/ppt/theme/theme22.xml" ContentType="application/vnd.openxmlformats-officedocument.theme+xml"/>
  <Override PartName="/ppt/slideLayouts/slideLayout43.xml" ContentType="application/vnd.openxmlformats-officedocument.presentationml.slideLayout+xml"/>
  <Override PartName="/ppt/theme/theme23.xml" ContentType="application/vnd.openxmlformats-officedocument.theme+xml"/>
  <Override PartName="/ppt/slideLayouts/slideLayout44.xml" ContentType="application/vnd.openxmlformats-officedocument.presentationml.slideLayout+xml"/>
  <Override PartName="/ppt/theme/theme24.xml" ContentType="application/vnd.openxmlformats-officedocument.theme+xml"/>
  <Override PartName="/ppt/slideLayouts/slideLayout45.xml" ContentType="application/vnd.openxmlformats-officedocument.presentationml.slideLayout+xml"/>
  <Override PartName="/ppt/theme/theme25.xml" ContentType="application/vnd.openxmlformats-officedocument.theme+xml"/>
  <Override PartName="/ppt/slideLayouts/slideLayout46.xml" ContentType="application/vnd.openxmlformats-officedocument.presentationml.slideLayout+xml"/>
  <Override PartName="/ppt/theme/theme26.xml" ContentType="application/vnd.openxmlformats-officedocument.theme+xml"/>
  <Override PartName="/ppt/slideLayouts/slideLayout47.xml" ContentType="application/vnd.openxmlformats-officedocument.presentationml.slideLayout+xml"/>
  <Override PartName="/ppt/theme/theme27.xml" ContentType="application/vnd.openxmlformats-officedocument.theme+xml"/>
  <Override PartName="/ppt/slideLayouts/slideLayout48.xml" ContentType="application/vnd.openxmlformats-officedocument.presentationml.slideLayout+xml"/>
  <Override PartName="/ppt/theme/theme28.xml" ContentType="application/vnd.openxmlformats-officedocument.theme+xml"/>
  <Override PartName="/ppt/slideLayouts/slideLayout49.xml" ContentType="application/vnd.openxmlformats-officedocument.presentationml.slideLayout+xml"/>
  <Override PartName="/ppt/theme/theme29.xml" ContentType="application/vnd.openxmlformats-officedocument.theme+xml"/>
  <Override PartName="/ppt/slideLayouts/slideLayout50.xml" ContentType="application/vnd.openxmlformats-officedocument.presentationml.slideLayout+xml"/>
  <Override PartName="/ppt/theme/theme30.xml" ContentType="application/vnd.openxmlformats-officedocument.theme+xml"/>
  <Override PartName="/ppt/slideLayouts/slideLayout51.xml" ContentType="application/vnd.openxmlformats-officedocument.presentationml.slideLayout+xml"/>
  <Override PartName="/ppt/theme/theme31.xml" ContentType="application/vnd.openxmlformats-officedocument.theme+xml"/>
  <Override PartName="/ppt/slideLayouts/slideLayout52.xml" ContentType="application/vnd.openxmlformats-officedocument.presentationml.slideLayout+xml"/>
  <Override PartName="/ppt/theme/theme32.xml" ContentType="application/vnd.openxmlformats-officedocument.theme+xml"/>
  <Override PartName="/ppt/slideLayouts/slideLayout53.xml" ContentType="application/vnd.openxmlformats-officedocument.presentationml.slideLayout+xml"/>
  <Override PartName="/ppt/theme/theme33.xml" ContentType="application/vnd.openxmlformats-officedocument.theme+xml"/>
  <Override PartName="/ppt/slideLayouts/slideLayout54.xml" ContentType="application/vnd.openxmlformats-officedocument.presentationml.slideLayout+xml"/>
  <Override PartName="/ppt/theme/theme34.xml" ContentType="application/vnd.openxmlformats-officedocument.theme+xml"/>
  <Override PartName="/ppt/slideLayouts/slideLayout55.xml" ContentType="application/vnd.openxmlformats-officedocument.presentationml.slideLayout+xml"/>
  <Override PartName="/ppt/theme/theme35.xml" ContentType="application/vnd.openxmlformats-officedocument.theme+xml"/>
  <Override PartName="/ppt/slideLayouts/slideLayout56.xml" ContentType="application/vnd.openxmlformats-officedocument.presentationml.slideLayout+xml"/>
  <Override PartName="/ppt/theme/theme36.xml" ContentType="application/vnd.openxmlformats-officedocument.theme+xml"/>
  <Override PartName="/ppt/slideLayouts/slideLayout57.xml" ContentType="application/vnd.openxmlformats-officedocument.presentationml.slideLayout+xml"/>
  <Override PartName="/ppt/theme/theme37.xml" ContentType="application/vnd.openxmlformats-officedocument.theme+xml"/>
  <Override PartName="/ppt/slideLayouts/slideLayout58.xml" ContentType="application/vnd.openxmlformats-officedocument.presentationml.slideLayout+xml"/>
  <Override PartName="/ppt/theme/theme38.xml" ContentType="application/vnd.openxmlformats-officedocument.theme+xml"/>
  <Override PartName="/ppt/slideLayouts/slideLayout59.xml" ContentType="application/vnd.openxmlformats-officedocument.presentationml.slideLayout+xml"/>
  <Override PartName="/ppt/theme/theme39.xml" ContentType="application/vnd.openxmlformats-officedocument.theme+xml"/>
  <Override PartName="/ppt/slideLayouts/slideLayout60.xml" ContentType="application/vnd.openxmlformats-officedocument.presentationml.slideLayout+xml"/>
  <Override PartName="/ppt/theme/theme40.xml" ContentType="application/vnd.openxmlformats-officedocument.theme+xml"/>
  <Override PartName="/ppt/slideLayouts/slideLayout61.xml" ContentType="application/vnd.openxmlformats-officedocument.presentationml.slideLayout+xml"/>
  <Override PartName="/ppt/theme/theme41.xml" ContentType="application/vnd.openxmlformats-officedocument.theme+xml"/>
  <Override PartName="/ppt/slideLayouts/slideLayout62.xml" ContentType="application/vnd.openxmlformats-officedocument.presentationml.slideLayout+xml"/>
  <Override PartName="/ppt/theme/theme42.xml" ContentType="application/vnd.openxmlformats-officedocument.theme+xml"/>
  <Override PartName="/ppt/slideLayouts/slideLayout63.xml" ContentType="application/vnd.openxmlformats-officedocument.presentationml.slideLayout+xml"/>
  <Override PartName="/ppt/theme/theme43.xml" ContentType="application/vnd.openxmlformats-officedocument.theme+xml"/>
  <Override PartName="/ppt/slideLayouts/slideLayout64.xml" ContentType="application/vnd.openxmlformats-officedocument.presentationml.slideLayout+xml"/>
  <Override PartName="/ppt/theme/theme44.xml" ContentType="application/vnd.openxmlformats-officedocument.theme+xml"/>
  <Override PartName="/ppt/slideLayouts/slideLayout65.xml" ContentType="application/vnd.openxmlformats-officedocument.presentationml.slideLayout+xml"/>
  <Override PartName="/ppt/theme/theme45.xml" ContentType="application/vnd.openxmlformats-officedocument.theme+xml"/>
  <Override PartName="/ppt/slideLayouts/slideLayout66.xml" ContentType="application/vnd.openxmlformats-officedocument.presentationml.slideLayout+xml"/>
  <Override PartName="/ppt/theme/theme46.xml" ContentType="application/vnd.openxmlformats-officedocument.theme+xml"/>
  <Override PartName="/ppt/slideLayouts/slideLayout67.xml" ContentType="application/vnd.openxmlformats-officedocument.presentationml.slideLayout+xml"/>
  <Override PartName="/ppt/theme/theme47.xml" ContentType="application/vnd.openxmlformats-officedocument.theme+xml"/>
  <Override PartName="/ppt/slideLayouts/slideLayout68.xml" ContentType="application/vnd.openxmlformats-officedocument.presentationml.slideLayout+xml"/>
  <Override PartName="/ppt/theme/theme48.xml" ContentType="application/vnd.openxmlformats-officedocument.theme+xml"/>
  <Override PartName="/ppt/slideLayouts/slideLayout69.xml" ContentType="application/vnd.openxmlformats-officedocument.presentationml.slideLayout+xml"/>
  <Override PartName="/ppt/theme/theme49.xml" ContentType="application/vnd.openxmlformats-officedocument.theme+xml"/>
  <Override PartName="/ppt/slideLayouts/slideLayout70.xml" ContentType="application/vnd.openxmlformats-officedocument.presentationml.slideLayout+xml"/>
  <Override PartName="/ppt/theme/theme50.xml" ContentType="application/vnd.openxmlformats-officedocument.theme+xml"/>
  <Override PartName="/ppt/slideLayouts/slideLayout71.xml" ContentType="application/vnd.openxmlformats-officedocument.presentationml.slideLayout+xml"/>
  <Override PartName="/ppt/theme/theme51.xml" ContentType="application/vnd.openxmlformats-officedocument.theme+xml"/>
  <Override PartName="/ppt/slideLayouts/slideLayout72.xml" ContentType="application/vnd.openxmlformats-officedocument.presentationml.slideLayout+xml"/>
  <Override PartName="/ppt/theme/theme52.xml" ContentType="application/vnd.openxmlformats-officedocument.theme+xml"/>
  <Override PartName="/ppt/slideLayouts/slideLayout73.xml" ContentType="application/vnd.openxmlformats-officedocument.presentationml.slideLayout+xml"/>
  <Override PartName="/ppt/theme/theme53.xml" ContentType="application/vnd.openxmlformats-officedocument.theme+xml"/>
  <Override PartName="/ppt/slideLayouts/slideLayout74.xml" ContentType="application/vnd.openxmlformats-officedocument.presentationml.slideLayout+xml"/>
  <Override PartName="/ppt/theme/theme54.xml" ContentType="application/vnd.openxmlformats-officedocument.theme+xml"/>
  <Override PartName="/ppt/slideLayouts/slideLayout75.xml" ContentType="application/vnd.openxmlformats-officedocument.presentationml.slideLayout+xml"/>
  <Override PartName="/ppt/theme/theme55.xml" ContentType="application/vnd.openxmlformats-officedocument.theme+xml"/>
  <Override PartName="/ppt/slideLayouts/slideLayout76.xml" ContentType="application/vnd.openxmlformats-officedocument.presentationml.slideLayout+xml"/>
  <Override PartName="/ppt/theme/theme56.xml" ContentType="application/vnd.openxmlformats-officedocument.theme+xml"/>
  <Override PartName="/ppt/slideLayouts/slideLayout77.xml" ContentType="application/vnd.openxmlformats-officedocument.presentationml.slideLayout+xml"/>
  <Override PartName="/ppt/theme/theme57.xml" ContentType="application/vnd.openxmlformats-officedocument.theme+xml"/>
  <Override PartName="/ppt/slideLayouts/slideLayout78.xml" ContentType="application/vnd.openxmlformats-officedocument.presentationml.slideLayout+xml"/>
  <Override PartName="/ppt/theme/theme58.xml" ContentType="application/vnd.openxmlformats-officedocument.theme+xml"/>
  <Override PartName="/ppt/slideLayouts/slideLayout79.xml" ContentType="application/vnd.openxmlformats-officedocument.presentationml.slideLayout+xml"/>
  <Override PartName="/ppt/theme/theme59.xml" ContentType="application/vnd.openxmlformats-officedocument.theme+xml"/>
  <Override PartName="/ppt/slideLayouts/slideLayout80.xml" ContentType="application/vnd.openxmlformats-officedocument.presentationml.slideLayout+xml"/>
  <Override PartName="/ppt/theme/theme60.xml" ContentType="application/vnd.openxmlformats-officedocument.theme+xml"/>
  <Override PartName="/ppt/slideLayouts/slideLayout81.xml" ContentType="application/vnd.openxmlformats-officedocument.presentationml.slideLayout+xml"/>
  <Override PartName="/ppt/theme/theme61.xml" ContentType="application/vnd.openxmlformats-officedocument.theme+xml"/>
  <Override PartName="/ppt/slideLayouts/slideLayout82.xml" ContentType="application/vnd.openxmlformats-officedocument.presentationml.slideLayout+xml"/>
  <Override PartName="/ppt/theme/theme62.xml" ContentType="application/vnd.openxmlformats-officedocument.theme+xml"/>
  <Override PartName="/ppt/slideLayouts/slideLayout83.xml" ContentType="application/vnd.openxmlformats-officedocument.presentationml.slideLayout+xml"/>
  <Override PartName="/ppt/theme/theme63.xml" ContentType="application/vnd.openxmlformats-officedocument.theme+xml"/>
  <Override PartName="/ppt/slideLayouts/slideLayout84.xml" ContentType="application/vnd.openxmlformats-officedocument.presentationml.slideLayout+xml"/>
  <Override PartName="/ppt/theme/theme64.xml" ContentType="application/vnd.openxmlformats-officedocument.theme+xml"/>
  <Override PartName="/ppt/slideLayouts/slideLayout85.xml" ContentType="application/vnd.openxmlformats-officedocument.presentationml.slideLayout+xml"/>
  <Override PartName="/ppt/theme/theme65.xml" ContentType="application/vnd.openxmlformats-officedocument.theme+xml"/>
  <Override PartName="/ppt/slideLayouts/slideLayout86.xml" ContentType="application/vnd.openxmlformats-officedocument.presentationml.slideLayout+xml"/>
  <Override PartName="/ppt/theme/theme66.xml" ContentType="application/vnd.openxmlformats-officedocument.theme+xml"/>
  <Override PartName="/ppt/slideLayouts/slideLayout87.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media/image4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47" r:id="rId2"/>
    <p:sldMasterId id="2147483759" r:id="rId3"/>
    <p:sldMasterId id="2147483761" r:id="rId4"/>
    <p:sldMasterId id="2147483763" r:id="rId5"/>
    <p:sldMasterId id="2147483765" r:id="rId6"/>
    <p:sldMasterId id="2147483767" r:id="rId7"/>
    <p:sldMasterId id="2147483769" r:id="rId8"/>
    <p:sldMasterId id="2147483771" r:id="rId9"/>
    <p:sldMasterId id="2147483773" r:id="rId10"/>
    <p:sldMasterId id="2147483775" r:id="rId11"/>
    <p:sldMasterId id="2147483777" r:id="rId12"/>
    <p:sldMasterId id="2147483779" r:id="rId13"/>
    <p:sldMasterId id="2147483781" r:id="rId14"/>
    <p:sldMasterId id="2147483783" r:id="rId15"/>
    <p:sldMasterId id="2147483785" r:id="rId16"/>
    <p:sldMasterId id="2147483787" r:id="rId17"/>
    <p:sldMasterId id="2147483789" r:id="rId18"/>
    <p:sldMasterId id="2147483791" r:id="rId19"/>
    <p:sldMasterId id="2147483793" r:id="rId20"/>
    <p:sldMasterId id="2147483795" r:id="rId21"/>
    <p:sldMasterId id="2147483797" r:id="rId22"/>
    <p:sldMasterId id="2147483799" r:id="rId23"/>
    <p:sldMasterId id="2147483801" r:id="rId24"/>
    <p:sldMasterId id="2147483803" r:id="rId25"/>
    <p:sldMasterId id="2147483805" r:id="rId26"/>
    <p:sldMasterId id="2147483807" r:id="rId27"/>
    <p:sldMasterId id="2147483809" r:id="rId28"/>
    <p:sldMasterId id="2147483811" r:id="rId29"/>
    <p:sldMasterId id="2147483813" r:id="rId30"/>
    <p:sldMasterId id="2147483815" r:id="rId31"/>
    <p:sldMasterId id="2147483817" r:id="rId32"/>
    <p:sldMasterId id="2147483819" r:id="rId33"/>
    <p:sldMasterId id="2147483821" r:id="rId34"/>
    <p:sldMasterId id="2147483823" r:id="rId35"/>
    <p:sldMasterId id="2147483825" r:id="rId36"/>
    <p:sldMasterId id="2147483827" r:id="rId37"/>
    <p:sldMasterId id="2147483829" r:id="rId38"/>
    <p:sldMasterId id="2147483831" r:id="rId39"/>
    <p:sldMasterId id="2147483833" r:id="rId40"/>
    <p:sldMasterId id="2147483835" r:id="rId41"/>
    <p:sldMasterId id="2147483837" r:id="rId42"/>
    <p:sldMasterId id="2147483839" r:id="rId43"/>
    <p:sldMasterId id="2147483841" r:id="rId44"/>
    <p:sldMasterId id="2147483843" r:id="rId45"/>
    <p:sldMasterId id="2147483845" r:id="rId46"/>
    <p:sldMasterId id="2147483847" r:id="rId47"/>
    <p:sldMasterId id="2147483849" r:id="rId48"/>
    <p:sldMasterId id="2147483851" r:id="rId49"/>
    <p:sldMasterId id="2147483853" r:id="rId50"/>
    <p:sldMasterId id="2147483855" r:id="rId51"/>
    <p:sldMasterId id="2147483857" r:id="rId52"/>
    <p:sldMasterId id="2147483859" r:id="rId53"/>
    <p:sldMasterId id="2147483861" r:id="rId54"/>
    <p:sldMasterId id="2147483863" r:id="rId55"/>
    <p:sldMasterId id="2147483865" r:id="rId56"/>
    <p:sldMasterId id="2147483867" r:id="rId57"/>
    <p:sldMasterId id="2147483869" r:id="rId58"/>
    <p:sldMasterId id="2147483871" r:id="rId59"/>
    <p:sldMasterId id="2147483873" r:id="rId60"/>
    <p:sldMasterId id="2147483875" r:id="rId61"/>
    <p:sldMasterId id="2147483877" r:id="rId62"/>
    <p:sldMasterId id="2147483879" r:id="rId63"/>
    <p:sldMasterId id="2147483881" r:id="rId64"/>
    <p:sldMasterId id="2147483883" r:id="rId65"/>
    <p:sldMasterId id="2147483885" r:id="rId66"/>
    <p:sldMasterId id="2147483887" r:id="rId67"/>
  </p:sldMasterIdLst>
  <p:notesMasterIdLst>
    <p:notesMasterId r:id="rId201"/>
  </p:notesMasterIdLst>
  <p:handoutMasterIdLst>
    <p:handoutMasterId r:id="rId202"/>
  </p:handoutMasterIdLst>
  <p:sldIdLst>
    <p:sldId id="586" r:id="rId68"/>
    <p:sldId id="635" r:id="rId69"/>
    <p:sldId id="777" r:id="rId70"/>
    <p:sldId id="782" r:id="rId71"/>
    <p:sldId id="783" r:id="rId72"/>
    <p:sldId id="784" r:id="rId73"/>
    <p:sldId id="785" r:id="rId74"/>
    <p:sldId id="786" r:id="rId75"/>
    <p:sldId id="787" r:id="rId76"/>
    <p:sldId id="788" r:id="rId77"/>
    <p:sldId id="789" r:id="rId78"/>
    <p:sldId id="790" r:id="rId79"/>
    <p:sldId id="791" r:id="rId80"/>
    <p:sldId id="792" r:id="rId81"/>
    <p:sldId id="793" r:id="rId82"/>
    <p:sldId id="794" r:id="rId83"/>
    <p:sldId id="795" r:id="rId84"/>
    <p:sldId id="513" r:id="rId85"/>
    <p:sldId id="259" r:id="rId86"/>
    <p:sldId id="260" r:id="rId87"/>
    <p:sldId id="693" r:id="rId88"/>
    <p:sldId id="726" r:id="rId89"/>
    <p:sldId id="727" r:id="rId90"/>
    <p:sldId id="728" r:id="rId91"/>
    <p:sldId id="729" r:id="rId92"/>
    <p:sldId id="730" r:id="rId93"/>
    <p:sldId id="731" r:id="rId94"/>
    <p:sldId id="732" r:id="rId95"/>
    <p:sldId id="733" r:id="rId96"/>
    <p:sldId id="734" r:id="rId97"/>
    <p:sldId id="735" r:id="rId98"/>
    <p:sldId id="736" r:id="rId99"/>
    <p:sldId id="737" r:id="rId100"/>
    <p:sldId id="738" r:id="rId101"/>
    <p:sldId id="739" r:id="rId102"/>
    <p:sldId id="740" r:id="rId103"/>
    <p:sldId id="741" r:id="rId104"/>
    <p:sldId id="742" r:id="rId105"/>
    <p:sldId id="743" r:id="rId106"/>
    <p:sldId id="744" r:id="rId107"/>
    <p:sldId id="745" r:id="rId108"/>
    <p:sldId id="746" r:id="rId109"/>
    <p:sldId id="747" r:id="rId110"/>
    <p:sldId id="748" r:id="rId111"/>
    <p:sldId id="749" r:id="rId112"/>
    <p:sldId id="750" r:id="rId113"/>
    <p:sldId id="751" r:id="rId114"/>
    <p:sldId id="752" r:id="rId115"/>
    <p:sldId id="753" r:id="rId116"/>
    <p:sldId id="754" r:id="rId117"/>
    <p:sldId id="755" r:id="rId118"/>
    <p:sldId id="756" r:id="rId119"/>
    <p:sldId id="757" r:id="rId120"/>
    <p:sldId id="758" r:id="rId121"/>
    <p:sldId id="759" r:id="rId122"/>
    <p:sldId id="760" r:id="rId123"/>
    <p:sldId id="761" r:id="rId124"/>
    <p:sldId id="762" r:id="rId125"/>
    <p:sldId id="763" r:id="rId126"/>
    <p:sldId id="764" r:id="rId127"/>
    <p:sldId id="765" r:id="rId128"/>
    <p:sldId id="766" r:id="rId129"/>
    <p:sldId id="767" r:id="rId130"/>
    <p:sldId id="768" r:id="rId131"/>
    <p:sldId id="769" r:id="rId132"/>
    <p:sldId id="770" r:id="rId133"/>
    <p:sldId id="771" r:id="rId134"/>
    <p:sldId id="772" r:id="rId135"/>
    <p:sldId id="773" r:id="rId136"/>
    <p:sldId id="774" r:id="rId137"/>
    <p:sldId id="775" r:id="rId138"/>
    <p:sldId id="725" r:id="rId139"/>
    <p:sldId id="796" r:id="rId140"/>
    <p:sldId id="797" r:id="rId141"/>
    <p:sldId id="798" r:id="rId142"/>
    <p:sldId id="799" r:id="rId143"/>
    <p:sldId id="800" r:id="rId144"/>
    <p:sldId id="801" r:id="rId145"/>
    <p:sldId id="802" r:id="rId146"/>
    <p:sldId id="803" r:id="rId147"/>
    <p:sldId id="804" r:id="rId148"/>
    <p:sldId id="805" r:id="rId149"/>
    <p:sldId id="806" r:id="rId150"/>
    <p:sldId id="807" r:id="rId151"/>
    <p:sldId id="808" r:id="rId152"/>
    <p:sldId id="809" r:id="rId153"/>
    <p:sldId id="810" r:id="rId154"/>
    <p:sldId id="811" r:id="rId155"/>
    <p:sldId id="812" r:id="rId156"/>
    <p:sldId id="813" r:id="rId157"/>
    <p:sldId id="814" r:id="rId158"/>
    <p:sldId id="815" r:id="rId159"/>
    <p:sldId id="816" r:id="rId160"/>
    <p:sldId id="817" r:id="rId161"/>
    <p:sldId id="818" r:id="rId162"/>
    <p:sldId id="819" r:id="rId163"/>
    <p:sldId id="820" r:id="rId164"/>
    <p:sldId id="821" r:id="rId165"/>
    <p:sldId id="822" r:id="rId166"/>
    <p:sldId id="823" r:id="rId167"/>
    <p:sldId id="824" r:id="rId168"/>
    <p:sldId id="825" r:id="rId169"/>
    <p:sldId id="826" r:id="rId170"/>
    <p:sldId id="827" r:id="rId171"/>
    <p:sldId id="828" r:id="rId172"/>
    <p:sldId id="829" r:id="rId173"/>
    <p:sldId id="830" r:id="rId174"/>
    <p:sldId id="831" r:id="rId175"/>
    <p:sldId id="832" r:id="rId176"/>
    <p:sldId id="833" r:id="rId177"/>
    <p:sldId id="834" r:id="rId178"/>
    <p:sldId id="835" r:id="rId179"/>
    <p:sldId id="836" r:id="rId180"/>
    <p:sldId id="837" r:id="rId181"/>
    <p:sldId id="838" r:id="rId182"/>
    <p:sldId id="839" r:id="rId183"/>
    <p:sldId id="840" r:id="rId184"/>
    <p:sldId id="841" r:id="rId185"/>
    <p:sldId id="842" r:id="rId186"/>
    <p:sldId id="843" r:id="rId187"/>
    <p:sldId id="844" r:id="rId188"/>
    <p:sldId id="845" r:id="rId189"/>
    <p:sldId id="846" r:id="rId190"/>
    <p:sldId id="724" r:id="rId191"/>
    <p:sldId id="778" r:id="rId192"/>
    <p:sldId id="509" r:id="rId193"/>
    <p:sldId id="694" r:id="rId194"/>
    <p:sldId id="695" r:id="rId195"/>
    <p:sldId id="779" r:id="rId196"/>
    <p:sldId id="780" r:id="rId197"/>
    <p:sldId id="722" r:id="rId198"/>
    <p:sldId id="723" r:id="rId199"/>
    <p:sldId id="781" r:id="rId20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Martinez" initials="CM" lastIdx="4" clrIdx="0">
    <p:extLst>
      <p:ext uri="{19B8F6BF-5375-455C-9EA6-DF929625EA0E}">
        <p15:presenceInfo xmlns:p15="http://schemas.microsoft.com/office/powerpoint/2012/main" userId="S-1-5-21-132208694-1195339138-10498456-53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9" autoAdjust="0"/>
    <p:restoredTop sz="94604" autoAdjust="0"/>
  </p:normalViewPr>
  <p:slideViewPr>
    <p:cSldViewPr snapToGrid="0">
      <p:cViewPr varScale="1">
        <p:scale>
          <a:sx n="74" d="100"/>
          <a:sy n="74" d="100"/>
        </p:scale>
        <p:origin x="72" y="6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6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7.xml"/><Relationship Id="rId138" Type="http://schemas.openxmlformats.org/officeDocument/2006/relationships/slide" Target="slides/slide71.xml"/><Relationship Id="rId159" Type="http://schemas.openxmlformats.org/officeDocument/2006/relationships/slide" Target="slides/slide92.xml"/><Relationship Id="rId170" Type="http://schemas.openxmlformats.org/officeDocument/2006/relationships/slide" Target="slides/slide103.xml"/><Relationship Id="rId191" Type="http://schemas.openxmlformats.org/officeDocument/2006/relationships/slide" Target="slides/slide124.xml"/><Relationship Id="rId205" Type="http://schemas.openxmlformats.org/officeDocument/2006/relationships/viewProps" Target="viewProps.xml"/><Relationship Id="rId107" Type="http://schemas.openxmlformats.org/officeDocument/2006/relationships/slide" Target="slides/slide4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7.xml"/><Relationship Id="rId128" Type="http://schemas.openxmlformats.org/officeDocument/2006/relationships/slide" Target="slides/slide61.xml"/><Relationship Id="rId149" Type="http://schemas.openxmlformats.org/officeDocument/2006/relationships/slide" Target="slides/slide82.xml"/><Relationship Id="rId5" Type="http://schemas.openxmlformats.org/officeDocument/2006/relationships/slideMaster" Target="slideMasters/slideMaster5.xml"/><Relationship Id="rId95" Type="http://schemas.openxmlformats.org/officeDocument/2006/relationships/slide" Target="slides/slide28.xml"/><Relationship Id="rId160" Type="http://schemas.openxmlformats.org/officeDocument/2006/relationships/slide" Target="slides/slide93.xml"/><Relationship Id="rId181" Type="http://schemas.openxmlformats.org/officeDocument/2006/relationships/slide" Target="slides/slide1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1.xml"/><Relationship Id="rId139" Type="http://schemas.openxmlformats.org/officeDocument/2006/relationships/slide" Target="slides/slide72.xml"/><Relationship Id="rId85" Type="http://schemas.openxmlformats.org/officeDocument/2006/relationships/slide" Target="slides/slide18.xml"/><Relationship Id="rId150" Type="http://schemas.openxmlformats.org/officeDocument/2006/relationships/slide" Target="slides/slide83.xml"/><Relationship Id="rId171" Type="http://schemas.openxmlformats.org/officeDocument/2006/relationships/slide" Target="slides/slide104.xml"/><Relationship Id="rId192" Type="http://schemas.openxmlformats.org/officeDocument/2006/relationships/slide" Target="slides/slide125.xml"/><Relationship Id="rId206"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1.xml"/><Relationship Id="rId129" Type="http://schemas.openxmlformats.org/officeDocument/2006/relationships/slide" Target="slides/slide62.xml"/><Relationship Id="rId54" Type="http://schemas.openxmlformats.org/officeDocument/2006/relationships/slideMaster" Target="slideMasters/slideMaster54.xml"/><Relationship Id="rId75" Type="http://schemas.openxmlformats.org/officeDocument/2006/relationships/slide" Target="slides/slide8.xml"/><Relationship Id="rId96" Type="http://schemas.openxmlformats.org/officeDocument/2006/relationships/slide" Target="slides/slide29.xml"/><Relationship Id="rId140" Type="http://schemas.openxmlformats.org/officeDocument/2006/relationships/slide" Target="slides/slide73.xml"/><Relationship Id="rId161" Type="http://schemas.openxmlformats.org/officeDocument/2006/relationships/slide" Target="slides/slide94.xml"/><Relationship Id="rId182" Type="http://schemas.openxmlformats.org/officeDocument/2006/relationships/slide" Target="slides/slide11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9.xml"/><Relationship Id="rId130" Type="http://schemas.openxmlformats.org/officeDocument/2006/relationships/slide" Target="slides/slide63.xml"/><Relationship Id="rId151" Type="http://schemas.openxmlformats.org/officeDocument/2006/relationships/slide" Target="slides/slide84.xml"/><Relationship Id="rId172" Type="http://schemas.openxmlformats.org/officeDocument/2006/relationships/slide" Target="slides/slide105.xml"/><Relationship Id="rId193" Type="http://schemas.openxmlformats.org/officeDocument/2006/relationships/slide" Target="slides/slide126.xml"/><Relationship Id="rId207"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4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9.xml"/><Relationship Id="rId97" Type="http://schemas.openxmlformats.org/officeDocument/2006/relationships/slide" Target="slides/slide30.xml"/><Relationship Id="rId120" Type="http://schemas.openxmlformats.org/officeDocument/2006/relationships/slide" Target="slides/slide53.xml"/><Relationship Id="rId141" Type="http://schemas.openxmlformats.org/officeDocument/2006/relationships/slide" Target="slides/slide74.xml"/><Relationship Id="rId7" Type="http://schemas.openxmlformats.org/officeDocument/2006/relationships/slideMaster" Target="slideMasters/slideMaster7.xml"/><Relationship Id="rId162" Type="http://schemas.openxmlformats.org/officeDocument/2006/relationships/slide" Target="slides/slide95.xml"/><Relationship Id="rId183" Type="http://schemas.openxmlformats.org/officeDocument/2006/relationships/slide" Target="slides/slide116.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15" Type="http://schemas.openxmlformats.org/officeDocument/2006/relationships/slide" Target="slides/slide48.xml"/><Relationship Id="rId131" Type="http://schemas.openxmlformats.org/officeDocument/2006/relationships/slide" Target="slides/slide64.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61" Type="http://schemas.openxmlformats.org/officeDocument/2006/relationships/slideMaster" Target="slideMasters/slideMaster61.xml"/><Relationship Id="rId82" Type="http://schemas.openxmlformats.org/officeDocument/2006/relationships/slide" Target="slides/slide15.xml"/><Relationship Id="rId152" Type="http://schemas.openxmlformats.org/officeDocument/2006/relationships/slide" Target="slides/slide85.xml"/><Relationship Id="rId173" Type="http://schemas.openxmlformats.org/officeDocument/2006/relationships/slide" Target="slides/slide106.xml"/><Relationship Id="rId194" Type="http://schemas.openxmlformats.org/officeDocument/2006/relationships/slide" Target="slides/slide127.xml"/><Relationship Id="rId199" Type="http://schemas.openxmlformats.org/officeDocument/2006/relationships/slide" Target="slides/slide132.xml"/><Relationship Id="rId203" Type="http://schemas.openxmlformats.org/officeDocument/2006/relationships/commentAuthors" Target="commen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189"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79" Type="http://schemas.openxmlformats.org/officeDocument/2006/relationships/slide" Target="slides/slide112.xml"/><Relationship Id="rId195" Type="http://schemas.openxmlformats.org/officeDocument/2006/relationships/slide" Target="slides/slide128.xml"/><Relationship Id="rId190" Type="http://schemas.openxmlformats.org/officeDocument/2006/relationships/slide" Target="slides/slide123.xml"/><Relationship Id="rId20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9.xml"/><Relationship Id="rId127" Type="http://schemas.openxmlformats.org/officeDocument/2006/relationships/slide" Target="slides/slide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78" Type="http://schemas.openxmlformats.org/officeDocument/2006/relationships/slide" Target="slides/slide11.xml"/><Relationship Id="rId94" Type="http://schemas.openxmlformats.org/officeDocument/2006/relationships/slide" Target="slides/slide27.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48" Type="http://schemas.openxmlformats.org/officeDocument/2006/relationships/slide" Target="slides/slide81.xml"/><Relationship Id="rId164" Type="http://schemas.openxmlformats.org/officeDocument/2006/relationships/slide" Target="slides/slide97.xml"/><Relationship Id="rId169" Type="http://schemas.openxmlformats.org/officeDocument/2006/relationships/slide" Target="slides/slide102.xml"/><Relationship Id="rId185"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201"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202"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71" Type="http://schemas.openxmlformats.org/officeDocument/2006/relationships/slide" Target="slides/slide4.xml"/><Relationship Id="rId92" Type="http://schemas.openxmlformats.org/officeDocument/2006/relationships/slide" Target="slides/slide25.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CC8704D-636F-448B-90F7-388CE4788F8C}" type="datetimeFigureOut">
              <a:rPr lang="en-US" smtClean="0"/>
              <a:t>12/11/2019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12D1188-7A77-41B7-9DEF-222B0ECD6832}" type="slidenum">
              <a:rPr lang="en-US" smtClean="0"/>
              <a:t>‹#›</a:t>
            </a:fld>
            <a:endParaRPr lang="en-US"/>
          </a:p>
        </p:txBody>
      </p:sp>
    </p:spTree>
    <p:extLst>
      <p:ext uri="{BB962C8B-B14F-4D97-AF65-F5344CB8AC3E}">
        <p14:creationId xmlns:p14="http://schemas.microsoft.com/office/powerpoint/2010/main" val="305723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D66A81D-67AB-4AF0-8096-250A53B041DB}" type="datetimeFigureOut">
              <a:rPr lang="en-US" smtClean="0"/>
              <a:pPr/>
              <a:t>12/11/2019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C37E784-26B3-493D-81D8-801AFB34A4E1}" type="slidenum">
              <a:rPr lang="en-US" smtClean="0"/>
              <a:pPr/>
              <a:t>‹#›</a:t>
            </a:fld>
            <a:endParaRPr lang="en-US"/>
          </a:p>
        </p:txBody>
      </p:sp>
    </p:spTree>
    <p:extLst>
      <p:ext uri="{BB962C8B-B14F-4D97-AF65-F5344CB8AC3E}">
        <p14:creationId xmlns:p14="http://schemas.microsoft.com/office/powerpoint/2010/main" val="103964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67826-6153-4C37-87DE-BF30F137A1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12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697036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165884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2044536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62703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5461260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82985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0985070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smtClean="0"/>
              <a:t>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603424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8880233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3831299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5792599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1697195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15857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8108774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23370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57019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22152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92450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96112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77963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81009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9383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416449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87962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83151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18952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84861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82105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85967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F09301-14C1-42C8-8A98-E7E6A76EC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595530-D5CE-48CA-822D-F845A35E07AA}" type="slidenum">
              <a:rPr kumimoji="0" lang="en-US" sz="2801"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1"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90670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388484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884483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27864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1452124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529917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608799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802905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721414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371053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464801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932232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689212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582291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6672071" y="5180076"/>
            <a:ext cx="2438399" cy="163982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534161" y="838962"/>
            <a:ext cx="7148830" cy="0"/>
          </a:xfrm>
          <a:custGeom>
            <a:avLst/>
            <a:gdLst/>
            <a:ahLst/>
            <a:cxnLst/>
            <a:rect l="l" t="t" r="r" b="b"/>
            <a:pathLst>
              <a:path w="7148830">
                <a:moveTo>
                  <a:pt x="0" y="0"/>
                </a:moveTo>
                <a:lnTo>
                  <a:pt x="7148321"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9213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544310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050080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260599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400190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473446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138217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881235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553971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423289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047439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25342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3502069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891961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281411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933647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092725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988585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4019966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851113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655270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4547458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99742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672144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3404562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745019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449072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18669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785906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203300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792797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472405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42944974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40199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2669479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738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23746" y="423746"/>
            <a:ext cx="8608740" cy="61108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6846849" y="0"/>
            <a:ext cx="2275205" cy="0"/>
          </a:xfrm>
          <a:custGeom>
            <a:avLst/>
            <a:gdLst/>
            <a:ahLst/>
            <a:cxnLst/>
            <a:rect l="l" t="t" r="r" b="b"/>
            <a:pathLst>
              <a:path w="2275204">
                <a:moveTo>
                  <a:pt x="0" y="0"/>
                </a:moveTo>
                <a:lnTo>
                  <a:pt x="227484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2720897" y="1817649"/>
            <a:ext cx="312420" cy="0"/>
          </a:xfrm>
          <a:custGeom>
            <a:avLst/>
            <a:gdLst/>
            <a:ahLst/>
            <a:cxnLst/>
            <a:rect l="l" t="t" r="r" b="b"/>
            <a:pathLst>
              <a:path w="312419">
                <a:moveTo>
                  <a:pt x="0" y="0"/>
                </a:moveTo>
                <a:lnTo>
                  <a:pt x="312234" y="0"/>
                </a:lnTo>
              </a:path>
            </a:pathLst>
          </a:custGeom>
          <a:ln w="55756">
            <a:solidFill>
              <a:srgbClr val="87A3A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130576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761517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2582317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268479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104592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1810829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2800" b="1" i="0">
                <a:solidFill>
                  <a:schemeClr val="bg1"/>
                </a:solidFill>
                <a:latin typeface="Tw Cen MT"/>
                <a:cs typeface="Tw Cen MT"/>
              </a:defRPr>
            </a:lvl1p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a:t>
            </a:r>
            <a:fld id="{81D60167-4931-47E6-BA6A-407CBD079E47}" type="slidenum">
              <a:rPr kumimoji="0" sz="2800" b="1" i="0" u="none" strike="noStrike" kern="1200" cap="none" spc="-5" normalizeH="0" baseline="0" noProof="0" dirty="0">
                <a:ln>
                  <a:noFill/>
                </a:ln>
                <a:solidFill>
                  <a:prstClr val="white"/>
                </a:solidFill>
                <a:effectLst/>
                <a:uLnTx/>
                <a:uFillTx/>
                <a:latin typeface="Tw Cen MT"/>
                <a:ea typeface="+mn-ea"/>
              </a:rPr>
              <a:pPr marL="12700" marR="0" lvl="0" indent="0" algn="l" defTabSz="914400" rtl="0" eaLnBrk="1" fontAlgn="auto" latinLnBrk="0" hangingPunct="1">
                <a:lnSpc>
                  <a:spcPts val="3055"/>
                </a:lnSpc>
                <a:spcBef>
                  <a:spcPts val="0"/>
                </a:spcBef>
                <a:spcAft>
                  <a:spcPts val="0"/>
                </a:spcAft>
                <a:buClrTx/>
                <a:buSzTx/>
                <a:buFontTx/>
                <a:buNone/>
                <a:tabLst/>
                <a:defRPr/>
              </a:pPr>
              <a:t>‹#›</a:t>
            </a:fld>
            <a:endParaRPr kumimoji="0" sz="2800" b="1" i="0" u="none" strike="noStrike" kern="1200" cap="none" spc="-5" normalizeH="0" baseline="0" noProof="0" dirty="0">
              <a:ln>
                <a:noFill/>
              </a:ln>
              <a:solidFill>
                <a:prstClr val="white"/>
              </a:solidFill>
              <a:effectLst/>
              <a:uLnTx/>
              <a:uFillTx/>
              <a:latin typeface="Tw Cen MT"/>
              <a:ea typeface="+mn-ea"/>
            </a:endParaRPr>
          </a:p>
        </p:txBody>
      </p:sp>
    </p:spTree>
    <p:extLst>
      <p:ext uri="{BB962C8B-B14F-4D97-AF65-F5344CB8AC3E}">
        <p14:creationId xmlns:p14="http://schemas.microsoft.com/office/powerpoint/2010/main" val="239475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643E765-5EB9-45F5-9785-D0C408C4B630}" type="datetimeFigureOut">
              <a:rPr lang="en-US" smtClean="0"/>
              <a:pPr/>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2FFD2-E3DB-404B-8322-1772EC613CF6}" type="slidenum">
              <a:rPr lang="en-US" smtClean="0"/>
              <a:pPr/>
              <a:t>‹#›</a:t>
            </a:fld>
            <a:endParaRPr lang="en-US"/>
          </a:p>
        </p:txBody>
      </p:sp>
    </p:spTree>
    <p:extLst>
      <p:ext uri="{BB962C8B-B14F-4D97-AF65-F5344CB8AC3E}">
        <p14:creationId xmlns:p14="http://schemas.microsoft.com/office/powerpoint/2010/main" val="299924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7.xml"/><Relationship Id="rId1" Type="http://schemas.openxmlformats.org/officeDocument/2006/relationships/slideLayout" Target="../slideLayouts/slideLayout3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8.xml"/><Relationship Id="rId1" Type="http://schemas.openxmlformats.org/officeDocument/2006/relationships/slideLayout" Target="../slideLayouts/slideLayout3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xml"/><Relationship Id="rId1"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xml"/><Relationship Id="rId1" Type="http://schemas.openxmlformats.org/officeDocument/2006/relationships/slideLayout" Target="../slideLayouts/slideLayout4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1.xml"/><Relationship Id="rId1" Type="http://schemas.openxmlformats.org/officeDocument/2006/relationships/slideLayout" Target="../slideLayouts/slideLayout4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2.xml"/><Relationship Id="rId1" Type="http://schemas.openxmlformats.org/officeDocument/2006/relationships/slideLayout" Target="../slideLayouts/slideLayout4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3.xml"/><Relationship Id="rId1" Type="http://schemas.openxmlformats.org/officeDocument/2006/relationships/slideLayout" Target="../slideLayouts/slideLayout4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4.xml"/><Relationship Id="rId1" Type="http://schemas.openxmlformats.org/officeDocument/2006/relationships/slideLayout" Target="../slideLayouts/slideLayout4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5.xml"/><Relationship Id="rId1" Type="http://schemas.openxmlformats.org/officeDocument/2006/relationships/slideLayout" Target="../slideLayouts/slideLayout4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6.xml"/><Relationship Id="rId1" Type="http://schemas.openxmlformats.org/officeDocument/2006/relationships/slideLayout" Target="../slideLayouts/slideLayout4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7.xml"/><Relationship Id="rId1" Type="http://schemas.openxmlformats.org/officeDocument/2006/relationships/slideLayout" Target="../slideLayouts/slideLayout4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8.xml"/><Relationship Id="rId1" Type="http://schemas.openxmlformats.org/officeDocument/2006/relationships/slideLayout" Target="../slideLayouts/slideLayout4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9.xml"/><Relationship Id="rId1"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0.xml"/><Relationship Id="rId1" Type="http://schemas.openxmlformats.org/officeDocument/2006/relationships/slideLayout" Target="../slideLayouts/slideLayout5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1.xml"/><Relationship Id="rId1" Type="http://schemas.openxmlformats.org/officeDocument/2006/relationships/slideLayout" Target="../slideLayouts/slideLayout5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2.xml"/><Relationship Id="rId1" Type="http://schemas.openxmlformats.org/officeDocument/2006/relationships/slideLayout" Target="../slideLayouts/slideLayout5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3.xml"/><Relationship Id="rId1" Type="http://schemas.openxmlformats.org/officeDocument/2006/relationships/slideLayout" Target="../slideLayouts/slideLayout5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4.xml"/><Relationship Id="rId1" Type="http://schemas.openxmlformats.org/officeDocument/2006/relationships/slideLayout" Target="../slideLayouts/slideLayout5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5.xml"/><Relationship Id="rId1" Type="http://schemas.openxmlformats.org/officeDocument/2006/relationships/slideLayout" Target="../slideLayouts/slideLayout5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6.xml"/><Relationship Id="rId1" Type="http://schemas.openxmlformats.org/officeDocument/2006/relationships/slideLayout" Target="../slideLayouts/slideLayout5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7.xml"/><Relationship Id="rId1" Type="http://schemas.openxmlformats.org/officeDocument/2006/relationships/slideLayout" Target="../slideLayouts/slideLayout5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8.xml"/><Relationship Id="rId1" Type="http://schemas.openxmlformats.org/officeDocument/2006/relationships/slideLayout" Target="../slideLayouts/slideLayout5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9.xml"/><Relationship Id="rId1"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0.xml"/><Relationship Id="rId1" Type="http://schemas.openxmlformats.org/officeDocument/2006/relationships/slideLayout" Target="../slideLayouts/slideLayout6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1.xml"/><Relationship Id="rId1" Type="http://schemas.openxmlformats.org/officeDocument/2006/relationships/slideLayout" Target="../slideLayouts/slideLayout6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2.xml"/><Relationship Id="rId1" Type="http://schemas.openxmlformats.org/officeDocument/2006/relationships/slideLayout" Target="../slideLayouts/slideLayout6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3.xml"/><Relationship Id="rId1" Type="http://schemas.openxmlformats.org/officeDocument/2006/relationships/slideLayout" Target="../slideLayouts/slideLayout6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4.xml"/><Relationship Id="rId1" Type="http://schemas.openxmlformats.org/officeDocument/2006/relationships/slideLayout" Target="../slideLayouts/slideLayout6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5.xml"/><Relationship Id="rId1" Type="http://schemas.openxmlformats.org/officeDocument/2006/relationships/slideLayout" Target="../slideLayouts/slideLayout6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6.xml"/><Relationship Id="rId1" Type="http://schemas.openxmlformats.org/officeDocument/2006/relationships/slideLayout" Target="../slideLayouts/slideLayout6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7.xml"/><Relationship Id="rId1" Type="http://schemas.openxmlformats.org/officeDocument/2006/relationships/slideLayout" Target="../slideLayouts/slideLayout67.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8.xml"/><Relationship Id="rId1" Type="http://schemas.openxmlformats.org/officeDocument/2006/relationships/slideLayout" Target="../slideLayouts/slideLayout6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9.xml"/><Relationship Id="rId1"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0.xml"/><Relationship Id="rId1" Type="http://schemas.openxmlformats.org/officeDocument/2006/relationships/slideLayout" Target="../slideLayouts/slideLayout7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1.xml"/><Relationship Id="rId1" Type="http://schemas.openxmlformats.org/officeDocument/2006/relationships/slideLayout" Target="../slideLayouts/slideLayout71.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2.xml"/><Relationship Id="rId1" Type="http://schemas.openxmlformats.org/officeDocument/2006/relationships/slideLayout" Target="../slideLayouts/slideLayout72.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3.xml"/><Relationship Id="rId1" Type="http://schemas.openxmlformats.org/officeDocument/2006/relationships/slideLayout" Target="../slideLayouts/slideLayout7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4.xml"/><Relationship Id="rId1" Type="http://schemas.openxmlformats.org/officeDocument/2006/relationships/slideLayout" Target="../slideLayouts/slideLayout74.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5.xml"/><Relationship Id="rId1" Type="http://schemas.openxmlformats.org/officeDocument/2006/relationships/slideLayout" Target="../slideLayouts/slideLayout75.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6.xml"/><Relationship Id="rId1" Type="http://schemas.openxmlformats.org/officeDocument/2006/relationships/slideLayout" Target="../slideLayouts/slideLayout7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7.xml"/><Relationship Id="rId1" Type="http://schemas.openxmlformats.org/officeDocument/2006/relationships/slideLayout" Target="../slideLayouts/slideLayout77.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8.xml"/><Relationship Id="rId1" Type="http://schemas.openxmlformats.org/officeDocument/2006/relationships/slideLayout" Target="../slideLayouts/slideLayout78.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9.xml"/><Relationship Id="rId1"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0.xml"/><Relationship Id="rId1" Type="http://schemas.openxmlformats.org/officeDocument/2006/relationships/slideLayout" Target="../slideLayouts/slideLayout80.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1.xml"/><Relationship Id="rId1" Type="http://schemas.openxmlformats.org/officeDocument/2006/relationships/slideLayout" Target="../slideLayouts/slideLayout81.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2.xml"/><Relationship Id="rId1" Type="http://schemas.openxmlformats.org/officeDocument/2006/relationships/slideLayout" Target="../slideLayouts/slideLayout82.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3.xml"/><Relationship Id="rId1" Type="http://schemas.openxmlformats.org/officeDocument/2006/relationships/slideLayout" Target="../slideLayouts/slideLayout83.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4.xml"/><Relationship Id="rId1" Type="http://schemas.openxmlformats.org/officeDocument/2006/relationships/slideLayout" Target="../slideLayouts/slideLayout84.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5.xml"/><Relationship Id="rId1" Type="http://schemas.openxmlformats.org/officeDocument/2006/relationships/slideLayout" Target="../slideLayouts/slideLayout85.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6.xml"/><Relationship Id="rId1" Type="http://schemas.openxmlformats.org/officeDocument/2006/relationships/slideLayout" Target="../slideLayouts/slideLayout86.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7.xml"/><Relationship Id="rId1"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ADD5B7-C5DD-442E-9E86-B59D14FB1198}" type="datetimeFigureOut">
              <a:rPr lang="en-US" smtClean="0"/>
              <a:pPr/>
              <a:t>12/11/2019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FABBA3-BA57-4F9E-B2F3-893672880019}" type="slidenum">
              <a:rPr lang="en-US" smtClean="0"/>
              <a:pPr/>
              <a:t>‹#›</a:t>
            </a:fld>
            <a:endParaRPr lang="en-US" dirty="0"/>
          </a:p>
        </p:txBody>
      </p:sp>
    </p:spTree>
    <p:extLst>
      <p:ext uri="{BB962C8B-B14F-4D97-AF65-F5344CB8AC3E}">
        <p14:creationId xmlns:p14="http://schemas.microsoft.com/office/powerpoint/2010/main" val="130600891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1192778033"/>
      </p:ext>
    </p:extLst>
  </p:cSld>
  <p:clrMap bg1="dk1" tx1="lt1" bg2="dk2" tx2="lt2" accent1="accent1" accent2="accent2" accent3="accent3" accent4="accent4" accent5="accent5" accent6="accent6" hlink="hlink" folHlink="folHlink"/>
  <p:sldLayoutIdLst>
    <p:sldLayoutId id="2147483774"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1851194036"/>
      </p:ext>
    </p:extLst>
  </p:cSld>
  <p:clrMap bg1="dk1" tx1="lt1" bg2="dk2" tx2="lt2" accent1="accent1" accent2="accent2" accent3="accent3" accent4="accent4" accent5="accent5" accent6="accent6" hlink="hlink" folHlink="folHlink"/>
  <p:sldLayoutIdLst>
    <p:sldLayoutId id="2147483776"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3109167709"/>
      </p:ext>
    </p:extLst>
  </p:cSld>
  <p:clrMap bg1="dk1" tx1="lt1" bg2="dk2" tx2="lt2" accent1="accent1" accent2="accent2" accent3="accent3" accent4="accent4" accent5="accent5" accent6="accent6" hlink="hlink" folHlink="folHlink"/>
  <p:sldLayoutIdLst>
    <p:sldLayoutId id="2147483778"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2425608050"/>
      </p:ext>
    </p:extLst>
  </p:cSld>
  <p:clrMap bg1="dk1" tx1="lt1" bg2="dk2" tx2="lt2" accent1="accent1" accent2="accent2" accent3="accent3" accent4="accent4" accent5="accent5" accent6="accent6" hlink="hlink" folHlink="folHlink"/>
  <p:sldLayoutIdLst>
    <p:sldLayoutId id="2147483780"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2501781194"/>
      </p:ext>
    </p:extLst>
  </p:cSld>
  <p:clrMap bg1="dk1" tx1="lt1" bg2="dk2" tx2="lt2" accent1="accent1" accent2="accent2" accent3="accent3" accent4="accent4" accent5="accent5" accent6="accent6" hlink="hlink" folHlink="folHlink"/>
  <p:sldLayoutIdLst>
    <p:sldLayoutId id="2147483782"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1417399930"/>
      </p:ext>
    </p:extLst>
  </p:cSld>
  <p:clrMap bg1="dk1" tx1="lt1" bg2="dk2" tx2="lt2" accent1="accent1" accent2="accent2" accent3="accent3" accent4="accent4" accent5="accent5" accent6="accent6" hlink="hlink" folHlink="folHlink"/>
  <p:sldLayoutIdLst>
    <p:sldLayoutId id="2147483784"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604247536"/>
      </p:ext>
    </p:extLst>
  </p:cSld>
  <p:clrMap bg1="dk1" tx1="lt1" bg2="dk2" tx2="lt2" accent1="accent1" accent2="accent2" accent3="accent3" accent4="accent4" accent5="accent5" accent6="accent6" hlink="hlink" folHlink="folHlink"/>
  <p:sldLayoutIdLst>
    <p:sldLayoutId id="2147483786"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879591668"/>
      </p:ext>
    </p:extLst>
  </p:cSld>
  <p:clrMap bg1="lt1" tx1="dk1" bg2="lt2" tx2="dk2" accent1="accent1" accent2="accent2" accent3="accent3" accent4="accent4" accent5="accent5" accent6="accent6" hlink="hlink" folHlink="folHlink"/>
  <p:sldLayoutIdLst>
    <p:sldLayoutId id="214748378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592727514"/>
      </p:ext>
    </p:extLst>
  </p:cSld>
  <p:clrMap bg1="lt1" tx1="dk1" bg2="lt2" tx2="dk2" accent1="accent1" accent2="accent2" accent3="accent3" accent4="accent4" accent5="accent5" accent6="accent6" hlink="hlink" folHlink="folHlink"/>
  <p:sldLayoutIdLst>
    <p:sldLayoutId id="214748379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4056276315"/>
      </p:ext>
    </p:extLst>
  </p:cSld>
  <p:clrMap bg1="lt1" tx1="dk1" bg2="lt2" tx2="dk2" accent1="accent1" accent2="accent2" accent3="accent3" accent4="accent4" accent5="accent5" accent6="accent6" hlink="hlink" folHlink="folHlink"/>
  <p:sldLayoutIdLst>
    <p:sldLayoutId id="214748379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12/11/2019</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401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27120507"/>
      </p:ext>
    </p:extLst>
  </p:cSld>
  <p:clrMap bg1="lt1" tx1="dk1" bg2="lt2" tx2="dk2" accent1="accent1" accent2="accent2" accent3="accent3" accent4="accent4" accent5="accent5" accent6="accent6" hlink="hlink" folHlink="folHlink"/>
  <p:sldLayoutIdLst>
    <p:sldLayoutId id="214748379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388014271"/>
      </p:ext>
    </p:extLst>
  </p:cSld>
  <p:clrMap bg1="lt1" tx1="dk1" bg2="lt2" tx2="dk2" accent1="accent1" accent2="accent2" accent3="accent3" accent4="accent4" accent5="accent5" accent6="accent6" hlink="hlink" folHlink="folHlink"/>
  <p:sldLayoutIdLst>
    <p:sldLayoutId id="214748379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71621294"/>
      </p:ext>
    </p:extLst>
  </p:cSld>
  <p:clrMap bg1="lt1" tx1="dk1" bg2="lt2" tx2="dk2" accent1="accent1" accent2="accent2" accent3="accent3" accent4="accent4" accent5="accent5" accent6="accent6" hlink="hlink" folHlink="folHlink"/>
  <p:sldLayoutIdLst>
    <p:sldLayoutId id="214748379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060788385"/>
      </p:ext>
    </p:extLst>
  </p:cSld>
  <p:clrMap bg1="lt1" tx1="dk1" bg2="lt2" tx2="dk2" accent1="accent1" accent2="accent2" accent3="accent3" accent4="accent4" accent5="accent5" accent6="accent6" hlink="hlink" folHlink="folHlink"/>
  <p:sldLayoutIdLst>
    <p:sldLayoutId id="214748380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687440029"/>
      </p:ext>
    </p:extLst>
  </p:cSld>
  <p:clrMap bg1="lt1" tx1="dk1" bg2="lt2" tx2="dk2" accent1="accent1" accent2="accent2" accent3="accent3" accent4="accent4" accent5="accent5" accent6="accent6" hlink="hlink" folHlink="folHlink"/>
  <p:sldLayoutIdLst>
    <p:sldLayoutId id="214748380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873737546"/>
      </p:ext>
    </p:extLst>
  </p:cSld>
  <p:clrMap bg1="lt1" tx1="dk1" bg2="lt2" tx2="dk2" accent1="accent1" accent2="accent2" accent3="accent3" accent4="accent4" accent5="accent5" accent6="accent6" hlink="hlink" folHlink="folHlink"/>
  <p:sldLayoutIdLst>
    <p:sldLayoutId id="214748380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789290215"/>
      </p:ext>
    </p:extLst>
  </p:cSld>
  <p:clrMap bg1="lt1" tx1="dk1" bg2="lt2" tx2="dk2" accent1="accent1" accent2="accent2" accent3="accent3" accent4="accent4" accent5="accent5" accent6="accent6" hlink="hlink" folHlink="folHlink"/>
  <p:sldLayoutIdLst>
    <p:sldLayoutId id="214748380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759957540"/>
      </p:ext>
    </p:extLst>
  </p:cSld>
  <p:clrMap bg1="lt1" tx1="dk1" bg2="lt2" tx2="dk2" accent1="accent1" accent2="accent2" accent3="accent3" accent4="accent4" accent5="accent5" accent6="accent6" hlink="hlink" folHlink="folHlink"/>
  <p:sldLayoutIdLst>
    <p:sldLayoutId id="214748380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50662899"/>
      </p:ext>
    </p:extLst>
  </p:cSld>
  <p:clrMap bg1="lt1" tx1="dk1" bg2="lt2" tx2="dk2" accent1="accent1" accent2="accent2" accent3="accent3" accent4="accent4" accent5="accent5" accent6="accent6" hlink="hlink" folHlink="folHlink"/>
  <p:sldLayoutIdLst>
    <p:sldLayoutId id="214748381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00789853"/>
      </p:ext>
    </p:extLst>
  </p:cSld>
  <p:clrMap bg1="lt1" tx1="dk1" bg2="lt2" tx2="dk2" accent1="accent1" accent2="accent2" accent3="accent3" accent4="accent4" accent5="accent5" accent6="accent6" hlink="hlink" folHlink="folHlink"/>
  <p:sldLayoutIdLst>
    <p:sldLayoutId id="214748381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1409003509"/>
      </p:ext>
    </p:extLst>
  </p:cSld>
  <p:clrMap bg1="dk1" tx1="lt1" bg2="dk2" tx2="lt2" accent1="accent1" accent2="accent2" accent3="accent3" accent4="accent4" accent5="accent5" accent6="accent6" hlink="hlink" folHlink="folHlink"/>
  <p:sldLayoutIdLst>
    <p:sldLayoutId id="2147483760"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508208019"/>
      </p:ext>
    </p:extLst>
  </p:cSld>
  <p:clrMap bg1="lt1" tx1="dk1" bg2="lt2" tx2="dk2" accent1="accent1" accent2="accent2" accent3="accent3" accent4="accent4" accent5="accent5" accent6="accent6" hlink="hlink" folHlink="folHlink"/>
  <p:sldLayoutIdLst>
    <p:sldLayoutId id="214748381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584901561"/>
      </p:ext>
    </p:extLst>
  </p:cSld>
  <p:clrMap bg1="lt1" tx1="dk1" bg2="lt2" tx2="dk2" accent1="accent1" accent2="accent2" accent3="accent3" accent4="accent4" accent5="accent5" accent6="accent6" hlink="hlink" folHlink="folHlink"/>
  <p:sldLayoutIdLst>
    <p:sldLayoutId id="214748381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603697210"/>
      </p:ext>
    </p:extLst>
  </p:cSld>
  <p:clrMap bg1="lt1" tx1="dk1" bg2="lt2" tx2="dk2" accent1="accent1" accent2="accent2" accent3="accent3" accent4="accent4" accent5="accent5" accent6="accent6" hlink="hlink" folHlink="folHlink"/>
  <p:sldLayoutIdLst>
    <p:sldLayoutId id="214748381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024512078"/>
      </p:ext>
    </p:extLst>
  </p:cSld>
  <p:clrMap bg1="lt1" tx1="dk1" bg2="lt2" tx2="dk2" accent1="accent1" accent2="accent2" accent3="accent3" accent4="accent4" accent5="accent5" accent6="accent6" hlink="hlink" folHlink="folHlink"/>
  <p:sldLayoutIdLst>
    <p:sldLayoutId id="214748382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339539799"/>
      </p:ext>
    </p:extLst>
  </p:cSld>
  <p:clrMap bg1="lt1" tx1="dk1" bg2="lt2" tx2="dk2" accent1="accent1" accent2="accent2" accent3="accent3" accent4="accent4" accent5="accent5" accent6="accent6" hlink="hlink" folHlink="folHlink"/>
  <p:sldLayoutIdLst>
    <p:sldLayoutId id="214748382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274147772"/>
      </p:ext>
    </p:extLst>
  </p:cSld>
  <p:clrMap bg1="lt1" tx1="dk1" bg2="lt2" tx2="dk2" accent1="accent1" accent2="accent2" accent3="accent3" accent4="accent4" accent5="accent5" accent6="accent6" hlink="hlink" folHlink="folHlink"/>
  <p:sldLayoutIdLst>
    <p:sldLayoutId id="214748382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27421155"/>
      </p:ext>
    </p:extLst>
  </p:cSld>
  <p:clrMap bg1="lt1" tx1="dk1" bg2="lt2" tx2="dk2" accent1="accent1" accent2="accent2" accent3="accent3" accent4="accent4" accent5="accent5" accent6="accent6" hlink="hlink" folHlink="folHlink"/>
  <p:sldLayoutIdLst>
    <p:sldLayoutId id="214748382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4011800558"/>
      </p:ext>
    </p:extLst>
  </p:cSld>
  <p:clrMap bg1="lt1" tx1="dk1" bg2="lt2" tx2="dk2" accent1="accent1" accent2="accent2" accent3="accent3" accent4="accent4" accent5="accent5" accent6="accent6" hlink="hlink" folHlink="folHlink"/>
  <p:sldLayoutIdLst>
    <p:sldLayoutId id="214748382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316899686"/>
      </p:ext>
    </p:extLst>
  </p:cSld>
  <p:clrMap bg1="lt1" tx1="dk1" bg2="lt2" tx2="dk2" accent1="accent1" accent2="accent2" accent3="accent3" accent4="accent4" accent5="accent5" accent6="accent6" hlink="hlink" folHlink="folHlink"/>
  <p:sldLayoutIdLst>
    <p:sldLayoutId id="214748383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842461174"/>
      </p:ext>
    </p:extLst>
  </p:cSld>
  <p:clrMap bg1="lt1" tx1="dk1" bg2="lt2" tx2="dk2" accent1="accent1" accent2="accent2" accent3="accent3" accent4="accent4" accent5="accent5" accent6="accent6" hlink="hlink" folHlink="folHlink"/>
  <p:sldLayoutIdLst>
    <p:sldLayoutId id="214748383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38273443"/>
      </p:ext>
    </p:extLst>
  </p:cSld>
  <p:clrMap bg1="dk1" tx1="lt1" bg2="dk2" tx2="lt2" accent1="accent1" accent2="accent2" accent3="accent3" accent4="accent4" accent5="accent5" accent6="accent6" hlink="hlink" folHlink="folHlink"/>
  <p:sldLayoutIdLst>
    <p:sldLayoutId id="2147483762"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869568139"/>
      </p:ext>
    </p:extLst>
  </p:cSld>
  <p:clrMap bg1="lt1" tx1="dk1" bg2="lt2" tx2="dk2" accent1="accent1" accent2="accent2" accent3="accent3" accent4="accent4" accent5="accent5" accent6="accent6" hlink="hlink" folHlink="folHlink"/>
  <p:sldLayoutIdLst>
    <p:sldLayoutId id="214748383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812258634"/>
      </p:ext>
    </p:extLst>
  </p:cSld>
  <p:clrMap bg1="lt1" tx1="dk1" bg2="lt2" tx2="dk2" accent1="accent1" accent2="accent2" accent3="accent3" accent4="accent4" accent5="accent5" accent6="accent6" hlink="hlink" folHlink="folHlink"/>
  <p:sldLayoutIdLst>
    <p:sldLayoutId id="214748383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695078937"/>
      </p:ext>
    </p:extLst>
  </p:cSld>
  <p:clrMap bg1="lt1" tx1="dk1" bg2="lt2" tx2="dk2" accent1="accent1" accent2="accent2" accent3="accent3" accent4="accent4" accent5="accent5" accent6="accent6" hlink="hlink" folHlink="folHlink"/>
  <p:sldLayoutIdLst>
    <p:sldLayoutId id="214748383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604553600"/>
      </p:ext>
    </p:extLst>
  </p:cSld>
  <p:clrMap bg1="lt1" tx1="dk1" bg2="lt2" tx2="dk2" accent1="accent1" accent2="accent2" accent3="accent3" accent4="accent4" accent5="accent5" accent6="accent6" hlink="hlink" folHlink="folHlink"/>
  <p:sldLayoutIdLst>
    <p:sldLayoutId id="214748384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026042330"/>
      </p:ext>
    </p:extLst>
  </p:cSld>
  <p:clrMap bg1="lt1" tx1="dk1" bg2="lt2" tx2="dk2" accent1="accent1" accent2="accent2" accent3="accent3" accent4="accent4" accent5="accent5" accent6="accent6" hlink="hlink" folHlink="folHlink"/>
  <p:sldLayoutIdLst>
    <p:sldLayoutId id="214748384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065296064"/>
      </p:ext>
    </p:extLst>
  </p:cSld>
  <p:clrMap bg1="lt1" tx1="dk1" bg2="lt2" tx2="dk2" accent1="accent1" accent2="accent2" accent3="accent3" accent4="accent4" accent5="accent5" accent6="accent6" hlink="hlink" folHlink="folHlink"/>
  <p:sldLayoutIdLst>
    <p:sldLayoutId id="214748384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562066750"/>
      </p:ext>
    </p:extLst>
  </p:cSld>
  <p:clrMap bg1="lt1" tx1="dk1" bg2="lt2" tx2="dk2" accent1="accent1" accent2="accent2" accent3="accent3" accent4="accent4" accent5="accent5" accent6="accent6" hlink="hlink" folHlink="folHlink"/>
  <p:sldLayoutIdLst>
    <p:sldLayoutId id="214748384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865651041"/>
      </p:ext>
    </p:extLst>
  </p:cSld>
  <p:clrMap bg1="lt1" tx1="dk1" bg2="lt2" tx2="dk2" accent1="accent1" accent2="accent2" accent3="accent3" accent4="accent4" accent5="accent5" accent6="accent6" hlink="hlink" folHlink="folHlink"/>
  <p:sldLayoutIdLst>
    <p:sldLayoutId id="214748384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880399848"/>
      </p:ext>
    </p:extLst>
  </p:cSld>
  <p:clrMap bg1="lt1" tx1="dk1" bg2="lt2" tx2="dk2" accent1="accent1" accent2="accent2" accent3="accent3" accent4="accent4" accent5="accent5" accent6="accent6" hlink="hlink" folHlink="folHlink"/>
  <p:sldLayoutIdLst>
    <p:sldLayoutId id="214748385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943479036"/>
      </p:ext>
    </p:extLst>
  </p:cSld>
  <p:clrMap bg1="lt1" tx1="dk1" bg2="lt2" tx2="dk2" accent1="accent1" accent2="accent2" accent3="accent3" accent4="accent4" accent5="accent5" accent6="accent6" hlink="hlink" folHlink="folHlink"/>
  <p:sldLayoutIdLst>
    <p:sldLayoutId id="214748385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652637666"/>
      </p:ext>
    </p:extLst>
  </p:cSld>
  <p:clrMap bg1="dk1" tx1="lt1" bg2="dk2" tx2="lt2" accent1="accent1" accent2="accent2" accent3="accent3" accent4="accent4" accent5="accent5" accent6="accent6" hlink="hlink" folHlink="folHlink"/>
  <p:sldLayoutIdLst>
    <p:sldLayoutId id="2147483764"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278339443"/>
      </p:ext>
    </p:extLst>
  </p:cSld>
  <p:clrMap bg1="lt1" tx1="dk1" bg2="lt2" tx2="dk2" accent1="accent1" accent2="accent2" accent3="accent3" accent4="accent4" accent5="accent5" accent6="accent6" hlink="hlink" folHlink="folHlink"/>
  <p:sldLayoutIdLst>
    <p:sldLayoutId id="214748385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894105822"/>
      </p:ext>
    </p:extLst>
  </p:cSld>
  <p:clrMap bg1="lt1" tx1="dk1" bg2="lt2" tx2="dk2" accent1="accent1" accent2="accent2" accent3="accent3" accent4="accent4" accent5="accent5" accent6="accent6" hlink="hlink" folHlink="folHlink"/>
  <p:sldLayoutIdLst>
    <p:sldLayoutId id="214748385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408688578"/>
      </p:ext>
    </p:extLst>
  </p:cSld>
  <p:clrMap bg1="lt1" tx1="dk1" bg2="lt2" tx2="dk2" accent1="accent1" accent2="accent2" accent3="accent3" accent4="accent4" accent5="accent5" accent6="accent6" hlink="hlink" folHlink="folHlink"/>
  <p:sldLayoutIdLst>
    <p:sldLayoutId id="214748385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976378719"/>
      </p:ext>
    </p:extLst>
  </p:cSld>
  <p:clrMap bg1="lt1" tx1="dk1" bg2="lt2" tx2="dk2" accent1="accent1" accent2="accent2" accent3="accent3" accent4="accent4" accent5="accent5" accent6="accent6" hlink="hlink" folHlink="folHlink"/>
  <p:sldLayoutIdLst>
    <p:sldLayoutId id="214748386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375445369"/>
      </p:ext>
    </p:extLst>
  </p:cSld>
  <p:clrMap bg1="lt1" tx1="dk1" bg2="lt2" tx2="dk2" accent1="accent1" accent2="accent2" accent3="accent3" accent4="accent4" accent5="accent5" accent6="accent6" hlink="hlink" folHlink="folHlink"/>
  <p:sldLayoutIdLst>
    <p:sldLayoutId id="21474838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662895096"/>
      </p:ext>
    </p:extLst>
  </p:cSld>
  <p:clrMap bg1="lt1" tx1="dk1" bg2="lt2" tx2="dk2" accent1="accent1" accent2="accent2" accent3="accent3" accent4="accent4" accent5="accent5" accent6="accent6" hlink="hlink" folHlink="folHlink"/>
  <p:sldLayoutIdLst>
    <p:sldLayoutId id="214748386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688143927"/>
      </p:ext>
    </p:extLst>
  </p:cSld>
  <p:clrMap bg1="lt1" tx1="dk1" bg2="lt2" tx2="dk2" accent1="accent1" accent2="accent2" accent3="accent3" accent4="accent4" accent5="accent5" accent6="accent6" hlink="hlink" folHlink="folHlink"/>
  <p:sldLayoutIdLst>
    <p:sldLayoutId id="214748386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63841553"/>
      </p:ext>
    </p:extLst>
  </p:cSld>
  <p:clrMap bg1="lt1" tx1="dk1" bg2="lt2" tx2="dk2" accent1="accent1" accent2="accent2" accent3="accent3" accent4="accent4" accent5="accent5" accent6="accent6" hlink="hlink" folHlink="folHlink"/>
  <p:sldLayoutIdLst>
    <p:sldLayoutId id="214748386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280487194"/>
      </p:ext>
    </p:extLst>
  </p:cSld>
  <p:clrMap bg1="lt1" tx1="dk1" bg2="lt2" tx2="dk2" accent1="accent1" accent2="accent2" accent3="accent3" accent4="accent4" accent5="accent5" accent6="accent6" hlink="hlink" folHlink="folHlink"/>
  <p:sldLayoutIdLst>
    <p:sldLayoutId id="214748387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421782641"/>
      </p:ext>
    </p:extLst>
  </p:cSld>
  <p:clrMap bg1="lt1" tx1="dk1" bg2="lt2" tx2="dk2" accent1="accent1" accent2="accent2" accent3="accent3" accent4="accent4" accent5="accent5" accent6="accent6" hlink="hlink" folHlink="folHlink"/>
  <p:sldLayoutIdLst>
    <p:sldLayoutId id="214748387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2991184046"/>
      </p:ext>
    </p:extLst>
  </p:cSld>
  <p:clrMap bg1="dk1" tx1="lt1" bg2="dk2" tx2="lt2" accent1="accent1" accent2="accent2" accent3="accent3" accent4="accent4" accent5="accent5" accent6="accent6" hlink="hlink" folHlink="folHlink"/>
  <p:sldLayoutIdLst>
    <p:sldLayoutId id="2147483766"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668925284"/>
      </p:ext>
    </p:extLst>
  </p:cSld>
  <p:clrMap bg1="lt1" tx1="dk1" bg2="lt2" tx2="dk2" accent1="accent1" accent2="accent2" accent3="accent3" accent4="accent4" accent5="accent5" accent6="accent6" hlink="hlink" folHlink="folHlink"/>
  <p:sldLayoutIdLst>
    <p:sldLayoutId id="214748387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70967860"/>
      </p:ext>
    </p:extLst>
  </p:cSld>
  <p:clrMap bg1="lt1" tx1="dk1" bg2="lt2" tx2="dk2" accent1="accent1" accent2="accent2" accent3="accent3" accent4="accent4" accent5="accent5" accent6="accent6" hlink="hlink" folHlink="folHlink"/>
  <p:sldLayoutIdLst>
    <p:sldLayoutId id="214748387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139649883"/>
      </p:ext>
    </p:extLst>
  </p:cSld>
  <p:clrMap bg1="lt1" tx1="dk1" bg2="lt2" tx2="dk2" accent1="accent1" accent2="accent2" accent3="accent3" accent4="accent4" accent5="accent5" accent6="accent6" hlink="hlink" folHlink="folHlink"/>
  <p:sldLayoutIdLst>
    <p:sldLayoutId id="214748387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227264346"/>
      </p:ext>
    </p:extLst>
  </p:cSld>
  <p:clrMap bg1="lt1" tx1="dk1" bg2="lt2" tx2="dk2" accent1="accent1" accent2="accent2" accent3="accent3" accent4="accent4" accent5="accent5" accent6="accent6" hlink="hlink" folHlink="folHlink"/>
  <p:sldLayoutIdLst>
    <p:sldLayoutId id="214748388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1957825319"/>
      </p:ext>
    </p:extLst>
  </p:cSld>
  <p:clrMap bg1="lt1" tx1="dk1" bg2="lt2" tx2="dk2" accent1="accent1" accent2="accent2" accent3="accent3" accent4="accent4" accent5="accent5" accent6="accent6" hlink="hlink" folHlink="folHlink"/>
  <p:sldLayoutIdLst>
    <p:sldLayoutId id="214748388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2904943824"/>
      </p:ext>
    </p:extLst>
  </p:cSld>
  <p:clrMap bg1="lt1" tx1="dk1" bg2="lt2" tx2="dk2" accent1="accent1" accent2="accent2" accent3="accent3" accent4="accent4" accent5="accent5" accent6="accent6" hlink="hlink" folHlink="folHlink"/>
  <p:sldLayoutIdLst>
    <p:sldLayoutId id="2147483884"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837864083"/>
      </p:ext>
    </p:extLst>
  </p:cSld>
  <p:clrMap bg1="lt1" tx1="dk1" bg2="lt2" tx2="dk2" accent1="accent1" accent2="accent2" accent3="accent3" accent4="accent4" accent5="accent5" accent6="accent6" hlink="hlink" folHlink="folHlink"/>
  <p:sldLayoutIdLst>
    <p:sldLayoutId id="214748388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562600"/>
          </a:xfrm>
          <a:custGeom>
            <a:avLst/>
            <a:gdLst/>
            <a:ahLst/>
            <a:cxnLst/>
            <a:rect l="l" t="t" r="r" b="b"/>
            <a:pathLst>
              <a:path w="9144000" h="5562600">
                <a:moveTo>
                  <a:pt x="0" y="5562600"/>
                </a:moveTo>
                <a:lnTo>
                  <a:pt x="9144000" y="5562600"/>
                </a:lnTo>
                <a:lnTo>
                  <a:pt x="9144000" y="0"/>
                </a:lnTo>
                <a:lnTo>
                  <a:pt x="0" y="0"/>
                </a:lnTo>
                <a:lnTo>
                  <a:pt x="0" y="5562600"/>
                </a:lnTo>
                <a:close/>
              </a:path>
            </a:pathLst>
          </a:custGeom>
          <a:solidFill>
            <a:srgbClr val="69676D"/>
          </a:solidFill>
        </p:spPr>
        <p:txBody>
          <a:bodyPr wrap="square" lIns="0" tIns="0" rIns="0" bIns="0" rtlCol="0"/>
          <a:lstStyle/>
          <a:p>
            <a:endParaRPr/>
          </a:p>
        </p:txBody>
      </p:sp>
      <p:sp>
        <p:nvSpPr>
          <p:cNvPr id="17" name="bk object 17"/>
          <p:cNvSpPr/>
          <p:nvPr/>
        </p:nvSpPr>
        <p:spPr>
          <a:xfrm>
            <a:off x="0" y="5562600"/>
            <a:ext cx="9144000" cy="12954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FFFFFF"/>
          </a:solidFill>
        </p:spPr>
        <p:txBody>
          <a:bodyPr wrap="square" lIns="0" tIns="0" rIns="0" bIns="0" rtlCol="0"/>
          <a:lstStyle/>
          <a:p>
            <a:endParaRPr/>
          </a:p>
        </p:txBody>
      </p:sp>
      <p:sp>
        <p:nvSpPr>
          <p:cNvPr id="18" name="bk object 18"/>
          <p:cNvSpPr/>
          <p:nvPr/>
        </p:nvSpPr>
        <p:spPr>
          <a:xfrm>
            <a:off x="88392" y="5715000"/>
            <a:ext cx="6495415" cy="966469"/>
          </a:xfrm>
          <a:custGeom>
            <a:avLst/>
            <a:gdLst/>
            <a:ahLst/>
            <a:cxnLst/>
            <a:rect l="l" t="t" r="r" b="b"/>
            <a:pathLst>
              <a:path w="6495415" h="966470">
                <a:moveTo>
                  <a:pt x="0" y="0"/>
                </a:moveTo>
                <a:lnTo>
                  <a:pt x="6495288" y="0"/>
                </a:lnTo>
                <a:lnTo>
                  <a:pt x="6495288" y="966216"/>
                </a:lnTo>
                <a:lnTo>
                  <a:pt x="0" y="966216"/>
                </a:lnTo>
                <a:lnTo>
                  <a:pt x="0" y="0"/>
                </a:lnTo>
                <a:close/>
              </a:path>
            </a:pathLst>
          </a:custGeom>
          <a:solidFill>
            <a:srgbClr val="665920"/>
          </a:solidFill>
        </p:spPr>
        <p:txBody>
          <a:bodyPr wrap="square" lIns="0" tIns="0" rIns="0" bIns="0" rtlCol="0"/>
          <a:lstStyle/>
          <a:p>
            <a:endParaRPr/>
          </a:p>
        </p:txBody>
      </p:sp>
      <p:sp>
        <p:nvSpPr>
          <p:cNvPr id="19" name="bk object 19"/>
          <p:cNvSpPr/>
          <p:nvPr/>
        </p:nvSpPr>
        <p:spPr>
          <a:xfrm>
            <a:off x="6672071" y="5180076"/>
            <a:ext cx="2438399" cy="163982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594" y="15240"/>
            <a:ext cx="8274811" cy="670560"/>
          </a:xfrm>
          <a:prstGeom prst="rect">
            <a:avLst/>
          </a:prstGeom>
        </p:spPr>
        <p:txBody>
          <a:bodyPr wrap="square" lIns="0" tIns="0" rIns="0" bIns="0">
            <a:spAutoFit/>
          </a:bodyPr>
          <a:lstStyle>
            <a:lvl1pPr>
              <a:defRPr sz="4200" b="1" i="0" u="heavy">
                <a:solidFill>
                  <a:schemeClr val="bg1"/>
                </a:solidFill>
                <a:latin typeface="Tw Cen MT"/>
                <a:cs typeface="Tw Cen MT"/>
              </a:defRPr>
            </a:lvl1pPr>
          </a:lstStyle>
          <a:p>
            <a:endParaRPr/>
          </a:p>
        </p:txBody>
      </p:sp>
      <p:sp>
        <p:nvSpPr>
          <p:cNvPr id="3" name="Holder 3"/>
          <p:cNvSpPr>
            <a:spLocks noGrp="1"/>
          </p:cNvSpPr>
          <p:nvPr>
            <p:ph type="body" idx="1"/>
          </p:nvPr>
        </p:nvSpPr>
        <p:spPr>
          <a:xfrm>
            <a:off x="603332" y="1213867"/>
            <a:ext cx="7449820" cy="1399539"/>
          </a:xfrm>
          <a:prstGeom prst="rect">
            <a:avLst/>
          </a:prstGeom>
        </p:spPr>
        <p:txBody>
          <a:bodyPr wrap="square" lIns="0" tIns="0" rIns="0" bIns="0">
            <a:spAutoFit/>
          </a:bodyPr>
          <a:lstStyle>
            <a:lvl1pPr>
              <a:defRPr sz="3600" b="1"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1459810" y="6008448"/>
            <a:ext cx="37001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12/11/2019</a:t>
            </a:fld>
            <a:endParaRPr lang="en-US"/>
          </a:p>
        </p:txBody>
      </p:sp>
      <p:sp>
        <p:nvSpPr>
          <p:cNvPr id="6" name="Holder 6"/>
          <p:cNvSpPr>
            <a:spLocks noGrp="1"/>
          </p:cNvSpPr>
          <p:nvPr>
            <p:ph type="sldNum" sz="quarter" idx="7"/>
          </p:nvPr>
        </p:nvSpPr>
        <p:spPr>
          <a:xfrm>
            <a:off x="1459717" y="6007956"/>
            <a:ext cx="3712845" cy="412114"/>
          </a:xfrm>
          <a:prstGeom prst="rect">
            <a:avLst/>
          </a:prstGeom>
        </p:spPr>
        <p:txBody>
          <a:bodyPr wrap="square" lIns="0" tIns="0" rIns="0" bIns="0">
            <a:spAutoFit/>
          </a:bodyPr>
          <a:lstStyle>
            <a:lvl1pPr>
              <a:defRPr sz="2800" b="1" i="0">
                <a:solidFill>
                  <a:schemeClr val="bg1"/>
                </a:solidFill>
                <a:latin typeface="Tw Cen MT"/>
                <a:cs typeface="Tw Cen MT"/>
              </a:defRPr>
            </a:lvl1pPr>
          </a:lstStyle>
          <a:p>
            <a:pPr marL="12700">
              <a:lnSpc>
                <a:spcPts val="3055"/>
              </a:lnSpc>
            </a:pPr>
            <a:r>
              <a:rPr spc="-5" dirty="0"/>
              <a:t>CITY COUNCIL,</a:t>
            </a:r>
            <a:r>
              <a:rPr dirty="0"/>
              <a:t> </a:t>
            </a:r>
            <a:r>
              <a:rPr spc="-5" dirty="0"/>
              <a:t>12.10.</a:t>
            </a:r>
            <a:fld id="{81D60167-4931-47E6-BA6A-407CBD079E47}" type="slidenum">
              <a:rPr spc="-5" dirty="0"/>
              <a:t>‹#›</a:t>
            </a:fld>
            <a:endParaRPr spc="-5" dirty="0"/>
          </a:p>
        </p:txBody>
      </p:sp>
    </p:spTree>
    <p:extLst>
      <p:ext uri="{BB962C8B-B14F-4D97-AF65-F5344CB8AC3E}">
        <p14:creationId xmlns:p14="http://schemas.microsoft.com/office/powerpoint/2010/main" val="3434245751"/>
      </p:ext>
    </p:extLst>
  </p:cSld>
  <p:clrMap bg1="lt1" tx1="dk1" bg2="lt2" tx2="dk2" accent1="accent1" accent2="accent2" accent3="accent3" accent4="accent4" accent5="accent5" accent6="accent6" hlink="hlink" folHlink="folHlink"/>
  <p:sldLayoutIdLst>
    <p:sldLayoutId id="2147483888"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150835504"/>
      </p:ext>
    </p:extLst>
  </p:cSld>
  <p:clrMap bg1="dk1" tx1="lt1" bg2="dk2" tx2="lt2" accent1="accent1" accent2="accent2" accent3="accent3" accent4="accent4" accent5="accent5" accent6="accent6" hlink="hlink" folHlink="folHlink"/>
  <p:sldLayoutIdLst>
    <p:sldLayoutId id="2147483768"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4104965781"/>
      </p:ext>
    </p:extLst>
  </p:cSld>
  <p:clrMap bg1="dk1" tx1="lt1" bg2="dk2" tx2="lt2" accent1="accent1" accent2="accent2" accent3="accent3" accent4="accent4" accent5="accent5" accent6="accent6" hlink="hlink" folHlink="folHlink"/>
  <p:sldLayoutIdLst>
    <p:sldLayoutId id="2147483770"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F09301-14C1-42C8-8A98-E7E6A76EC1AF}" type="datetimeFigureOut">
              <a:rPr lang="en-US" smtClean="0"/>
              <a:t>12/11/2019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3595530-D5CE-48CA-822D-F845A35E07AA}" type="slidenum">
              <a:rPr lang="en-US" smtClean="0"/>
              <a:t>‹#›</a:t>
            </a:fld>
            <a:endParaRPr lang="en-US"/>
          </a:p>
        </p:txBody>
      </p:sp>
    </p:spTree>
    <p:extLst>
      <p:ext uri="{BB962C8B-B14F-4D97-AF65-F5344CB8AC3E}">
        <p14:creationId xmlns:p14="http://schemas.microsoft.com/office/powerpoint/2010/main" val="510750929"/>
      </p:ext>
    </p:extLst>
  </p:cSld>
  <p:clrMap bg1="dk1" tx1="lt1" bg2="dk2" tx2="lt2" accent1="accent1" accent2="accent2" accent3="accent3" accent4="accent4" accent5="accent5" accent6="accent6" hlink="hlink" folHlink="folHlink"/>
  <p:sldLayoutIdLst>
    <p:sldLayoutId id="2147483772" r:id="rId1"/>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65.xml"/><Relationship Id="rId5" Type="http://schemas.openxmlformats.org/officeDocument/2006/relationships/image" Target="../media/image111.jpg"/><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80.xml"/><Relationship Id="rId5" Type="http://schemas.openxmlformats.org/officeDocument/2006/relationships/image" Target="../media/image121.jpg"/><Relationship Id="rId4" Type="http://schemas.openxmlformats.org/officeDocument/2006/relationships/image" Target="../media/image120.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82.xml"/><Relationship Id="rId5" Type="http://schemas.openxmlformats.org/officeDocument/2006/relationships/image" Target="../media/image125.jpg"/><Relationship Id="rId4" Type="http://schemas.openxmlformats.org/officeDocument/2006/relationships/image" Target="../media/image124.jpg"/></Relationships>
</file>

<file path=ppt/slides/_rels/slide11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83.xml"/><Relationship Id="rId5" Type="http://schemas.openxmlformats.org/officeDocument/2006/relationships/image" Target="../media/image129.jpg"/><Relationship Id="rId4" Type="http://schemas.openxmlformats.org/officeDocument/2006/relationships/image" Target="../media/image1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6.xml"/></Relationships>
</file>

<file path=ppt/slides/_rels/slide1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87.xml"/><Relationship Id="rId5" Type="http://schemas.openxmlformats.org/officeDocument/2006/relationships/image" Target="../media/image79.jpg"/><Relationship Id="rId4" Type="http://schemas.openxmlformats.org/officeDocument/2006/relationships/image" Target="../media/image78.png"/></Relationships>
</file>

<file path=ppt/slides/_rels/slide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www.historicmac.com/history" TargetMode="External"/><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hyperlink" Target="https://www.opb.org/artsandlife/series/brokentreaties/oregon-native-american-history-photos-pictures-tribal-tribes/" TargetMode="External"/><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0.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hyperlink" Target="https://mac100yearsago.wordpress.com/" TargetMode="External"/><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hyperlink" Target="https://www.historicmac.com/history" TargetMode="External"/><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hyperlink" Target="https://mac100yearsago.wordpress.com/daily-life/"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hyperlink" Target="https://www.historicmac.com/o-o-hudson-building" TargetMode="External"/><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4" Type="http://schemas.openxmlformats.org/officeDocument/2006/relationships/hyperlink" Target="https://www.historicmac.com/historyEarly" TargetMode="Externa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hyperlink" Target="https://mac100yearsago.wordpress.com/daily-life/" TargetMode="External"/><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 Id="rId4" Type="http://schemas.openxmlformats.org/officeDocument/2006/relationships/hyperlink" Target="https://mac100yearsago.wordpress.com/daily-life/"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hyperlink" Target="http://librarycatalog.ohs.org/O90000/OPAC/Details/Record.aspx?IndexCode=-1&amp;TaskCode=1202069&amp;HitCount=45&amp;CollectionCode=2&amp;SortDirection=Descending&amp;CurrentPage=1&amp;CurrentLinkCode=MO90000|4154499|1|14684091&amp;SelectionType=0&amp;SearchType=1&amp;BibCode=MO90000|2767880|10|14684100" TargetMode="External"/><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historicmac.com/carnegie-library" TargetMode="External"/><Relationship Id="rId1" Type="http://schemas.openxmlformats.org/officeDocument/2006/relationships/slideLayout" Target="../slideLayouts/slideLayout19.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75.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hyperlink" Target="https://www.bensound.com/" TargetMode="Externa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37.xml"/><Relationship Id="rId5" Type="http://schemas.openxmlformats.org/officeDocument/2006/relationships/image" Target="../media/image79.jp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39.xml"/><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460" y="2481943"/>
            <a:ext cx="8490857" cy="3064747"/>
          </a:xfrm>
        </p:spPr>
        <p:txBody>
          <a:bodyPr>
            <a:normAutofit fontScale="90000"/>
          </a:bodyPr>
          <a:lstStyle/>
          <a:p>
            <a:r>
              <a:rPr lang="en-US" dirty="0" smtClean="0"/>
              <a:t/>
            </a:r>
            <a:br>
              <a:rPr lang="en-US" dirty="0" smtClean="0"/>
            </a:br>
            <a:r>
              <a:rPr lang="en-US" dirty="0"/>
              <a:t/>
            </a:r>
            <a:br>
              <a:rPr lang="en-US" dirty="0"/>
            </a:br>
            <a:r>
              <a:rPr lang="en-US" sz="3600" b="1" dirty="0" smtClean="0">
                <a:latin typeface="Century Gothic" panose="020B0502020202020204" pitchFamily="34" charset="0"/>
              </a:rPr>
              <a:t>The City Council is meeting in Executive </a:t>
            </a:r>
            <a:r>
              <a:rPr lang="en-US" sz="3600" b="1" dirty="0">
                <a:latin typeface="Century Gothic" panose="020B0502020202020204" pitchFamily="34" charset="0"/>
              </a:rPr>
              <a:t>Session under </a:t>
            </a:r>
            <a:r>
              <a:rPr lang="en-US" sz="3600" b="1" dirty="0" smtClean="0">
                <a:latin typeface="Century Gothic" panose="020B0502020202020204" pitchFamily="34" charset="0"/>
              </a:rPr>
              <a:t>ORS 192.660(h</a:t>
            </a:r>
            <a:r>
              <a:rPr lang="en-US" sz="3600" b="1" dirty="0">
                <a:latin typeface="Century Gothic" panose="020B0502020202020204" pitchFamily="34" charset="0"/>
              </a:rPr>
              <a:t>): To consult with counsel concerning the legal rights and duties of a public body with regard to current litigation or litigation likely to be filed.</a:t>
            </a:r>
            <a:r>
              <a:rPr lang="en-US" dirty="0"/>
              <a:t/>
            </a:r>
            <a:br>
              <a:rPr lang="en-US" dirty="0"/>
            </a:br>
            <a:endParaRPr lang="en-US" b="1" dirty="0"/>
          </a:p>
        </p:txBody>
      </p:sp>
      <p:sp>
        <p:nvSpPr>
          <p:cNvPr id="3" name="Subtitle 2"/>
          <p:cNvSpPr>
            <a:spLocks noGrp="1"/>
          </p:cNvSpPr>
          <p:nvPr>
            <p:ph type="subTitle" idx="1"/>
          </p:nvPr>
        </p:nvSpPr>
        <p:spPr>
          <a:xfrm>
            <a:off x="941384" y="5189710"/>
            <a:ext cx="6858000" cy="1241822"/>
          </a:xfrm>
        </p:spPr>
        <p:txBody>
          <a:bodyPr>
            <a:normAutofit/>
          </a:bodyPr>
          <a:lstStyle/>
          <a:p>
            <a:r>
              <a:rPr lang="en-US" sz="3600" dirty="0" smtClean="0">
                <a:latin typeface="Century Gothic" panose="020B0502020202020204" pitchFamily="34" charset="0"/>
              </a:rPr>
              <a:t>December 10, </a:t>
            </a:r>
            <a:r>
              <a:rPr lang="en-US" sz="3600" dirty="0">
                <a:latin typeface="Century Gothic" panose="020B0502020202020204" pitchFamily="34" charset="0"/>
              </a:rPr>
              <a:t>2019</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3145829" y="287245"/>
            <a:ext cx="2215646" cy="1483187"/>
          </a:xfrm>
          <a:prstGeom prst="rect">
            <a:avLst/>
          </a:prstGeom>
        </p:spPr>
      </p:pic>
    </p:spTree>
    <p:extLst>
      <p:ext uri="{BB962C8B-B14F-4D97-AF65-F5344CB8AC3E}">
        <p14:creationId xmlns:p14="http://schemas.microsoft.com/office/powerpoint/2010/main" val="2006460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Inspection Schedule</a:t>
            </a:r>
            <a:endParaRPr lang="en-US" sz="4000" dirty="0"/>
          </a:p>
        </p:txBody>
      </p:sp>
      <p:sp>
        <p:nvSpPr>
          <p:cNvPr id="3" name="Content Placeholder 2"/>
          <p:cNvSpPr>
            <a:spLocks noGrp="1"/>
          </p:cNvSpPr>
          <p:nvPr>
            <p:ph idx="1"/>
          </p:nvPr>
        </p:nvSpPr>
        <p:spPr/>
        <p:txBody>
          <a:bodyPr/>
          <a:lstStyle/>
          <a:p>
            <a:r>
              <a:rPr lang="en-US" dirty="0" smtClean="0"/>
              <a:t>Inspection Frequency Based on Occupancy Type</a:t>
            </a:r>
          </a:p>
          <a:p>
            <a:pPr lvl="1"/>
            <a:r>
              <a:rPr lang="en-US" dirty="0" smtClean="0"/>
              <a:t>Annual Inspections</a:t>
            </a:r>
          </a:p>
          <a:p>
            <a:pPr lvl="2"/>
            <a:r>
              <a:rPr lang="en-US" dirty="0" smtClean="0"/>
              <a:t>I- Institutional</a:t>
            </a:r>
          </a:p>
          <a:p>
            <a:pPr lvl="3"/>
            <a:r>
              <a:rPr lang="en-US" dirty="0" smtClean="0"/>
              <a:t>Hospitals</a:t>
            </a:r>
          </a:p>
          <a:p>
            <a:pPr lvl="3"/>
            <a:r>
              <a:rPr lang="en-US" dirty="0" smtClean="0"/>
              <a:t>Nursing Homes</a:t>
            </a:r>
          </a:p>
          <a:p>
            <a:pPr lvl="3"/>
            <a:r>
              <a:rPr lang="en-US" dirty="0" smtClean="0"/>
              <a:t>Jails</a:t>
            </a:r>
          </a:p>
          <a:p>
            <a:pPr lvl="2"/>
            <a:r>
              <a:rPr lang="en-US" dirty="0" smtClean="0"/>
              <a:t>E-   Schools / Licensed Day care</a:t>
            </a:r>
          </a:p>
          <a:p>
            <a:pPr lvl="2"/>
            <a:r>
              <a:rPr lang="en-US" dirty="0" smtClean="0"/>
              <a:t>R3- Fraternity Houses / </a:t>
            </a:r>
            <a:r>
              <a:rPr lang="en-US" dirty="0" err="1" smtClean="0"/>
              <a:t>Dormatories</a:t>
            </a:r>
            <a:endParaRPr lang="en-US" dirty="0" smtClean="0"/>
          </a:p>
          <a:p>
            <a:pPr lvl="2"/>
            <a:r>
              <a:rPr lang="en-US" dirty="0" smtClean="0"/>
              <a:t>R4- Care Homes/Halfway Houses/ Social Rehab</a:t>
            </a:r>
          </a:p>
          <a:p>
            <a:pPr lvl="2"/>
            <a:r>
              <a:rPr lang="en-US" dirty="0" smtClean="0"/>
              <a:t>Wrecking Yards</a:t>
            </a:r>
          </a:p>
          <a:p>
            <a:pPr lvl="2"/>
            <a:r>
              <a:rPr lang="en-US" dirty="0" smtClean="0"/>
              <a:t>A2 - Bars/ Nightclubs </a:t>
            </a:r>
          </a:p>
          <a:p>
            <a:pPr lvl="2"/>
            <a:endParaRPr lang="en-US" dirty="0" smtClean="0"/>
          </a:p>
          <a:p>
            <a:pPr lvl="2"/>
            <a:endParaRPr lang="en-US" dirty="0"/>
          </a:p>
        </p:txBody>
      </p:sp>
    </p:spTree>
    <p:extLst>
      <p:ext uri="{BB962C8B-B14F-4D97-AF65-F5344CB8AC3E}">
        <p14:creationId xmlns:p14="http://schemas.microsoft.com/office/powerpoint/2010/main" val="13182910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99795"/>
            <a:ext cx="9143784" cy="6982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9144000" cy="699770"/>
          </a:xfrm>
          <a:custGeom>
            <a:avLst/>
            <a:gdLst/>
            <a:ahLst/>
            <a:cxnLst/>
            <a:rect l="l" t="t" r="r" b="b"/>
            <a:pathLst>
              <a:path w="9144000" h="699770">
                <a:moveTo>
                  <a:pt x="0" y="699515"/>
                </a:moveTo>
                <a:lnTo>
                  <a:pt x="9144000" y="699515"/>
                </a:lnTo>
                <a:lnTo>
                  <a:pt x="9144000" y="0"/>
                </a:lnTo>
                <a:lnTo>
                  <a:pt x="0" y="0"/>
                </a:lnTo>
                <a:lnTo>
                  <a:pt x="0" y="699515"/>
                </a:lnTo>
                <a:close/>
              </a:path>
            </a:pathLst>
          </a:custGeom>
          <a:solidFill>
            <a:srgbClr val="1025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0"/>
            <a:ext cx="9144000" cy="699770"/>
          </a:xfrm>
          <a:custGeom>
            <a:avLst/>
            <a:gdLst/>
            <a:ahLst/>
            <a:cxnLst/>
            <a:rect l="l" t="t" r="r" b="b"/>
            <a:pathLst>
              <a:path w="9144000" h="699770">
                <a:moveTo>
                  <a:pt x="0" y="0"/>
                </a:moveTo>
                <a:lnTo>
                  <a:pt x="9144000" y="0"/>
                </a:lnTo>
                <a:lnTo>
                  <a:pt x="9144000" y="699515"/>
                </a:lnTo>
                <a:lnTo>
                  <a:pt x="0" y="699515"/>
                </a:lnTo>
                <a:lnTo>
                  <a:pt x="0" y="0"/>
                </a:lnTo>
                <a:close/>
              </a:path>
            </a:pathLst>
          </a:custGeom>
          <a:ln w="9144">
            <a:solidFill>
              <a:srgbClr val="4A7EB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6502400" y="82017"/>
            <a:ext cx="2103120" cy="505459"/>
          </a:xfrm>
          <a:prstGeom prst="rect">
            <a:avLst/>
          </a:prstGeom>
        </p:spPr>
        <p:txBody>
          <a:bodyPr vert="horz" wrap="square" lIns="0" tIns="0" rIns="0" bIns="0" rtlCol="0">
            <a:spAutoFit/>
          </a:bodyPr>
          <a:lstStyle/>
          <a:p>
            <a:pPr marL="12700">
              <a:lnSpc>
                <a:spcPct val="100000"/>
              </a:lnSpc>
            </a:pPr>
            <a:r>
              <a:rPr sz="3200" b="0" u="none" spc="-5" dirty="0">
                <a:latin typeface="Arial"/>
                <a:cs typeface="Arial"/>
              </a:rPr>
              <a:t>BLI</a:t>
            </a:r>
            <a:r>
              <a:rPr sz="3200" b="0" u="none" spc="-80" dirty="0">
                <a:latin typeface="Arial"/>
                <a:cs typeface="Arial"/>
              </a:rPr>
              <a:t> </a:t>
            </a:r>
            <a:r>
              <a:rPr sz="3200" b="0" u="none" spc="-5" dirty="0">
                <a:latin typeface="Arial"/>
                <a:cs typeface="Arial"/>
              </a:rPr>
              <a:t>Results</a:t>
            </a:r>
            <a:endParaRPr sz="3200">
              <a:latin typeface="Arial"/>
              <a:cs typeface="Arial"/>
            </a:endParaRPr>
          </a:p>
        </p:txBody>
      </p:sp>
      <p:sp>
        <p:nvSpPr>
          <p:cNvPr id="6" name="object 6"/>
          <p:cNvSpPr/>
          <p:nvPr/>
        </p:nvSpPr>
        <p:spPr>
          <a:xfrm>
            <a:off x="1594664" y="1597389"/>
            <a:ext cx="5844283" cy="424020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175272" y="3052652"/>
            <a:ext cx="22860" cy="20955"/>
          </a:xfrm>
          <a:custGeom>
            <a:avLst/>
            <a:gdLst/>
            <a:ahLst/>
            <a:cxnLst/>
            <a:rect l="l" t="t" r="r" b="b"/>
            <a:pathLst>
              <a:path w="22860" h="20955">
                <a:moveTo>
                  <a:pt x="22514" y="20715"/>
                </a:moveTo>
                <a:lnTo>
                  <a:pt x="7109" y="20715"/>
                </a:lnTo>
                <a:lnTo>
                  <a:pt x="7109" y="11655"/>
                </a:lnTo>
                <a:lnTo>
                  <a:pt x="3557" y="11655"/>
                </a:lnTo>
                <a:lnTo>
                  <a:pt x="3557" y="7770"/>
                </a:lnTo>
                <a:lnTo>
                  <a:pt x="0" y="7770"/>
                </a:lnTo>
                <a:lnTo>
                  <a:pt x="3557" y="0"/>
                </a:lnTo>
                <a:lnTo>
                  <a:pt x="22514" y="0"/>
                </a:lnTo>
                <a:lnTo>
                  <a:pt x="22514" y="20715"/>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170534" y="2380694"/>
            <a:ext cx="88265" cy="29845"/>
          </a:xfrm>
          <a:custGeom>
            <a:avLst/>
            <a:gdLst/>
            <a:ahLst/>
            <a:cxnLst/>
            <a:rect l="l" t="t" r="r" b="b"/>
            <a:pathLst>
              <a:path w="88264" h="29844">
                <a:moveTo>
                  <a:pt x="65169" y="24599"/>
                </a:moveTo>
                <a:lnTo>
                  <a:pt x="0" y="24599"/>
                </a:lnTo>
                <a:lnTo>
                  <a:pt x="0" y="9063"/>
                </a:lnTo>
                <a:lnTo>
                  <a:pt x="4738" y="0"/>
                </a:lnTo>
                <a:lnTo>
                  <a:pt x="30806" y="3884"/>
                </a:lnTo>
                <a:lnTo>
                  <a:pt x="65169" y="3884"/>
                </a:lnTo>
                <a:lnTo>
                  <a:pt x="65169" y="24599"/>
                </a:lnTo>
                <a:close/>
              </a:path>
              <a:path w="88264" h="29844">
                <a:moveTo>
                  <a:pt x="87683" y="29778"/>
                </a:moveTo>
                <a:lnTo>
                  <a:pt x="37916" y="29778"/>
                </a:lnTo>
                <a:lnTo>
                  <a:pt x="15401" y="24599"/>
                </a:lnTo>
                <a:lnTo>
                  <a:pt x="87683" y="24599"/>
                </a:lnTo>
                <a:lnTo>
                  <a:pt x="87683" y="29778"/>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151573" y="2902464"/>
            <a:ext cx="88265" cy="29845"/>
          </a:xfrm>
          <a:custGeom>
            <a:avLst/>
            <a:gdLst/>
            <a:ahLst/>
            <a:cxnLst/>
            <a:rect l="l" t="t" r="r" b="b"/>
            <a:pathLst>
              <a:path w="88264" h="29844">
                <a:moveTo>
                  <a:pt x="87684" y="29781"/>
                </a:moveTo>
                <a:lnTo>
                  <a:pt x="46212" y="25894"/>
                </a:lnTo>
                <a:lnTo>
                  <a:pt x="0" y="25894"/>
                </a:lnTo>
                <a:lnTo>
                  <a:pt x="4740" y="0"/>
                </a:lnTo>
                <a:lnTo>
                  <a:pt x="87684" y="5180"/>
                </a:lnTo>
                <a:lnTo>
                  <a:pt x="87684" y="29781"/>
                </a:lnTo>
                <a:close/>
              </a:path>
            </a:pathLst>
          </a:custGeom>
          <a:solidFill>
            <a:srgbClr val="FFA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246298" y="2898581"/>
            <a:ext cx="26670" cy="24765"/>
          </a:xfrm>
          <a:custGeom>
            <a:avLst/>
            <a:gdLst/>
            <a:ahLst/>
            <a:cxnLst/>
            <a:rect l="l" t="t" r="r" b="b"/>
            <a:pathLst>
              <a:path w="26670" h="24764">
                <a:moveTo>
                  <a:pt x="22513" y="24600"/>
                </a:moveTo>
                <a:lnTo>
                  <a:pt x="0" y="24600"/>
                </a:lnTo>
                <a:lnTo>
                  <a:pt x="3554" y="0"/>
                </a:lnTo>
                <a:lnTo>
                  <a:pt x="26068" y="0"/>
                </a:lnTo>
                <a:lnTo>
                  <a:pt x="26068" y="16831"/>
                </a:lnTo>
                <a:lnTo>
                  <a:pt x="22513" y="16831"/>
                </a:lnTo>
                <a:lnTo>
                  <a:pt x="22513" y="24600"/>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220298" y="2583966"/>
            <a:ext cx="31115" cy="38100"/>
          </a:xfrm>
          <a:custGeom>
            <a:avLst/>
            <a:gdLst/>
            <a:ahLst/>
            <a:cxnLst/>
            <a:rect l="l" t="t" r="r" b="b"/>
            <a:pathLst>
              <a:path w="31114" h="38100">
                <a:moveTo>
                  <a:pt x="30807" y="37545"/>
                </a:moveTo>
                <a:lnTo>
                  <a:pt x="7109" y="37545"/>
                </a:lnTo>
                <a:lnTo>
                  <a:pt x="0" y="33661"/>
                </a:lnTo>
                <a:lnTo>
                  <a:pt x="3554" y="0"/>
                </a:lnTo>
                <a:lnTo>
                  <a:pt x="30807" y="0"/>
                </a:lnTo>
                <a:lnTo>
                  <a:pt x="30807" y="37545"/>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178828" y="3073368"/>
            <a:ext cx="19050" cy="28575"/>
          </a:xfrm>
          <a:custGeom>
            <a:avLst/>
            <a:gdLst/>
            <a:ahLst/>
            <a:cxnLst/>
            <a:rect l="l" t="t" r="r" b="b"/>
            <a:pathLst>
              <a:path w="19050" h="28575">
                <a:moveTo>
                  <a:pt x="15401" y="28485"/>
                </a:moveTo>
                <a:lnTo>
                  <a:pt x="0" y="7769"/>
                </a:lnTo>
                <a:lnTo>
                  <a:pt x="0" y="3885"/>
                </a:lnTo>
                <a:lnTo>
                  <a:pt x="3552" y="3885"/>
                </a:lnTo>
                <a:lnTo>
                  <a:pt x="3552" y="0"/>
                </a:lnTo>
                <a:lnTo>
                  <a:pt x="18958" y="0"/>
                </a:lnTo>
                <a:lnTo>
                  <a:pt x="15401" y="28485"/>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506979" y="3337492"/>
            <a:ext cx="15875" cy="20955"/>
          </a:xfrm>
          <a:custGeom>
            <a:avLst/>
            <a:gdLst/>
            <a:ahLst/>
            <a:cxnLst/>
            <a:rect l="l" t="t" r="r" b="b"/>
            <a:pathLst>
              <a:path w="15875" h="20954">
                <a:moveTo>
                  <a:pt x="15403" y="20715"/>
                </a:moveTo>
                <a:lnTo>
                  <a:pt x="4739" y="20715"/>
                </a:lnTo>
                <a:lnTo>
                  <a:pt x="4739" y="16831"/>
                </a:lnTo>
                <a:lnTo>
                  <a:pt x="0" y="16831"/>
                </a:lnTo>
                <a:lnTo>
                  <a:pt x="0" y="0"/>
                </a:lnTo>
                <a:lnTo>
                  <a:pt x="15403" y="0"/>
                </a:lnTo>
                <a:lnTo>
                  <a:pt x="15403" y="20715"/>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926301" y="4672346"/>
            <a:ext cx="83185" cy="41910"/>
          </a:xfrm>
          <a:custGeom>
            <a:avLst/>
            <a:gdLst/>
            <a:ahLst/>
            <a:cxnLst/>
            <a:rect l="l" t="t" r="r" b="b"/>
            <a:pathLst>
              <a:path w="83185" h="41910">
                <a:moveTo>
                  <a:pt x="82945" y="41432"/>
                </a:moveTo>
                <a:lnTo>
                  <a:pt x="0" y="37548"/>
                </a:lnTo>
                <a:lnTo>
                  <a:pt x="0" y="0"/>
                </a:lnTo>
                <a:lnTo>
                  <a:pt x="26069" y="0"/>
                </a:lnTo>
                <a:lnTo>
                  <a:pt x="53321" y="3886"/>
                </a:lnTo>
                <a:lnTo>
                  <a:pt x="82945" y="3886"/>
                </a:lnTo>
                <a:lnTo>
                  <a:pt x="82945" y="41432"/>
                </a:lnTo>
                <a:close/>
              </a:path>
            </a:pathLst>
          </a:custGeom>
          <a:solidFill>
            <a:srgbClr val="FFA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8215768" y="4485908"/>
            <a:ext cx="114300" cy="38100"/>
          </a:xfrm>
          <a:custGeom>
            <a:avLst/>
            <a:gdLst/>
            <a:ahLst/>
            <a:cxnLst/>
            <a:rect l="l" t="t" r="r" b="b"/>
            <a:pathLst>
              <a:path w="114300" h="38100">
                <a:moveTo>
                  <a:pt x="110197" y="37545"/>
                </a:moveTo>
                <a:lnTo>
                  <a:pt x="106641" y="37545"/>
                </a:lnTo>
                <a:lnTo>
                  <a:pt x="0" y="32366"/>
                </a:lnTo>
                <a:lnTo>
                  <a:pt x="0" y="0"/>
                </a:lnTo>
                <a:lnTo>
                  <a:pt x="113751" y="7767"/>
                </a:lnTo>
                <a:lnTo>
                  <a:pt x="113751" y="20714"/>
                </a:lnTo>
                <a:lnTo>
                  <a:pt x="110197" y="20714"/>
                </a:lnTo>
                <a:lnTo>
                  <a:pt x="110197" y="37545"/>
                </a:lnTo>
                <a:close/>
              </a:path>
            </a:pathLst>
          </a:custGeom>
          <a:solidFill>
            <a:srgbClr val="FFA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212213" y="4568769"/>
            <a:ext cx="110489" cy="58419"/>
          </a:xfrm>
          <a:custGeom>
            <a:avLst/>
            <a:gdLst/>
            <a:ahLst/>
            <a:cxnLst/>
            <a:rect l="l" t="t" r="r" b="b"/>
            <a:pathLst>
              <a:path w="110490" h="58420">
                <a:moveTo>
                  <a:pt x="106643" y="58262"/>
                </a:moveTo>
                <a:lnTo>
                  <a:pt x="0" y="53083"/>
                </a:lnTo>
                <a:lnTo>
                  <a:pt x="3554" y="0"/>
                </a:lnTo>
                <a:lnTo>
                  <a:pt x="110196" y="3884"/>
                </a:lnTo>
                <a:lnTo>
                  <a:pt x="110196" y="7768"/>
                </a:lnTo>
                <a:lnTo>
                  <a:pt x="106643" y="58262"/>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8215768" y="4559706"/>
            <a:ext cx="106680" cy="13335"/>
          </a:xfrm>
          <a:custGeom>
            <a:avLst/>
            <a:gdLst/>
            <a:ahLst/>
            <a:cxnLst/>
            <a:rect l="l" t="t" r="r" b="b"/>
            <a:pathLst>
              <a:path w="106679" h="13335">
                <a:moveTo>
                  <a:pt x="106641" y="12947"/>
                </a:moveTo>
                <a:lnTo>
                  <a:pt x="0" y="9063"/>
                </a:lnTo>
                <a:lnTo>
                  <a:pt x="0" y="0"/>
                </a:lnTo>
                <a:lnTo>
                  <a:pt x="106641" y="5178"/>
                </a:lnTo>
                <a:lnTo>
                  <a:pt x="106641" y="12947"/>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8215768" y="4559706"/>
            <a:ext cx="106680" cy="13335"/>
          </a:xfrm>
          <a:custGeom>
            <a:avLst/>
            <a:gdLst/>
            <a:ahLst/>
            <a:cxnLst/>
            <a:rect l="l" t="t" r="r" b="b"/>
            <a:pathLst>
              <a:path w="106679" h="13335">
                <a:moveTo>
                  <a:pt x="106642" y="5178"/>
                </a:moveTo>
                <a:lnTo>
                  <a:pt x="106642" y="9063"/>
                </a:lnTo>
                <a:lnTo>
                  <a:pt x="106642" y="12947"/>
                </a:lnTo>
                <a:lnTo>
                  <a:pt x="0" y="9063"/>
                </a:lnTo>
                <a:lnTo>
                  <a:pt x="0" y="0"/>
                </a:lnTo>
                <a:lnTo>
                  <a:pt x="106642" y="5178"/>
                </a:lnTo>
                <a:close/>
              </a:path>
            </a:pathLst>
          </a:custGeom>
          <a:ln w="31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4155059" y="3350438"/>
            <a:ext cx="22860" cy="0"/>
          </a:xfrm>
          <a:custGeom>
            <a:avLst/>
            <a:gdLst/>
            <a:ahLst/>
            <a:cxnLst/>
            <a:rect l="l" t="t" r="r" b="b"/>
            <a:pathLst>
              <a:path w="22860">
                <a:moveTo>
                  <a:pt x="0" y="0"/>
                </a:moveTo>
                <a:lnTo>
                  <a:pt x="22514" y="0"/>
                </a:lnTo>
              </a:path>
            </a:pathLst>
          </a:custGeom>
          <a:ln w="15537">
            <a:solidFill>
              <a:srgbClr val="FF523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251105" y="3279876"/>
            <a:ext cx="10795" cy="0"/>
          </a:xfrm>
          <a:custGeom>
            <a:avLst/>
            <a:gdLst/>
            <a:ahLst/>
            <a:cxnLst/>
            <a:rect l="l" t="t" r="r" b="b"/>
            <a:pathLst>
              <a:path w="10795">
                <a:moveTo>
                  <a:pt x="0" y="0"/>
                </a:moveTo>
                <a:lnTo>
                  <a:pt x="10665" y="0"/>
                </a:lnTo>
              </a:path>
            </a:pathLst>
          </a:custGeom>
          <a:ln w="24600">
            <a:solidFill>
              <a:srgbClr val="FF523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227408" y="1734630"/>
            <a:ext cx="53340" cy="137795"/>
          </a:xfrm>
          <a:custGeom>
            <a:avLst/>
            <a:gdLst/>
            <a:ahLst/>
            <a:cxnLst/>
            <a:rect l="l" t="t" r="r" b="b"/>
            <a:pathLst>
              <a:path w="53339" h="137794">
                <a:moveTo>
                  <a:pt x="46212" y="137237"/>
                </a:moveTo>
                <a:lnTo>
                  <a:pt x="0" y="132061"/>
                </a:lnTo>
                <a:lnTo>
                  <a:pt x="4739" y="69914"/>
                </a:lnTo>
                <a:lnTo>
                  <a:pt x="4739" y="66030"/>
                </a:lnTo>
                <a:lnTo>
                  <a:pt x="42658" y="66030"/>
                </a:lnTo>
                <a:lnTo>
                  <a:pt x="46212" y="0"/>
                </a:lnTo>
                <a:lnTo>
                  <a:pt x="53321" y="0"/>
                </a:lnTo>
                <a:lnTo>
                  <a:pt x="49767" y="7768"/>
                </a:lnTo>
                <a:lnTo>
                  <a:pt x="49767" y="49198"/>
                </a:lnTo>
                <a:lnTo>
                  <a:pt x="46212" y="137237"/>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223853" y="1921068"/>
            <a:ext cx="41910" cy="107950"/>
          </a:xfrm>
          <a:custGeom>
            <a:avLst/>
            <a:gdLst/>
            <a:ahLst/>
            <a:cxnLst/>
            <a:rect l="l" t="t" r="r" b="b"/>
            <a:pathLst>
              <a:path w="41910" h="107950">
                <a:moveTo>
                  <a:pt x="37918" y="107462"/>
                </a:moveTo>
                <a:lnTo>
                  <a:pt x="3554" y="107462"/>
                </a:lnTo>
                <a:lnTo>
                  <a:pt x="0" y="99694"/>
                </a:lnTo>
                <a:lnTo>
                  <a:pt x="3554" y="7768"/>
                </a:lnTo>
                <a:lnTo>
                  <a:pt x="8294" y="0"/>
                </a:lnTo>
                <a:lnTo>
                  <a:pt x="37918" y="3884"/>
                </a:lnTo>
                <a:lnTo>
                  <a:pt x="41473" y="7768"/>
                </a:lnTo>
                <a:lnTo>
                  <a:pt x="41473" y="103578"/>
                </a:lnTo>
                <a:lnTo>
                  <a:pt x="37918" y="107462"/>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246368" y="2037594"/>
            <a:ext cx="19050" cy="24765"/>
          </a:xfrm>
          <a:custGeom>
            <a:avLst/>
            <a:gdLst/>
            <a:ahLst/>
            <a:cxnLst/>
            <a:rect l="l" t="t" r="r" b="b"/>
            <a:pathLst>
              <a:path w="19050" h="24764">
                <a:moveTo>
                  <a:pt x="15403" y="24598"/>
                </a:moveTo>
                <a:lnTo>
                  <a:pt x="0" y="24598"/>
                </a:lnTo>
                <a:lnTo>
                  <a:pt x="0" y="0"/>
                </a:lnTo>
                <a:lnTo>
                  <a:pt x="11849" y="3882"/>
                </a:lnTo>
                <a:lnTo>
                  <a:pt x="18958" y="7767"/>
                </a:lnTo>
                <a:lnTo>
                  <a:pt x="15403" y="24598"/>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5235703" y="2037593"/>
            <a:ext cx="10795" cy="24765"/>
          </a:xfrm>
          <a:custGeom>
            <a:avLst/>
            <a:gdLst/>
            <a:ahLst/>
            <a:cxnLst/>
            <a:rect l="l" t="t" r="r" b="b"/>
            <a:pathLst>
              <a:path w="10795" h="24764">
                <a:moveTo>
                  <a:pt x="10665" y="24599"/>
                </a:moveTo>
                <a:lnTo>
                  <a:pt x="0" y="20715"/>
                </a:lnTo>
                <a:lnTo>
                  <a:pt x="0" y="0"/>
                </a:lnTo>
                <a:lnTo>
                  <a:pt x="10665" y="0"/>
                </a:lnTo>
                <a:lnTo>
                  <a:pt x="10665" y="24599"/>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5220299" y="2037593"/>
            <a:ext cx="15875" cy="20955"/>
          </a:xfrm>
          <a:custGeom>
            <a:avLst/>
            <a:gdLst/>
            <a:ahLst/>
            <a:cxnLst/>
            <a:rect l="l" t="t" r="r" b="b"/>
            <a:pathLst>
              <a:path w="15875" h="20955">
                <a:moveTo>
                  <a:pt x="15403" y="20715"/>
                </a:moveTo>
                <a:lnTo>
                  <a:pt x="0" y="20715"/>
                </a:lnTo>
                <a:lnTo>
                  <a:pt x="3554" y="0"/>
                </a:lnTo>
                <a:lnTo>
                  <a:pt x="15403" y="0"/>
                </a:lnTo>
                <a:lnTo>
                  <a:pt x="15403" y="20715"/>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227408" y="1866691"/>
            <a:ext cx="46355" cy="46990"/>
          </a:xfrm>
          <a:custGeom>
            <a:avLst/>
            <a:gdLst/>
            <a:ahLst/>
            <a:cxnLst/>
            <a:rect l="l" t="t" r="r" b="b"/>
            <a:pathLst>
              <a:path w="46354" h="46989">
                <a:moveTo>
                  <a:pt x="34362" y="46608"/>
                </a:moveTo>
                <a:lnTo>
                  <a:pt x="4739" y="46608"/>
                </a:lnTo>
                <a:lnTo>
                  <a:pt x="0" y="41429"/>
                </a:lnTo>
                <a:lnTo>
                  <a:pt x="0" y="0"/>
                </a:lnTo>
                <a:lnTo>
                  <a:pt x="46211" y="5176"/>
                </a:lnTo>
                <a:lnTo>
                  <a:pt x="46211" y="41429"/>
                </a:lnTo>
                <a:lnTo>
                  <a:pt x="42656" y="41429"/>
                </a:lnTo>
                <a:lnTo>
                  <a:pt x="34362" y="46608"/>
                </a:lnTo>
                <a:close/>
              </a:path>
            </a:pathLst>
          </a:custGeom>
          <a:solidFill>
            <a:srgbClr val="FF523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227408" y="1866690"/>
            <a:ext cx="46355" cy="46990"/>
          </a:xfrm>
          <a:custGeom>
            <a:avLst/>
            <a:gdLst/>
            <a:ahLst/>
            <a:cxnLst/>
            <a:rect l="l" t="t" r="r" b="b"/>
            <a:pathLst>
              <a:path w="46354" h="46989">
                <a:moveTo>
                  <a:pt x="46211" y="5178"/>
                </a:moveTo>
                <a:lnTo>
                  <a:pt x="0" y="0"/>
                </a:lnTo>
                <a:lnTo>
                  <a:pt x="0" y="29778"/>
                </a:lnTo>
                <a:lnTo>
                  <a:pt x="0" y="41431"/>
                </a:lnTo>
                <a:lnTo>
                  <a:pt x="4739" y="46609"/>
                </a:lnTo>
                <a:lnTo>
                  <a:pt x="34362" y="46609"/>
                </a:lnTo>
                <a:lnTo>
                  <a:pt x="42656" y="41431"/>
                </a:lnTo>
                <a:lnTo>
                  <a:pt x="46211" y="41431"/>
                </a:lnTo>
                <a:lnTo>
                  <a:pt x="46211" y="5178"/>
                </a:lnTo>
                <a:close/>
              </a:path>
            </a:pathLst>
          </a:custGeom>
          <a:ln w="31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8212213" y="4568769"/>
            <a:ext cx="110489" cy="58419"/>
          </a:xfrm>
          <a:custGeom>
            <a:avLst/>
            <a:gdLst/>
            <a:ahLst/>
            <a:cxnLst/>
            <a:rect l="l" t="t" r="r" b="b"/>
            <a:pathLst>
              <a:path w="110490" h="58420">
                <a:moveTo>
                  <a:pt x="110197" y="3884"/>
                </a:moveTo>
                <a:lnTo>
                  <a:pt x="110197" y="7768"/>
                </a:lnTo>
                <a:lnTo>
                  <a:pt x="106642" y="58262"/>
                </a:lnTo>
                <a:lnTo>
                  <a:pt x="0" y="53083"/>
                </a:lnTo>
                <a:lnTo>
                  <a:pt x="3554" y="0"/>
                </a:lnTo>
                <a:lnTo>
                  <a:pt x="110197" y="3884"/>
                </a:lnTo>
                <a:close/>
              </a:path>
            </a:pathLst>
          </a:custGeom>
          <a:ln w="15248">
            <a:solidFill>
              <a:srgbClr val="005CE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8215768" y="4559706"/>
            <a:ext cx="106680" cy="13335"/>
          </a:xfrm>
          <a:custGeom>
            <a:avLst/>
            <a:gdLst/>
            <a:ahLst/>
            <a:cxnLst/>
            <a:rect l="l" t="t" r="r" b="b"/>
            <a:pathLst>
              <a:path w="106679" h="13335">
                <a:moveTo>
                  <a:pt x="106642" y="5178"/>
                </a:moveTo>
                <a:lnTo>
                  <a:pt x="106642" y="9063"/>
                </a:lnTo>
                <a:lnTo>
                  <a:pt x="106642" y="12947"/>
                </a:lnTo>
                <a:lnTo>
                  <a:pt x="0" y="9063"/>
                </a:lnTo>
                <a:lnTo>
                  <a:pt x="0" y="0"/>
                </a:lnTo>
                <a:lnTo>
                  <a:pt x="106642" y="5178"/>
                </a:lnTo>
                <a:close/>
              </a:path>
            </a:pathLst>
          </a:custGeom>
          <a:ln w="15517">
            <a:solidFill>
              <a:srgbClr val="005CE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1437132" y="1188719"/>
            <a:ext cx="7078980" cy="5299075"/>
          </a:xfrm>
          <a:custGeom>
            <a:avLst/>
            <a:gdLst/>
            <a:ahLst/>
            <a:cxnLst/>
            <a:rect l="l" t="t" r="r" b="b"/>
            <a:pathLst>
              <a:path w="7078980" h="5299075">
                <a:moveTo>
                  <a:pt x="0" y="0"/>
                </a:moveTo>
                <a:lnTo>
                  <a:pt x="7078980" y="0"/>
                </a:lnTo>
                <a:lnTo>
                  <a:pt x="7078980" y="5298948"/>
                </a:lnTo>
                <a:lnTo>
                  <a:pt x="0" y="5298948"/>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457201" y="1056127"/>
            <a:ext cx="2286000" cy="1489075"/>
          </a:xfrm>
          <a:custGeom>
            <a:avLst/>
            <a:gdLst/>
            <a:ahLst/>
            <a:cxnLst/>
            <a:rect l="l" t="t" r="r" b="b"/>
            <a:pathLst>
              <a:path w="2286000" h="1489075">
                <a:moveTo>
                  <a:pt x="0" y="0"/>
                </a:moveTo>
                <a:lnTo>
                  <a:pt x="2286000" y="0"/>
                </a:lnTo>
                <a:lnTo>
                  <a:pt x="2286000" y="1488954"/>
                </a:lnTo>
                <a:lnTo>
                  <a:pt x="0" y="1488954"/>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452627" y="1051560"/>
            <a:ext cx="2295525" cy="1498600"/>
          </a:xfrm>
          <a:custGeom>
            <a:avLst/>
            <a:gdLst/>
            <a:ahLst/>
            <a:cxnLst/>
            <a:rect l="l" t="t" r="r" b="b"/>
            <a:pathLst>
              <a:path w="2295525" h="1498600">
                <a:moveTo>
                  <a:pt x="0" y="0"/>
                </a:moveTo>
                <a:lnTo>
                  <a:pt x="2295144" y="0"/>
                </a:lnTo>
                <a:lnTo>
                  <a:pt x="2295144" y="1498091"/>
                </a:lnTo>
                <a:lnTo>
                  <a:pt x="0" y="1498091"/>
                </a:lnTo>
                <a:lnTo>
                  <a:pt x="0" y="0"/>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190500" y="5233073"/>
            <a:ext cx="725170" cy="701040"/>
          </a:xfrm>
          <a:custGeom>
            <a:avLst/>
            <a:gdLst/>
            <a:ahLst/>
            <a:cxnLst/>
            <a:rect l="l" t="t" r="r" b="b"/>
            <a:pathLst>
              <a:path w="725169" h="701039">
                <a:moveTo>
                  <a:pt x="0" y="0"/>
                </a:moveTo>
                <a:lnTo>
                  <a:pt x="724992" y="0"/>
                </a:lnTo>
                <a:lnTo>
                  <a:pt x="724992" y="701040"/>
                </a:lnTo>
                <a:lnTo>
                  <a:pt x="0" y="70104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915492" y="5233073"/>
            <a:ext cx="1047750" cy="701040"/>
          </a:xfrm>
          <a:custGeom>
            <a:avLst/>
            <a:gdLst/>
            <a:ahLst/>
            <a:cxnLst/>
            <a:rect l="l" t="t" r="r" b="b"/>
            <a:pathLst>
              <a:path w="1047750" h="701039">
                <a:moveTo>
                  <a:pt x="0" y="0"/>
                </a:moveTo>
                <a:lnTo>
                  <a:pt x="1047203" y="0"/>
                </a:lnTo>
                <a:lnTo>
                  <a:pt x="1047203" y="701040"/>
                </a:lnTo>
                <a:lnTo>
                  <a:pt x="0" y="70104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962696" y="5233073"/>
            <a:ext cx="1047750" cy="701040"/>
          </a:xfrm>
          <a:custGeom>
            <a:avLst/>
            <a:gdLst/>
            <a:ahLst/>
            <a:cxnLst/>
            <a:rect l="l" t="t" r="r" b="b"/>
            <a:pathLst>
              <a:path w="1047750" h="701039">
                <a:moveTo>
                  <a:pt x="0" y="0"/>
                </a:moveTo>
                <a:lnTo>
                  <a:pt x="1047203" y="0"/>
                </a:lnTo>
                <a:lnTo>
                  <a:pt x="1047203" y="701040"/>
                </a:lnTo>
                <a:lnTo>
                  <a:pt x="0" y="70104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90500" y="5934112"/>
            <a:ext cx="725170" cy="701040"/>
          </a:xfrm>
          <a:custGeom>
            <a:avLst/>
            <a:gdLst/>
            <a:ahLst/>
            <a:cxnLst/>
            <a:rect l="l" t="t" r="r" b="b"/>
            <a:pathLst>
              <a:path w="725169" h="701040">
                <a:moveTo>
                  <a:pt x="0" y="0"/>
                </a:moveTo>
                <a:lnTo>
                  <a:pt x="724992" y="0"/>
                </a:lnTo>
                <a:lnTo>
                  <a:pt x="724992" y="701040"/>
                </a:lnTo>
                <a:lnTo>
                  <a:pt x="0" y="70104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915492" y="5934112"/>
            <a:ext cx="1047750" cy="701040"/>
          </a:xfrm>
          <a:custGeom>
            <a:avLst/>
            <a:gdLst/>
            <a:ahLst/>
            <a:cxnLst/>
            <a:rect l="l" t="t" r="r" b="b"/>
            <a:pathLst>
              <a:path w="1047750" h="701040">
                <a:moveTo>
                  <a:pt x="0" y="0"/>
                </a:moveTo>
                <a:lnTo>
                  <a:pt x="1047203" y="0"/>
                </a:lnTo>
                <a:lnTo>
                  <a:pt x="1047203" y="701040"/>
                </a:lnTo>
                <a:lnTo>
                  <a:pt x="0" y="70104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962696" y="5934112"/>
            <a:ext cx="1047750" cy="701040"/>
          </a:xfrm>
          <a:custGeom>
            <a:avLst/>
            <a:gdLst/>
            <a:ahLst/>
            <a:cxnLst/>
            <a:rect l="l" t="t" r="r" b="b"/>
            <a:pathLst>
              <a:path w="1047750" h="701040">
                <a:moveTo>
                  <a:pt x="0" y="0"/>
                </a:moveTo>
                <a:lnTo>
                  <a:pt x="1047203" y="0"/>
                </a:lnTo>
                <a:lnTo>
                  <a:pt x="1047203" y="701040"/>
                </a:lnTo>
                <a:lnTo>
                  <a:pt x="0" y="70104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915489" y="5226728"/>
            <a:ext cx="0" cy="1414780"/>
          </a:xfrm>
          <a:custGeom>
            <a:avLst/>
            <a:gdLst/>
            <a:ahLst/>
            <a:cxnLst/>
            <a:rect l="l" t="t" r="r" b="b"/>
            <a:pathLst>
              <a:path h="1414779">
                <a:moveTo>
                  <a:pt x="0" y="0"/>
                </a:moveTo>
                <a:lnTo>
                  <a:pt x="0" y="141478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962693" y="5226728"/>
            <a:ext cx="0" cy="1414780"/>
          </a:xfrm>
          <a:custGeom>
            <a:avLst/>
            <a:gdLst/>
            <a:ahLst/>
            <a:cxnLst/>
            <a:rect l="l" t="t" r="r" b="b"/>
            <a:pathLst>
              <a:path h="1414779">
                <a:moveTo>
                  <a:pt x="0" y="0"/>
                </a:moveTo>
                <a:lnTo>
                  <a:pt x="0" y="141478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84151" y="5934118"/>
            <a:ext cx="2832100" cy="0"/>
          </a:xfrm>
          <a:custGeom>
            <a:avLst/>
            <a:gdLst/>
            <a:ahLst/>
            <a:cxnLst/>
            <a:rect l="l" t="t" r="r" b="b"/>
            <a:pathLst>
              <a:path w="2832100">
                <a:moveTo>
                  <a:pt x="0" y="0"/>
                </a:moveTo>
                <a:lnTo>
                  <a:pt x="2832100"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90501" y="5226728"/>
            <a:ext cx="0" cy="1414780"/>
          </a:xfrm>
          <a:custGeom>
            <a:avLst/>
            <a:gdLst/>
            <a:ahLst/>
            <a:cxnLst/>
            <a:rect l="l" t="t" r="r" b="b"/>
            <a:pathLst>
              <a:path h="1414779">
                <a:moveTo>
                  <a:pt x="0" y="0"/>
                </a:moveTo>
                <a:lnTo>
                  <a:pt x="0" y="141478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3009898" y="5226728"/>
            <a:ext cx="0" cy="1414780"/>
          </a:xfrm>
          <a:custGeom>
            <a:avLst/>
            <a:gdLst/>
            <a:ahLst/>
            <a:cxnLst/>
            <a:rect l="l" t="t" r="r" b="b"/>
            <a:pathLst>
              <a:path h="1414779">
                <a:moveTo>
                  <a:pt x="0" y="0"/>
                </a:moveTo>
                <a:lnTo>
                  <a:pt x="0" y="141478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84151" y="5233078"/>
            <a:ext cx="2832100" cy="0"/>
          </a:xfrm>
          <a:custGeom>
            <a:avLst/>
            <a:gdLst/>
            <a:ahLst/>
            <a:cxnLst/>
            <a:rect l="l" t="t" r="r" b="b"/>
            <a:pathLst>
              <a:path w="2832100">
                <a:moveTo>
                  <a:pt x="0" y="0"/>
                </a:moveTo>
                <a:lnTo>
                  <a:pt x="2832100" y="0"/>
                </a:lnTo>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84151" y="6635158"/>
            <a:ext cx="2832100" cy="0"/>
          </a:xfrm>
          <a:custGeom>
            <a:avLst/>
            <a:gdLst/>
            <a:ahLst/>
            <a:cxnLst/>
            <a:rect l="l" t="t" r="r" b="b"/>
            <a:pathLst>
              <a:path w="2832100">
                <a:moveTo>
                  <a:pt x="0" y="0"/>
                </a:moveTo>
                <a:lnTo>
                  <a:pt x="2832100"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txBox="1"/>
          <p:nvPr/>
        </p:nvSpPr>
        <p:spPr>
          <a:xfrm>
            <a:off x="280325" y="5414942"/>
            <a:ext cx="544195" cy="330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2041</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7" name="object 47"/>
          <p:cNvSpPr txBox="1"/>
          <p:nvPr/>
        </p:nvSpPr>
        <p:spPr>
          <a:xfrm>
            <a:off x="1061665" y="5262491"/>
            <a:ext cx="755650" cy="635635"/>
          </a:xfrm>
          <a:prstGeom prst="rect">
            <a:avLst/>
          </a:prstGeom>
        </p:spPr>
        <p:txBody>
          <a:bodyPr vert="horz" wrap="square" lIns="0" tIns="0" rIns="0" bIns="0" rtlCol="0">
            <a:spAutoFit/>
          </a:bodyPr>
          <a:lstStyle/>
          <a:p>
            <a:pPr marL="2032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12,739</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p</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0" normalizeH="0" baseline="0" noProof="0" dirty="0">
                <a:ln>
                  <a:noFill/>
                </a:ln>
                <a:solidFill>
                  <a:srgbClr val="FFFFFF"/>
                </a:solidFill>
                <a:effectLst/>
                <a:uLnTx/>
                <a:uFillTx/>
                <a:latin typeface="Calibri"/>
                <a:ea typeface="+mn-ea"/>
                <a:cs typeface="Calibri"/>
              </a:rPr>
              <a:t>op</a:t>
            </a:r>
            <a:r>
              <a:rPr kumimoji="0" sz="2000" b="1" i="0" u="none" strike="noStrike" kern="1200" cap="none" spc="-5" normalizeH="0" baseline="0" noProof="0" dirty="0">
                <a:ln>
                  <a:noFill/>
                </a:ln>
                <a:solidFill>
                  <a:srgbClr val="FFFFFF"/>
                </a:solidFill>
                <a:effectLst/>
                <a:uLnTx/>
                <a:uFillTx/>
                <a:latin typeface="Calibri"/>
                <a:ea typeface="+mn-ea"/>
                <a:cs typeface="Calibri"/>
              </a:rPr>
              <a:t>l</a:t>
            </a:r>
            <a:r>
              <a:rPr kumimoji="0" sz="2000" b="1" i="0" u="none" strike="noStrike" kern="1200" cap="none" spc="0" normalizeH="0" baseline="0" noProof="0" dirty="0">
                <a:ln>
                  <a:noFill/>
                </a:ln>
                <a:solidFill>
                  <a:srgbClr val="FFFFFF"/>
                </a:solidFill>
                <a:effectLst/>
                <a:uLnTx/>
                <a:uFillTx/>
                <a:latin typeface="Calibri"/>
                <a:ea typeface="+mn-ea"/>
                <a:cs typeface="Calibri"/>
              </a:rPr>
              <a:t>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8" name="object 48"/>
          <p:cNvSpPr txBox="1"/>
          <p:nvPr/>
        </p:nvSpPr>
        <p:spPr>
          <a:xfrm>
            <a:off x="2105911" y="5262491"/>
            <a:ext cx="759460" cy="635635"/>
          </a:xfrm>
          <a:prstGeom prst="rect">
            <a:avLst/>
          </a:prstGeom>
        </p:spPr>
        <p:txBody>
          <a:bodyPr vert="horz" wrap="square" lIns="0" tIns="0" rIns="0" bIns="0" rtlCol="0">
            <a:spAutoFit/>
          </a:bodyPr>
          <a:lstStyle/>
          <a:p>
            <a:pPr marL="1905"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5,002</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Calibri"/>
                <a:ea typeface="+mn-ea"/>
                <a:cs typeface="Calibri"/>
              </a:rPr>
              <a:t>H</a:t>
            </a:r>
            <a:r>
              <a:rPr kumimoji="0" sz="2000" b="1" i="0" u="none" strike="noStrike" kern="1200" cap="none" spc="0" normalizeH="0" baseline="0" noProof="0" dirty="0">
                <a:ln>
                  <a:noFill/>
                </a:ln>
                <a:solidFill>
                  <a:srgbClr val="FFFFFF"/>
                </a:solidFill>
                <a:effectLst/>
                <a:uLnTx/>
                <a:uFillTx/>
                <a:latin typeface="Calibri"/>
                <a:ea typeface="+mn-ea"/>
                <a:cs typeface="Calibri"/>
              </a:rPr>
              <a:t>om</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0" normalizeH="0" baseline="0" noProof="0" dirty="0">
                <a:ln>
                  <a:noFill/>
                </a:ln>
                <a:solidFill>
                  <a:srgbClr val="FFFFFF"/>
                </a:solidFill>
                <a:effectLst/>
                <a:uLnTx/>
                <a:uFillTx/>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9" name="object 49"/>
          <p:cNvSpPr txBox="1"/>
          <p:nvPr/>
        </p:nvSpPr>
        <p:spPr>
          <a:xfrm>
            <a:off x="280325" y="6116111"/>
            <a:ext cx="544195" cy="330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2067</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0" name="object 50"/>
          <p:cNvSpPr txBox="1"/>
          <p:nvPr/>
        </p:nvSpPr>
        <p:spPr>
          <a:xfrm>
            <a:off x="1064719" y="5963661"/>
            <a:ext cx="749935" cy="635635"/>
          </a:xfrm>
          <a:prstGeom prst="rect">
            <a:avLst/>
          </a:prstGeom>
        </p:spPr>
        <p:txBody>
          <a:bodyPr vert="horz" wrap="square" lIns="0" tIns="0" rIns="0" bIns="0" rtlCol="0">
            <a:spAutoFit/>
          </a:bodyPr>
          <a:lstStyle/>
          <a:p>
            <a:pPr marL="1714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28,045</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a:ln>
                  <a:noFill/>
                </a:ln>
                <a:solidFill>
                  <a:srgbClr val="FFFFFF"/>
                </a:solidFill>
                <a:effectLst/>
                <a:uLnTx/>
                <a:uFillTx/>
                <a:latin typeface="Calibri"/>
                <a:ea typeface="+mn-ea"/>
                <a:cs typeface="Calibri"/>
              </a:rPr>
              <a:t>People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51"/>
          <p:cNvSpPr txBox="1"/>
          <p:nvPr/>
        </p:nvSpPr>
        <p:spPr>
          <a:xfrm>
            <a:off x="2105911" y="5963661"/>
            <a:ext cx="759460" cy="635635"/>
          </a:xfrm>
          <a:prstGeom prst="rect">
            <a:avLst/>
          </a:prstGeom>
        </p:spPr>
        <p:txBody>
          <a:bodyPr vert="horz" wrap="square" lIns="0" tIns="0" rIns="0" bIns="0" rtlCol="0">
            <a:spAutoFit/>
          </a:bodyPr>
          <a:lstStyle/>
          <a:p>
            <a:pPr marL="2286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11,012</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Calibri"/>
                <a:ea typeface="+mn-ea"/>
                <a:cs typeface="Calibri"/>
              </a:rPr>
              <a:t>H</a:t>
            </a:r>
            <a:r>
              <a:rPr kumimoji="0" sz="2000" b="1" i="0" u="none" strike="noStrike" kern="1200" cap="none" spc="0" normalizeH="0" baseline="0" noProof="0" dirty="0">
                <a:ln>
                  <a:noFill/>
                </a:ln>
                <a:solidFill>
                  <a:srgbClr val="FFFFFF"/>
                </a:solidFill>
                <a:effectLst/>
                <a:uLnTx/>
                <a:uFillTx/>
                <a:latin typeface="Calibri"/>
                <a:ea typeface="+mn-ea"/>
                <a:cs typeface="Calibri"/>
              </a:rPr>
              <a:t>om</a:t>
            </a:r>
            <a:r>
              <a:rPr kumimoji="0" sz="2000" b="1" i="0" u="none" strike="noStrike" kern="1200" cap="none" spc="-5" normalizeH="0" baseline="0" noProof="0" dirty="0">
                <a:ln>
                  <a:noFill/>
                </a:ln>
                <a:solidFill>
                  <a:srgbClr val="FFFFFF"/>
                </a:solidFill>
                <a:effectLst/>
                <a:uLnTx/>
                <a:uFillTx/>
                <a:latin typeface="Calibri"/>
                <a:ea typeface="+mn-ea"/>
                <a:cs typeface="Calibri"/>
              </a:rPr>
              <a:t>e</a:t>
            </a:r>
            <a:r>
              <a:rPr kumimoji="0" sz="2000" b="1" i="0" u="none" strike="noStrike" kern="1200" cap="none" spc="0" normalizeH="0" baseline="0" noProof="0" dirty="0">
                <a:ln>
                  <a:noFill/>
                </a:ln>
                <a:solidFill>
                  <a:srgbClr val="FFFFFF"/>
                </a:solidFill>
                <a:effectLst/>
                <a:uLnTx/>
                <a:uFillTx/>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301421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00727" y="1342644"/>
            <a:ext cx="4683251" cy="369417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364735" y="1406652"/>
            <a:ext cx="4486490" cy="351129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345685" y="1387602"/>
            <a:ext cx="4538980" cy="3549650"/>
          </a:xfrm>
          <a:custGeom>
            <a:avLst/>
            <a:gdLst/>
            <a:ahLst/>
            <a:cxnLst/>
            <a:rect l="l" t="t" r="r" b="b"/>
            <a:pathLst>
              <a:path w="4538980" h="3549650">
                <a:moveTo>
                  <a:pt x="0" y="0"/>
                </a:moveTo>
                <a:lnTo>
                  <a:pt x="4538471" y="0"/>
                </a:lnTo>
                <a:lnTo>
                  <a:pt x="4538471" y="3549396"/>
                </a:lnTo>
                <a:lnTo>
                  <a:pt x="0" y="3549396"/>
                </a:lnTo>
                <a:lnTo>
                  <a:pt x="0" y="0"/>
                </a:lnTo>
                <a:close/>
              </a:path>
            </a:pathLst>
          </a:custGeom>
          <a:ln w="380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04444" y="926592"/>
            <a:ext cx="3526535" cy="4526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68451" y="990600"/>
            <a:ext cx="3331692" cy="434328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49401" y="971550"/>
            <a:ext cx="3382010" cy="4381500"/>
          </a:xfrm>
          <a:custGeom>
            <a:avLst/>
            <a:gdLst/>
            <a:ahLst/>
            <a:cxnLst/>
            <a:rect l="l" t="t" r="r" b="b"/>
            <a:pathLst>
              <a:path w="3382010" h="4381500">
                <a:moveTo>
                  <a:pt x="0" y="0"/>
                </a:moveTo>
                <a:lnTo>
                  <a:pt x="3381755" y="0"/>
                </a:lnTo>
                <a:lnTo>
                  <a:pt x="3381755" y="4381500"/>
                </a:lnTo>
                <a:lnTo>
                  <a:pt x="0" y="4381500"/>
                </a:lnTo>
                <a:lnTo>
                  <a:pt x="0" y="0"/>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638100" y="48530"/>
            <a:ext cx="7890509" cy="639445"/>
          </a:xfrm>
          <a:prstGeom prst="rect">
            <a:avLst/>
          </a:prstGeom>
        </p:spPr>
        <p:txBody>
          <a:bodyPr vert="horz" wrap="square" lIns="0" tIns="0" rIns="0" bIns="0" rtlCol="0">
            <a:spAutoFit/>
          </a:bodyPr>
          <a:lstStyle/>
          <a:p>
            <a:pPr marL="12700">
              <a:lnSpc>
                <a:spcPct val="100000"/>
              </a:lnSpc>
            </a:pPr>
            <a:r>
              <a:rPr sz="4000" u="none" spc="-100" dirty="0"/>
              <a:t>EOA </a:t>
            </a:r>
            <a:r>
              <a:rPr sz="4000" u="none" spc="-95" dirty="0"/>
              <a:t>UPDATE </a:t>
            </a:r>
            <a:r>
              <a:rPr sz="4000" u="none" spc="-5" dirty="0"/>
              <a:t>/ PUBLIC LANDS</a:t>
            </a:r>
            <a:r>
              <a:rPr sz="4000" u="none" spc="204" dirty="0"/>
              <a:t> </a:t>
            </a:r>
            <a:r>
              <a:rPr sz="4000" u="none" spc="-5" dirty="0"/>
              <a:t>NEEDS</a:t>
            </a:r>
            <a:endParaRPr sz="4000"/>
          </a:p>
        </p:txBody>
      </p:sp>
      <p:sp>
        <p:nvSpPr>
          <p:cNvPr id="9" name="object 9"/>
          <p:cNvSpPr/>
          <p:nvPr/>
        </p:nvSpPr>
        <p:spPr>
          <a:xfrm>
            <a:off x="569213" y="816102"/>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1505437" y="6007956"/>
            <a:ext cx="3607435"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4009128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 y="28955"/>
            <a:ext cx="7711440" cy="546296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505437" y="6007956"/>
            <a:ext cx="3607435"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36475200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80160"/>
            <a:ext cx="533400" cy="228600"/>
          </a:xfrm>
          <a:custGeom>
            <a:avLst/>
            <a:gdLst/>
            <a:ahLst/>
            <a:cxnLst/>
            <a:rect l="l" t="t" r="r" b="b"/>
            <a:pathLst>
              <a:path w="533400" h="228600">
                <a:moveTo>
                  <a:pt x="0" y="228600"/>
                </a:moveTo>
                <a:lnTo>
                  <a:pt x="533400" y="228600"/>
                </a:lnTo>
                <a:lnTo>
                  <a:pt x="533400" y="0"/>
                </a:lnTo>
                <a:lnTo>
                  <a:pt x="0" y="0"/>
                </a:lnTo>
                <a:lnTo>
                  <a:pt x="0" y="228600"/>
                </a:lnTo>
                <a:close/>
              </a:path>
            </a:pathLst>
          </a:custGeom>
          <a:solidFill>
            <a:srgbClr val="9CB0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591312" y="1280160"/>
            <a:ext cx="8552815" cy="228600"/>
          </a:xfrm>
          <a:custGeom>
            <a:avLst/>
            <a:gdLst/>
            <a:ahLst/>
            <a:cxnLst/>
            <a:rect l="l" t="t" r="r" b="b"/>
            <a:pathLst>
              <a:path w="8552815" h="228600">
                <a:moveTo>
                  <a:pt x="0" y="228600"/>
                </a:moveTo>
                <a:lnTo>
                  <a:pt x="8552688" y="228600"/>
                </a:lnTo>
                <a:lnTo>
                  <a:pt x="8552688" y="0"/>
                </a:lnTo>
                <a:lnTo>
                  <a:pt x="0" y="0"/>
                </a:lnTo>
                <a:lnTo>
                  <a:pt x="0" y="228600"/>
                </a:lnTo>
                <a:close/>
              </a:path>
            </a:pathLst>
          </a:custGeom>
          <a:solidFill>
            <a:srgbClr val="CEB9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091171" y="320040"/>
            <a:ext cx="1860803" cy="13258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858012"/>
            <a:ext cx="6790943" cy="51434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7113442" y="5349016"/>
            <a:ext cx="1816100" cy="2946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Tw Cen MT"/>
                <a:ea typeface="+mn-ea"/>
                <a:cs typeface="Tw Cen MT"/>
              </a:rPr>
              <a:t>Study </a:t>
            </a:r>
            <a:r>
              <a:rPr kumimoji="0" sz="1800" b="0" i="0" u="none" strike="noStrike" kern="1200" cap="none" spc="0" normalizeH="0" baseline="0" noProof="0" dirty="0">
                <a:ln>
                  <a:noFill/>
                </a:ln>
                <a:solidFill>
                  <a:prstClr val="black"/>
                </a:solidFill>
                <a:effectLst/>
                <a:uLnTx/>
                <a:uFillTx/>
                <a:latin typeface="Tw Cen MT"/>
                <a:ea typeface="+mn-ea"/>
                <a:cs typeface="Tw Cen MT"/>
              </a:rPr>
              <a:t>Area</a:t>
            </a:r>
            <a:r>
              <a:rPr kumimoji="0" sz="1800" b="0" i="0" u="none" strike="noStrike" kern="1200" cap="none" spc="-105" normalizeH="0" baseline="0" noProof="0" dirty="0">
                <a:ln>
                  <a:noFill/>
                </a:ln>
                <a:solidFill>
                  <a:prstClr val="black"/>
                </a:solidFill>
                <a:effectLst/>
                <a:uLnTx/>
                <a:uFillTx/>
                <a:latin typeface="Tw Cen MT"/>
                <a:ea typeface="+mn-ea"/>
                <a:cs typeface="Tw Cen MT"/>
              </a:rPr>
              <a:t> </a:t>
            </a:r>
            <a:r>
              <a:rPr kumimoji="0" sz="1800" b="0" i="0" u="none" strike="noStrike" kern="1200" cap="none" spc="-10" normalizeH="0" baseline="0" noProof="0" dirty="0">
                <a:ln>
                  <a:noFill/>
                </a:ln>
                <a:solidFill>
                  <a:prstClr val="black"/>
                </a:solidFill>
                <a:effectLst/>
                <a:uLnTx/>
                <a:uFillTx/>
                <a:latin typeface="Tw Cen MT"/>
                <a:ea typeface="+mn-ea"/>
                <a:cs typeface="Tw Cen MT"/>
              </a:rPr>
              <a:t>Context</a:t>
            </a:r>
            <a:endParaRPr kumimoji="0" sz="1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12872243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9144000" cy="6858000"/>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Times New Roman"/>
              <a:ea typeface="+mn-ea"/>
              <a:cs typeface="Times New Roman"/>
            </a:endParaRPr>
          </a:p>
          <a:p>
            <a:pPr marL="1517650" marR="0" lvl="0" indent="0" algn="l" defTabSz="914400" rtl="0" eaLnBrk="1" fontAlgn="auto" latinLnBrk="0" hangingPunct="1">
              <a:lnSpc>
                <a:spcPct val="100000"/>
              </a:lnSpc>
              <a:spcBef>
                <a:spcPts val="215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
        <p:nvSpPr>
          <p:cNvPr id="3" name="object 3"/>
          <p:cNvSpPr/>
          <p:nvPr/>
        </p:nvSpPr>
        <p:spPr>
          <a:xfrm>
            <a:off x="0" y="0"/>
            <a:ext cx="9143999" cy="6857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8483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79140" y="3284220"/>
            <a:ext cx="5474335" cy="85851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dirty="0">
                <a:ln>
                  <a:noFill/>
                </a:ln>
                <a:solidFill>
                  <a:srgbClr val="FFFFFF"/>
                </a:solidFill>
                <a:effectLst/>
                <a:uLnTx/>
                <a:uFillTx/>
                <a:latin typeface="Tw Cen MT"/>
                <a:ea typeface="+mn-ea"/>
                <a:cs typeface="Tw Cen MT"/>
              </a:rPr>
              <a:t>FUTURE</a:t>
            </a:r>
            <a:r>
              <a:rPr kumimoji="0" sz="5400" b="1" i="0" u="none" strike="noStrike" kern="1200" cap="none" spc="-90" normalizeH="0" baseline="0" noProof="0" dirty="0">
                <a:ln>
                  <a:noFill/>
                </a:ln>
                <a:solidFill>
                  <a:srgbClr val="FFFFFF"/>
                </a:solidFill>
                <a:effectLst/>
                <a:uLnTx/>
                <a:uFillTx/>
                <a:latin typeface="Tw Cen MT"/>
                <a:ea typeface="+mn-ea"/>
                <a:cs typeface="Tw Cen MT"/>
              </a:rPr>
              <a:t> </a:t>
            </a:r>
            <a:r>
              <a:rPr kumimoji="0" sz="5400" b="1" i="0" u="none" strike="noStrike" kern="1200" cap="none" spc="-10" normalizeH="0" baseline="0" noProof="0" dirty="0">
                <a:ln>
                  <a:noFill/>
                </a:ln>
                <a:solidFill>
                  <a:srgbClr val="FFFFFF"/>
                </a:solidFill>
                <a:effectLst/>
                <a:uLnTx/>
                <a:uFillTx/>
                <a:latin typeface="Tw Cen MT"/>
                <a:ea typeface="+mn-ea"/>
                <a:cs typeface="Tw Cen MT"/>
              </a:rPr>
              <a:t>OUTLOOK</a:t>
            </a:r>
            <a:endParaRPr kumimoji="0" sz="5400" b="0" i="0" u="none" strike="noStrike" kern="1200" cap="none" spc="0" normalizeH="0" baseline="0" noProof="0">
              <a:ln>
                <a:noFill/>
              </a:ln>
              <a:solidFill>
                <a:prstClr val="black"/>
              </a:solidFill>
              <a:effectLst/>
              <a:uLnTx/>
              <a:uFillTx/>
              <a:latin typeface="Tw Cen MT"/>
              <a:ea typeface="+mn-ea"/>
              <a:cs typeface="Tw Cen MT"/>
            </a:endParaRPr>
          </a:p>
        </p:txBody>
      </p:sp>
      <p:sp>
        <p:nvSpPr>
          <p:cNvPr id="3" name="object 3"/>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0184596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1046988"/>
            <a:ext cx="8109864" cy="413980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32384">
              <a:lnSpc>
                <a:spcPct val="100000"/>
              </a:lnSpc>
              <a:tabLst>
                <a:tab pos="1472565" algn="l"/>
                <a:tab pos="8261350" algn="l"/>
              </a:tabLst>
            </a:pPr>
            <a:r>
              <a:rPr dirty="0"/>
              <a:t> 	</a:t>
            </a:r>
            <a:r>
              <a:rPr spc="-5" dirty="0"/>
              <a:t>FIVE </a:t>
            </a:r>
            <a:r>
              <a:rPr dirty="0"/>
              <a:t>YEAR </a:t>
            </a:r>
            <a:r>
              <a:rPr spc="-15" dirty="0"/>
              <a:t>WORK</a:t>
            </a:r>
            <a:r>
              <a:rPr spc="-85" dirty="0"/>
              <a:t> </a:t>
            </a:r>
            <a:r>
              <a:rPr spc="-5" dirty="0"/>
              <a:t>PLAN	</a:t>
            </a:r>
          </a:p>
        </p:txBody>
      </p:sp>
      <p:sp>
        <p:nvSpPr>
          <p:cNvPr id="4" name="object 4"/>
          <p:cNvSpPr/>
          <p:nvPr/>
        </p:nvSpPr>
        <p:spPr>
          <a:xfrm>
            <a:off x="366522" y="1032510"/>
            <a:ext cx="8133715" cy="4163695"/>
          </a:xfrm>
          <a:custGeom>
            <a:avLst/>
            <a:gdLst/>
            <a:ahLst/>
            <a:cxnLst/>
            <a:rect l="l" t="t" r="r" b="b"/>
            <a:pathLst>
              <a:path w="8133715" h="4163695">
                <a:moveTo>
                  <a:pt x="0" y="0"/>
                </a:moveTo>
                <a:lnTo>
                  <a:pt x="8133588" y="0"/>
                </a:lnTo>
                <a:lnTo>
                  <a:pt x="8133588" y="4163567"/>
                </a:lnTo>
                <a:lnTo>
                  <a:pt x="0" y="4163567"/>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972055" y="838203"/>
            <a:ext cx="4724400" cy="4495800"/>
          </a:xfrm>
          <a:custGeom>
            <a:avLst/>
            <a:gdLst/>
            <a:ahLst/>
            <a:cxnLst/>
            <a:rect l="l" t="t" r="r" b="b"/>
            <a:pathLst>
              <a:path w="4724400" h="4495800">
                <a:moveTo>
                  <a:pt x="0" y="749312"/>
                </a:moveTo>
                <a:lnTo>
                  <a:pt x="1474" y="701924"/>
                </a:lnTo>
                <a:lnTo>
                  <a:pt x="5838" y="655318"/>
                </a:lnTo>
                <a:lnTo>
                  <a:pt x="13004" y="609584"/>
                </a:lnTo>
                <a:lnTo>
                  <a:pt x="22884" y="564809"/>
                </a:lnTo>
                <a:lnTo>
                  <a:pt x="35392" y="521081"/>
                </a:lnTo>
                <a:lnTo>
                  <a:pt x="50437" y="478487"/>
                </a:lnTo>
                <a:lnTo>
                  <a:pt x="67934" y="437115"/>
                </a:lnTo>
                <a:lnTo>
                  <a:pt x="87794" y="397053"/>
                </a:lnTo>
                <a:lnTo>
                  <a:pt x="109930" y="358389"/>
                </a:lnTo>
                <a:lnTo>
                  <a:pt x="134253" y="321210"/>
                </a:lnTo>
                <a:lnTo>
                  <a:pt x="160675" y="285605"/>
                </a:lnTo>
                <a:lnTo>
                  <a:pt x="189110" y="251661"/>
                </a:lnTo>
                <a:lnTo>
                  <a:pt x="219470" y="219465"/>
                </a:lnTo>
                <a:lnTo>
                  <a:pt x="251666" y="189106"/>
                </a:lnTo>
                <a:lnTo>
                  <a:pt x="285610" y="160672"/>
                </a:lnTo>
                <a:lnTo>
                  <a:pt x="321216" y="134249"/>
                </a:lnTo>
                <a:lnTo>
                  <a:pt x="358394" y="109927"/>
                </a:lnTo>
                <a:lnTo>
                  <a:pt x="397059" y="87792"/>
                </a:lnTo>
                <a:lnTo>
                  <a:pt x="437120" y="67932"/>
                </a:lnTo>
                <a:lnTo>
                  <a:pt x="478492" y="50436"/>
                </a:lnTo>
                <a:lnTo>
                  <a:pt x="521085" y="35390"/>
                </a:lnTo>
                <a:lnTo>
                  <a:pt x="564813" y="22884"/>
                </a:lnTo>
                <a:lnTo>
                  <a:pt x="609588" y="13004"/>
                </a:lnTo>
                <a:lnTo>
                  <a:pt x="655321" y="5838"/>
                </a:lnTo>
                <a:lnTo>
                  <a:pt x="701925" y="1474"/>
                </a:lnTo>
                <a:lnTo>
                  <a:pt x="749312" y="0"/>
                </a:lnTo>
                <a:lnTo>
                  <a:pt x="3975087" y="0"/>
                </a:lnTo>
                <a:lnTo>
                  <a:pt x="4022474" y="1474"/>
                </a:lnTo>
                <a:lnTo>
                  <a:pt x="4069078" y="5838"/>
                </a:lnTo>
                <a:lnTo>
                  <a:pt x="4114811" y="13004"/>
                </a:lnTo>
                <a:lnTo>
                  <a:pt x="4159586" y="22884"/>
                </a:lnTo>
                <a:lnTo>
                  <a:pt x="4203314" y="35390"/>
                </a:lnTo>
                <a:lnTo>
                  <a:pt x="4245907" y="50436"/>
                </a:lnTo>
                <a:lnTo>
                  <a:pt x="4287279" y="67932"/>
                </a:lnTo>
                <a:lnTo>
                  <a:pt x="4327340" y="87792"/>
                </a:lnTo>
                <a:lnTo>
                  <a:pt x="4366005" y="109927"/>
                </a:lnTo>
                <a:lnTo>
                  <a:pt x="4403183" y="134249"/>
                </a:lnTo>
                <a:lnTo>
                  <a:pt x="4438789" y="160672"/>
                </a:lnTo>
                <a:lnTo>
                  <a:pt x="4472733" y="189106"/>
                </a:lnTo>
                <a:lnTo>
                  <a:pt x="4504929" y="219465"/>
                </a:lnTo>
                <a:lnTo>
                  <a:pt x="4535289" y="251661"/>
                </a:lnTo>
                <a:lnTo>
                  <a:pt x="4563724" y="285605"/>
                </a:lnTo>
                <a:lnTo>
                  <a:pt x="4590146" y="321210"/>
                </a:lnTo>
                <a:lnTo>
                  <a:pt x="4614469" y="358389"/>
                </a:lnTo>
                <a:lnTo>
                  <a:pt x="4636605" y="397053"/>
                </a:lnTo>
                <a:lnTo>
                  <a:pt x="4656465" y="437115"/>
                </a:lnTo>
                <a:lnTo>
                  <a:pt x="4673962" y="478487"/>
                </a:lnTo>
                <a:lnTo>
                  <a:pt x="4689007" y="521081"/>
                </a:lnTo>
                <a:lnTo>
                  <a:pt x="4701515" y="564809"/>
                </a:lnTo>
                <a:lnTo>
                  <a:pt x="4711395" y="609584"/>
                </a:lnTo>
                <a:lnTo>
                  <a:pt x="4718561" y="655318"/>
                </a:lnTo>
                <a:lnTo>
                  <a:pt x="4722925" y="701924"/>
                </a:lnTo>
                <a:lnTo>
                  <a:pt x="4724400" y="749312"/>
                </a:lnTo>
                <a:lnTo>
                  <a:pt x="4724400" y="3746474"/>
                </a:lnTo>
                <a:lnTo>
                  <a:pt x="4722925" y="3793863"/>
                </a:lnTo>
                <a:lnTo>
                  <a:pt x="4718561" y="3840468"/>
                </a:lnTo>
                <a:lnTo>
                  <a:pt x="4711395" y="3886202"/>
                </a:lnTo>
                <a:lnTo>
                  <a:pt x="4701515" y="3930978"/>
                </a:lnTo>
                <a:lnTo>
                  <a:pt x="4689007" y="3974707"/>
                </a:lnTo>
                <a:lnTo>
                  <a:pt x="4673962" y="4017301"/>
                </a:lnTo>
                <a:lnTo>
                  <a:pt x="4656465" y="4058674"/>
                </a:lnTo>
                <a:lnTo>
                  <a:pt x="4636605" y="4098736"/>
                </a:lnTo>
                <a:lnTo>
                  <a:pt x="4614469" y="4137401"/>
                </a:lnTo>
                <a:lnTo>
                  <a:pt x="4590146" y="4174580"/>
                </a:lnTo>
                <a:lnTo>
                  <a:pt x="4563724" y="4210186"/>
                </a:lnTo>
                <a:lnTo>
                  <a:pt x="4535289" y="4244131"/>
                </a:lnTo>
                <a:lnTo>
                  <a:pt x="4504929" y="4276328"/>
                </a:lnTo>
                <a:lnTo>
                  <a:pt x="4472733" y="4306687"/>
                </a:lnTo>
                <a:lnTo>
                  <a:pt x="4438789" y="4335123"/>
                </a:lnTo>
                <a:lnTo>
                  <a:pt x="4403183" y="4361546"/>
                </a:lnTo>
                <a:lnTo>
                  <a:pt x="4366005" y="4385869"/>
                </a:lnTo>
                <a:lnTo>
                  <a:pt x="4327340" y="4408005"/>
                </a:lnTo>
                <a:lnTo>
                  <a:pt x="4287279" y="4427865"/>
                </a:lnTo>
                <a:lnTo>
                  <a:pt x="4245907" y="4445362"/>
                </a:lnTo>
                <a:lnTo>
                  <a:pt x="4203314" y="4460407"/>
                </a:lnTo>
                <a:lnTo>
                  <a:pt x="4159586" y="4472914"/>
                </a:lnTo>
                <a:lnTo>
                  <a:pt x="4114811" y="4482795"/>
                </a:lnTo>
                <a:lnTo>
                  <a:pt x="4069078" y="4489961"/>
                </a:lnTo>
                <a:lnTo>
                  <a:pt x="4022474" y="4494325"/>
                </a:lnTo>
                <a:lnTo>
                  <a:pt x="3975087" y="4495800"/>
                </a:lnTo>
                <a:lnTo>
                  <a:pt x="749312" y="4495800"/>
                </a:lnTo>
                <a:lnTo>
                  <a:pt x="701925" y="4494325"/>
                </a:lnTo>
                <a:lnTo>
                  <a:pt x="655321" y="4489961"/>
                </a:lnTo>
                <a:lnTo>
                  <a:pt x="609588" y="4482795"/>
                </a:lnTo>
                <a:lnTo>
                  <a:pt x="564813" y="4472914"/>
                </a:lnTo>
                <a:lnTo>
                  <a:pt x="521085" y="4460407"/>
                </a:lnTo>
                <a:lnTo>
                  <a:pt x="478492" y="4445362"/>
                </a:lnTo>
                <a:lnTo>
                  <a:pt x="437120" y="4427865"/>
                </a:lnTo>
                <a:lnTo>
                  <a:pt x="397059" y="4408005"/>
                </a:lnTo>
                <a:lnTo>
                  <a:pt x="358394" y="4385869"/>
                </a:lnTo>
                <a:lnTo>
                  <a:pt x="321216" y="4361546"/>
                </a:lnTo>
                <a:lnTo>
                  <a:pt x="285610" y="4335123"/>
                </a:lnTo>
                <a:lnTo>
                  <a:pt x="251666" y="4306687"/>
                </a:lnTo>
                <a:lnTo>
                  <a:pt x="219470" y="4276328"/>
                </a:lnTo>
                <a:lnTo>
                  <a:pt x="189110" y="4244131"/>
                </a:lnTo>
                <a:lnTo>
                  <a:pt x="160675" y="4210186"/>
                </a:lnTo>
                <a:lnTo>
                  <a:pt x="134253" y="4174580"/>
                </a:lnTo>
                <a:lnTo>
                  <a:pt x="109930" y="4137401"/>
                </a:lnTo>
                <a:lnTo>
                  <a:pt x="87794" y="4098736"/>
                </a:lnTo>
                <a:lnTo>
                  <a:pt x="67934" y="4058674"/>
                </a:lnTo>
                <a:lnTo>
                  <a:pt x="50437" y="4017301"/>
                </a:lnTo>
                <a:lnTo>
                  <a:pt x="35392" y="3974707"/>
                </a:lnTo>
                <a:lnTo>
                  <a:pt x="22884" y="3930978"/>
                </a:lnTo>
                <a:lnTo>
                  <a:pt x="13004" y="3886202"/>
                </a:lnTo>
                <a:lnTo>
                  <a:pt x="5838" y="3840468"/>
                </a:lnTo>
                <a:lnTo>
                  <a:pt x="1474" y="3793863"/>
                </a:lnTo>
                <a:lnTo>
                  <a:pt x="0" y="3746474"/>
                </a:lnTo>
                <a:lnTo>
                  <a:pt x="0" y="749312"/>
                </a:lnTo>
                <a:close/>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8772893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990600"/>
            <a:ext cx="8109864" cy="413980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32384">
              <a:lnSpc>
                <a:spcPct val="100000"/>
              </a:lnSpc>
              <a:tabLst>
                <a:tab pos="1472565" algn="l"/>
                <a:tab pos="8261350" algn="l"/>
              </a:tabLst>
            </a:pPr>
            <a:r>
              <a:rPr dirty="0"/>
              <a:t> 	</a:t>
            </a:r>
            <a:r>
              <a:rPr spc="-5" dirty="0"/>
              <a:t>FIVE </a:t>
            </a:r>
            <a:r>
              <a:rPr dirty="0"/>
              <a:t>YEAR </a:t>
            </a:r>
            <a:r>
              <a:rPr spc="-15" dirty="0"/>
              <a:t>WORK</a:t>
            </a:r>
            <a:r>
              <a:rPr spc="-85" dirty="0"/>
              <a:t> </a:t>
            </a:r>
            <a:r>
              <a:rPr spc="-5" dirty="0"/>
              <a:t>PLAN	</a:t>
            </a:r>
          </a:p>
        </p:txBody>
      </p:sp>
      <p:sp>
        <p:nvSpPr>
          <p:cNvPr id="4" name="object 4"/>
          <p:cNvSpPr/>
          <p:nvPr/>
        </p:nvSpPr>
        <p:spPr>
          <a:xfrm>
            <a:off x="366522" y="976122"/>
            <a:ext cx="8133715" cy="4163695"/>
          </a:xfrm>
          <a:custGeom>
            <a:avLst/>
            <a:gdLst/>
            <a:ahLst/>
            <a:cxnLst/>
            <a:rect l="l" t="t" r="r" b="b"/>
            <a:pathLst>
              <a:path w="8133715" h="4163695">
                <a:moveTo>
                  <a:pt x="0" y="0"/>
                </a:moveTo>
                <a:lnTo>
                  <a:pt x="8133588" y="0"/>
                </a:lnTo>
                <a:lnTo>
                  <a:pt x="8133588" y="4163567"/>
                </a:lnTo>
                <a:lnTo>
                  <a:pt x="0" y="4163567"/>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972055" y="838203"/>
            <a:ext cx="4724400" cy="4495800"/>
          </a:xfrm>
          <a:custGeom>
            <a:avLst/>
            <a:gdLst/>
            <a:ahLst/>
            <a:cxnLst/>
            <a:rect l="l" t="t" r="r" b="b"/>
            <a:pathLst>
              <a:path w="4724400" h="4495800">
                <a:moveTo>
                  <a:pt x="0" y="749312"/>
                </a:moveTo>
                <a:lnTo>
                  <a:pt x="1474" y="701924"/>
                </a:lnTo>
                <a:lnTo>
                  <a:pt x="5838" y="655318"/>
                </a:lnTo>
                <a:lnTo>
                  <a:pt x="13004" y="609584"/>
                </a:lnTo>
                <a:lnTo>
                  <a:pt x="22884" y="564809"/>
                </a:lnTo>
                <a:lnTo>
                  <a:pt x="35392" y="521081"/>
                </a:lnTo>
                <a:lnTo>
                  <a:pt x="50437" y="478487"/>
                </a:lnTo>
                <a:lnTo>
                  <a:pt x="67934" y="437115"/>
                </a:lnTo>
                <a:lnTo>
                  <a:pt x="87794" y="397053"/>
                </a:lnTo>
                <a:lnTo>
                  <a:pt x="109930" y="358389"/>
                </a:lnTo>
                <a:lnTo>
                  <a:pt x="134253" y="321210"/>
                </a:lnTo>
                <a:lnTo>
                  <a:pt x="160675" y="285605"/>
                </a:lnTo>
                <a:lnTo>
                  <a:pt x="189110" y="251661"/>
                </a:lnTo>
                <a:lnTo>
                  <a:pt x="219470" y="219465"/>
                </a:lnTo>
                <a:lnTo>
                  <a:pt x="251666" y="189106"/>
                </a:lnTo>
                <a:lnTo>
                  <a:pt x="285610" y="160672"/>
                </a:lnTo>
                <a:lnTo>
                  <a:pt x="321216" y="134249"/>
                </a:lnTo>
                <a:lnTo>
                  <a:pt x="358394" y="109927"/>
                </a:lnTo>
                <a:lnTo>
                  <a:pt x="397059" y="87792"/>
                </a:lnTo>
                <a:lnTo>
                  <a:pt x="437120" y="67932"/>
                </a:lnTo>
                <a:lnTo>
                  <a:pt x="478492" y="50436"/>
                </a:lnTo>
                <a:lnTo>
                  <a:pt x="521085" y="35390"/>
                </a:lnTo>
                <a:lnTo>
                  <a:pt x="564813" y="22884"/>
                </a:lnTo>
                <a:lnTo>
                  <a:pt x="609588" y="13004"/>
                </a:lnTo>
                <a:lnTo>
                  <a:pt x="655321" y="5838"/>
                </a:lnTo>
                <a:lnTo>
                  <a:pt x="701925" y="1474"/>
                </a:lnTo>
                <a:lnTo>
                  <a:pt x="749312" y="0"/>
                </a:lnTo>
                <a:lnTo>
                  <a:pt x="3975087" y="0"/>
                </a:lnTo>
                <a:lnTo>
                  <a:pt x="4022474" y="1474"/>
                </a:lnTo>
                <a:lnTo>
                  <a:pt x="4069078" y="5838"/>
                </a:lnTo>
                <a:lnTo>
                  <a:pt x="4114811" y="13004"/>
                </a:lnTo>
                <a:lnTo>
                  <a:pt x="4159586" y="22884"/>
                </a:lnTo>
                <a:lnTo>
                  <a:pt x="4203314" y="35390"/>
                </a:lnTo>
                <a:lnTo>
                  <a:pt x="4245907" y="50436"/>
                </a:lnTo>
                <a:lnTo>
                  <a:pt x="4287279" y="67932"/>
                </a:lnTo>
                <a:lnTo>
                  <a:pt x="4327340" y="87792"/>
                </a:lnTo>
                <a:lnTo>
                  <a:pt x="4366005" y="109927"/>
                </a:lnTo>
                <a:lnTo>
                  <a:pt x="4403183" y="134249"/>
                </a:lnTo>
                <a:lnTo>
                  <a:pt x="4438789" y="160672"/>
                </a:lnTo>
                <a:lnTo>
                  <a:pt x="4472733" y="189106"/>
                </a:lnTo>
                <a:lnTo>
                  <a:pt x="4504929" y="219465"/>
                </a:lnTo>
                <a:lnTo>
                  <a:pt x="4535289" y="251661"/>
                </a:lnTo>
                <a:lnTo>
                  <a:pt x="4563724" y="285605"/>
                </a:lnTo>
                <a:lnTo>
                  <a:pt x="4590146" y="321210"/>
                </a:lnTo>
                <a:lnTo>
                  <a:pt x="4614469" y="358389"/>
                </a:lnTo>
                <a:lnTo>
                  <a:pt x="4636605" y="397053"/>
                </a:lnTo>
                <a:lnTo>
                  <a:pt x="4656465" y="437115"/>
                </a:lnTo>
                <a:lnTo>
                  <a:pt x="4673962" y="478487"/>
                </a:lnTo>
                <a:lnTo>
                  <a:pt x="4689007" y="521081"/>
                </a:lnTo>
                <a:lnTo>
                  <a:pt x="4701515" y="564809"/>
                </a:lnTo>
                <a:lnTo>
                  <a:pt x="4711395" y="609584"/>
                </a:lnTo>
                <a:lnTo>
                  <a:pt x="4718561" y="655318"/>
                </a:lnTo>
                <a:lnTo>
                  <a:pt x="4722925" y="701924"/>
                </a:lnTo>
                <a:lnTo>
                  <a:pt x="4724400" y="749312"/>
                </a:lnTo>
                <a:lnTo>
                  <a:pt x="4724400" y="3746474"/>
                </a:lnTo>
                <a:lnTo>
                  <a:pt x="4722925" y="3793863"/>
                </a:lnTo>
                <a:lnTo>
                  <a:pt x="4718561" y="3840468"/>
                </a:lnTo>
                <a:lnTo>
                  <a:pt x="4711395" y="3886202"/>
                </a:lnTo>
                <a:lnTo>
                  <a:pt x="4701515" y="3930978"/>
                </a:lnTo>
                <a:lnTo>
                  <a:pt x="4689007" y="3974707"/>
                </a:lnTo>
                <a:lnTo>
                  <a:pt x="4673962" y="4017301"/>
                </a:lnTo>
                <a:lnTo>
                  <a:pt x="4656465" y="4058674"/>
                </a:lnTo>
                <a:lnTo>
                  <a:pt x="4636605" y="4098736"/>
                </a:lnTo>
                <a:lnTo>
                  <a:pt x="4614469" y="4137401"/>
                </a:lnTo>
                <a:lnTo>
                  <a:pt x="4590146" y="4174580"/>
                </a:lnTo>
                <a:lnTo>
                  <a:pt x="4563724" y="4210186"/>
                </a:lnTo>
                <a:lnTo>
                  <a:pt x="4535289" y="4244131"/>
                </a:lnTo>
                <a:lnTo>
                  <a:pt x="4504929" y="4276328"/>
                </a:lnTo>
                <a:lnTo>
                  <a:pt x="4472733" y="4306687"/>
                </a:lnTo>
                <a:lnTo>
                  <a:pt x="4438789" y="4335123"/>
                </a:lnTo>
                <a:lnTo>
                  <a:pt x="4403183" y="4361546"/>
                </a:lnTo>
                <a:lnTo>
                  <a:pt x="4366005" y="4385869"/>
                </a:lnTo>
                <a:lnTo>
                  <a:pt x="4327340" y="4408005"/>
                </a:lnTo>
                <a:lnTo>
                  <a:pt x="4287279" y="4427865"/>
                </a:lnTo>
                <a:lnTo>
                  <a:pt x="4245907" y="4445362"/>
                </a:lnTo>
                <a:lnTo>
                  <a:pt x="4203314" y="4460407"/>
                </a:lnTo>
                <a:lnTo>
                  <a:pt x="4159586" y="4472914"/>
                </a:lnTo>
                <a:lnTo>
                  <a:pt x="4114811" y="4482795"/>
                </a:lnTo>
                <a:lnTo>
                  <a:pt x="4069078" y="4489961"/>
                </a:lnTo>
                <a:lnTo>
                  <a:pt x="4022474" y="4494325"/>
                </a:lnTo>
                <a:lnTo>
                  <a:pt x="3975087" y="4495800"/>
                </a:lnTo>
                <a:lnTo>
                  <a:pt x="749312" y="4495800"/>
                </a:lnTo>
                <a:lnTo>
                  <a:pt x="701925" y="4494325"/>
                </a:lnTo>
                <a:lnTo>
                  <a:pt x="655321" y="4489961"/>
                </a:lnTo>
                <a:lnTo>
                  <a:pt x="609588" y="4482795"/>
                </a:lnTo>
                <a:lnTo>
                  <a:pt x="564813" y="4472914"/>
                </a:lnTo>
                <a:lnTo>
                  <a:pt x="521085" y="4460407"/>
                </a:lnTo>
                <a:lnTo>
                  <a:pt x="478492" y="4445362"/>
                </a:lnTo>
                <a:lnTo>
                  <a:pt x="437120" y="4427865"/>
                </a:lnTo>
                <a:lnTo>
                  <a:pt x="397059" y="4408005"/>
                </a:lnTo>
                <a:lnTo>
                  <a:pt x="358394" y="4385869"/>
                </a:lnTo>
                <a:lnTo>
                  <a:pt x="321216" y="4361546"/>
                </a:lnTo>
                <a:lnTo>
                  <a:pt x="285610" y="4335123"/>
                </a:lnTo>
                <a:lnTo>
                  <a:pt x="251666" y="4306687"/>
                </a:lnTo>
                <a:lnTo>
                  <a:pt x="219470" y="4276328"/>
                </a:lnTo>
                <a:lnTo>
                  <a:pt x="189110" y="4244131"/>
                </a:lnTo>
                <a:lnTo>
                  <a:pt x="160675" y="4210186"/>
                </a:lnTo>
                <a:lnTo>
                  <a:pt x="134253" y="4174580"/>
                </a:lnTo>
                <a:lnTo>
                  <a:pt x="109930" y="4137401"/>
                </a:lnTo>
                <a:lnTo>
                  <a:pt x="87794" y="4098736"/>
                </a:lnTo>
                <a:lnTo>
                  <a:pt x="67934" y="4058674"/>
                </a:lnTo>
                <a:lnTo>
                  <a:pt x="50437" y="4017301"/>
                </a:lnTo>
                <a:lnTo>
                  <a:pt x="35392" y="3974707"/>
                </a:lnTo>
                <a:lnTo>
                  <a:pt x="22884" y="3930978"/>
                </a:lnTo>
                <a:lnTo>
                  <a:pt x="13004" y="3886202"/>
                </a:lnTo>
                <a:lnTo>
                  <a:pt x="5838" y="3840468"/>
                </a:lnTo>
                <a:lnTo>
                  <a:pt x="1474" y="3793863"/>
                </a:lnTo>
                <a:lnTo>
                  <a:pt x="0" y="3746474"/>
                </a:lnTo>
                <a:lnTo>
                  <a:pt x="0" y="749312"/>
                </a:lnTo>
                <a:close/>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62961" y="1895094"/>
            <a:ext cx="1752600" cy="5715"/>
          </a:xfrm>
          <a:custGeom>
            <a:avLst/>
            <a:gdLst/>
            <a:ahLst/>
            <a:cxnLst/>
            <a:rect l="l" t="t" r="r" b="b"/>
            <a:pathLst>
              <a:path w="1752600" h="5714">
                <a:moveTo>
                  <a:pt x="0" y="0"/>
                </a:moveTo>
                <a:lnTo>
                  <a:pt x="1752600" y="5689"/>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62961" y="2172461"/>
            <a:ext cx="762000" cy="11430"/>
          </a:xfrm>
          <a:custGeom>
            <a:avLst/>
            <a:gdLst/>
            <a:ahLst/>
            <a:cxnLst/>
            <a:rect l="l" t="t" r="r" b="b"/>
            <a:pathLst>
              <a:path w="762000" h="11430">
                <a:moveTo>
                  <a:pt x="0" y="0"/>
                </a:moveTo>
                <a:lnTo>
                  <a:pt x="762000" y="10896"/>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2961" y="2324861"/>
            <a:ext cx="1496060" cy="635"/>
          </a:xfrm>
          <a:custGeom>
            <a:avLst/>
            <a:gdLst/>
            <a:ahLst/>
            <a:cxnLst/>
            <a:rect l="l" t="t" r="r" b="b"/>
            <a:pathLst>
              <a:path w="1496060" h="635">
                <a:moveTo>
                  <a:pt x="0" y="0"/>
                </a:moveTo>
                <a:lnTo>
                  <a:pt x="1496047" y="482"/>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466592"/>
            <a:ext cx="2071370" cy="11430"/>
          </a:xfrm>
          <a:custGeom>
            <a:avLst/>
            <a:gdLst/>
            <a:ahLst/>
            <a:cxnLst/>
            <a:rect l="l" t="t" r="r" b="b"/>
            <a:pathLst>
              <a:path w="2071370" h="11430">
                <a:moveTo>
                  <a:pt x="0" y="10896"/>
                </a:moveTo>
                <a:lnTo>
                  <a:pt x="2071255" y="0"/>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600705"/>
            <a:ext cx="1905000" cy="17780"/>
          </a:xfrm>
          <a:custGeom>
            <a:avLst/>
            <a:gdLst/>
            <a:ahLst/>
            <a:cxnLst/>
            <a:rect l="l" t="t" r="r" b="b"/>
            <a:pathLst>
              <a:path w="1905000" h="17780">
                <a:moveTo>
                  <a:pt x="0" y="0"/>
                </a:moveTo>
                <a:lnTo>
                  <a:pt x="1905000" y="1750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381250" y="2820159"/>
            <a:ext cx="1200785" cy="10160"/>
          </a:xfrm>
          <a:custGeom>
            <a:avLst/>
            <a:gdLst/>
            <a:ahLst/>
            <a:cxnLst/>
            <a:rect l="l" t="t" r="r" b="b"/>
            <a:pathLst>
              <a:path w="1200785" h="10160">
                <a:moveTo>
                  <a:pt x="0" y="9944"/>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41626" y="3573017"/>
            <a:ext cx="1163955" cy="0"/>
          </a:xfrm>
          <a:custGeom>
            <a:avLst/>
            <a:gdLst/>
            <a:ahLst/>
            <a:cxnLst/>
            <a:rect l="l" t="t" r="r" b="b"/>
            <a:pathLst>
              <a:path w="1163954">
                <a:moveTo>
                  <a:pt x="0" y="0"/>
                </a:moveTo>
                <a:lnTo>
                  <a:pt x="116367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38577" y="3705603"/>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8577" y="3841239"/>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381250" y="3973827"/>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381250" y="4144521"/>
            <a:ext cx="1200785" cy="18415"/>
          </a:xfrm>
          <a:custGeom>
            <a:avLst/>
            <a:gdLst/>
            <a:ahLst/>
            <a:cxnLst/>
            <a:rect l="l" t="t" r="r" b="b"/>
            <a:pathLst>
              <a:path w="1200785" h="18414">
                <a:moveTo>
                  <a:pt x="0" y="17932"/>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381250" y="4566665"/>
            <a:ext cx="1353185" cy="26670"/>
          </a:xfrm>
          <a:custGeom>
            <a:avLst/>
            <a:gdLst/>
            <a:ahLst/>
            <a:cxnLst/>
            <a:rect l="l" t="t" r="r" b="b"/>
            <a:pathLst>
              <a:path w="1353185" h="26670">
                <a:moveTo>
                  <a:pt x="0" y="0"/>
                </a:moveTo>
                <a:lnTo>
                  <a:pt x="1352842" y="26339"/>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381250" y="4705347"/>
            <a:ext cx="1477645" cy="12065"/>
          </a:xfrm>
          <a:custGeom>
            <a:avLst/>
            <a:gdLst/>
            <a:ahLst/>
            <a:cxnLst/>
            <a:rect l="l" t="t" r="r" b="b"/>
            <a:pathLst>
              <a:path w="1477645" h="12064">
                <a:moveTo>
                  <a:pt x="0" y="11683"/>
                </a:moveTo>
                <a:lnTo>
                  <a:pt x="1477289"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381250" y="5004048"/>
            <a:ext cx="1429385" cy="13335"/>
          </a:xfrm>
          <a:custGeom>
            <a:avLst/>
            <a:gdLst/>
            <a:ahLst/>
            <a:cxnLst/>
            <a:rect l="l" t="t" r="r" b="b"/>
            <a:pathLst>
              <a:path w="1429385" h="13335">
                <a:moveTo>
                  <a:pt x="0" y="13322"/>
                </a:moveTo>
                <a:lnTo>
                  <a:pt x="14290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0024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768" y="975360"/>
            <a:ext cx="8109864" cy="413980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32384">
              <a:lnSpc>
                <a:spcPct val="100000"/>
              </a:lnSpc>
              <a:tabLst>
                <a:tab pos="1472565" algn="l"/>
                <a:tab pos="8261350" algn="l"/>
              </a:tabLst>
            </a:pPr>
            <a:r>
              <a:rPr dirty="0"/>
              <a:t> 	</a:t>
            </a:r>
            <a:r>
              <a:rPr spc="-5" dirty="0"/>
              <a:t>FIVE </a:t>
            </a:r>
            <a:r>
              <a:rPr dirty="0"/>
              <a:t>YEAR </a:t>
            </a:r>
            <a:r>
              <a:rPr spc="-15" dirty="0"/>
              <a:t>WORK</a:t>
            </a:r>
            <a:r>
              <a:rPr spc="-85" dirty="0"/>
              <a:t> </a:t>
            </a:r>
            <a:r>
              <a:rPr spc="-5" dirty="0"/>
              <a:t>PLAN	</a:t>
            </a:r>
          </a:p>
        </p:txBody>
      </p:sp>
      <p:sp>
        <p:nvSpPr>
          <p:cNvPr id="4" name="object 4"/>
          <p:cNvSpPr/>
          <p:nvPr/>
        </p:nvSpPr>
        <p:spPr>
          <a:xfrm>
            <a:off x="415290" y="960882"/>
            <a:ext cx="8133715" cy="4163695"/>
          </a:xfrm>
          <a:custGeom>
            <a:avLst/>
            <a:gdLst/>
            <a:ahLst/>
            <a:cxnLst/>
            <a:rect l="l" t="t" r="r" b="b"/>
            <a:pathLst>
              <a:path w="8133715" h="4163695">
                <a:moveTo>
                  <a:pt x="0" y="0"/>
                </a:moveTo>
                <a:lnTo>
                  <a:pt x="8133588" y="0"/>
                </a:lnTo>
                <a:lnTo>
                  <a:pt x="8133588" y="4163567"/>
                </a:lnTo>
                <a:lnTo>
                  <a:pt x="0" y="4163567"/>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972055" y="838203"/>
            <a:ext cx="4724400" cy="4495800"/>
          </a:xfrm>
          <a:custGeom>
            <a:avLst/>
            <a:gdLst/>
            <a:ahLst/>
            <a:cxnLst/>
            <a:rect l="l" t="t" r="r" b="b"/>
            <a:pathLst>
              <a:path w="4724400" h="4495800">
                <a:moveTo>
                  <a:pt x="0" y="749312"/>
                </a:moveTo>
                <a:lnTo>
                  <a:pt x="1474" y="701924"/>
                </a:lnTo>
                <a:lnTo>
                  <a:pt x="5838" y="655318"/>
                </a:lnTo>
                <a:lnTo>
                  <a:pt x="13004" y="609584"/>
                </a:lnTo>
                <a:lnTo>
                  <a:pt x="22884" y="564809"/>
                </a:lnTo>
                <a:lnTo>
                  <a:pt x="35392" y="521081"/>
                </a:lnTo>
                <a:lnTo>
                  <a:pt x="50437" y="478487"/>
                </a:lnTo>
                <a:lnTo>
                  <a:pt x="67934" y="437115"/>
                </a:lnTo>
                <a:lnTo>
                  <a:pt x="87794" y="397053"/>
                </a:lnTo>
                <a:lnTo>
                  <a:pt x="109930" y="358389"/>
                </a:lnTo>
                <a:lnTo>
                  <a:pt x="134253" y="321210"/>
                </a:lnTo>
                <a:lnTo>
                  <a:pt x="160675" y="285605"/>
                </a:lnTo>
                <a:lnTo>
                  <a:pt x="189110" y="251661"/>
                </a:lnTo>
                <a:lnTo>
                  <a:pt x="219470" y="219465"/>
                </a:lnTo>
                <a:lnTo>
                  <a:pt x="251666" y="189106"/>
                </a:lnTo>
                <a:lnTo>
                  <a:pt x="285610" y="160672"/>
                </a:lnTo>
                <a:lnTo>
                  <a:pt x="321216" y="134249"/>
                </a:lnTo>
                <a:lnTo>
                  <a:pt x="358394" y="109927"/>
                </a:lnTo>
                <a:lnTo>
                  <a:pt x="397059" y="87792"/>
                </a:lnTo>
                <a:lnTo>
                  <a:pt x="437120" y="67932"/>
                </a:lnTo>
                <a:lnTo>
                  <a:pt x="478492" y="50436"/>
                </a:lnTo>
                <a:lnTo>
                  <a:pt x="521085" y="35390"/>
                </a:lnTo>
                <a:lnTo>
                  <a:pt x="564813" y="22884"/>
                </a:lnTo>
                <a:lnTo>
                  <a:pt x="609588" y="13004"/>
                </a:lnTo>
                <a:lnTo>
                  <a:pt x="655321" y="5838"/>
                </a:lnTo>
                <a:lnTo>
                  <a:pt x="701925" y="1474"/>
                </a:lnTo>
                <a:lnTo>
                  <a:pt x="749312" y="0"/>
                </a:lnTo>
                <a:lnTo>
                  <a:pt x="3975087" y="0"/>
                </a:lnTo>
                <a:lnTo>
                  <a:pt x="4022474" y="1474"/>
                </a:lnTo>
                <a:lnTo>
                  <a:pt x="4069078" y="5838"/>
                </a:lnTo>
                <a:lnTo>
                  <a:pt x="4114811" y="13004"/>
                </a:lnTo>
                <a:lnTo>
                  <a:pt x="4159586" y="22884"/>
                </a:lnTo>
                <a:lnTo>
                  <a:pt x="4203314" y="35390"/>
                </a:lnTo>
                <a:lnTo>
                  <a:pt x="4245907" y="50436"/>
                </a:lnTo>
                <a:lnTo>
                  <a:pt x="4287279" y="67932"/>
                </a:lnTo>
                <a:lnTo>
                  <a:pt x="4327340" y="87792"/>
                </a:lnTo>
                <a:lnTo>
                  <a:pt x="4366005" y="109927"/>
                </a:lnTo>
                <a:lnTo>
                  <a:pt x="4403183" y="134249"/>
                </a:lnTo>
                <a:lnTo>
                  <a:pt x="4438789" y="160672"/>
                </a:lnTo>
                <a:lnTo>
                  <a:pt x="4472733" y="189106"/>
                </a:lnTo>
                <a:lnTo>
                  <a:pt x="4504929" y="219465"/>
                </a:lnTo>
                <a:lnTo>
                  <a:pt x="4535289" y="251661"/>
                </a:lnTo>
                <a:lnTo>
                  <a:pt x="4563724" y="285605"/>
                </a:lnTo>
                <a:lnTo>
                  <a:pt x="4590146" y="321210"/>
                </a:lnTo>
                <a:lnTo>
                  <a:pt x="4614469" y="358389"/>
                </a:lnTo>
                <a:lnTo>
                  <a:pt x="4636605" y="397053"/>
                </a:lnTo>
                <a:lnTo>
                  <a:pt x="4656465" y="437115"/>
                </a:lnTo>
                <a:lnTo>
                  <a:pt x="4673962" y="478487"/>
                </a:lnTo>
                <a:lnTo>
                  <a:pt x="4689007" y="521081"/>
                </a:lnTo>
                <a:lnTo>
                  <a:pt x="4701515" y="564809"/>
                </a:lnTo>
                <a:lnTo>
                  <a:pt x="4711395" y="609584"/>
                </a:lnTo>
                <a:lnTo>
                  <a:pt x="4718561" y="655318"/>
                </a:lnTo>
                <a:lnTo>
                  <a:pt x="4722925" y="701924"/>
                </a:lnTo>
                <a:lnTo>
                  <a:pt x="4724400" y="749312"/>
                </a:lnTo>
                <a:lnTo>
                  <a:pt x="4724400" y="3746474"/>
                </a:lnTo>
                <a:lnTo>
                  <a:pt x="4722925" y="3793863"/>
                </a:lnTo>
                <a:lnTo>
                  <a:pt x="4718561" y="3840468"/>
                </a:lnTo>
                <a:lnTo>
                  <a:pt x="4711395" y="3886202"/>
                </a:lnTo>
                <a:lnTo>
                  <a:pt x="4701515" y="3930978"/>
                </a:lnTo>
                <a:lnTo>
                  <a:pt x="4689007" y="3974707"/>
                </a:lnTo>
                <a:lnTo>
                  <a:pt x="4673962" y="4017301"/>
                </a:lnTo>
                <a:lnTo>
                  <a:pt x="4656465" y="4058674"/>
                </a:lnTo>
                <a:lnTo>
                  <a:pt x="4636605" y="4098736"/>
                </a:lnTo>
                <a:lnTo>
                  <a:pt x="4614469" y="4137401"/>
                </a:lnTo>
                <a:lnTo>
                  <a:pt x="4590146" y="4174580"/>
                </a:lnTo>
                <a:lnTo>
                  <a:pt x="4563724" y="4210186"/>
                </a:lnTo>
                <a:lnTo>
                  <a:pt x="4535289" y="4244131"/>
                </a:lnTo>
                <a:lnTo>
                  <a:pt x="4504929" y="4276328"/>
                </a:lnTo>
                <a:lnTo>
                  <a:pt x="4472733" y="4306687"/>
                </a:lnTo>
                <a:lnTo>
                  <a:pt x="4438789" y="4335123"/>
                </a:lnTo>
                <a:lnTo>
                  <a:pt x="4403183" y="4361546"/>
                </a:lnTo>
                <a:lnTo>
                  <a:pt x="4366005" y="4385869"/>
                </a:lnTo>
                <a:lnTo>
                  <a:pt x="4327340" y="4408005"/>
                </a:lnTo>
                <a:lnTo>
                  <a:pt x="4287279" y="4427865"/>
                </a:lnTo>
                <a:lnTo>
                  <a:pt x="4245907" y="4445362"/>
                </a:lnTo>
                <a:lnTo>
                  <a:pt x="4203314" y="4460407"/>
                </a:lnTo>
                <a:lnTo>
                  <a:pt x="4159586" y="4472914"/>
                </a:lnTo>
                <a:lnTo>
                  <a:pt x="4114811" y="4482795"/>
                </a:lnTo>
                <a:lnTo>
                  <a:pt x="4069078" y="4489961"/>
                </a:lnTo>
                <a:lnTo>
                  <a:pt x="4022474" y="4494325"/>
                </a:lnTo>
                <a:lnTo>
                  <a:pt x="3975087" y="4495800"/>
                </a:lnTo>
                <a:lnTo>
                  <a:pt x="749312" y="4495800"/>
                </a:lnTo>
                <a:lnTo>
                  <a:pt x="701925" y="4494325"/>
                </a:lnTo>
                <a:lnTo>
                  <a:pt x="655321" y="4489961"/>
                </a:lnTo>
                <a:lnTo>
                  <a:pt x="609588" y="4482795"/>
                </a:lnTo>
                <a:lnTo>
                  <a:pt x="564813" y="4472914"/>
                </a:lnTo>
                <a:lnTo>
                  <a:pt x="521085" y="4460407"/>
                </a:lnTo>
                <a:lnTo>
                  <a:pt x="478492" y="4445362"/>
                </a:lnTo>
                <a:lnTo>
                  <a:pt x="437120" y="4427865"/>
                </a:lnTo>
                <a:lnTo>
                  <a:pt x="397059" y="4408005"/>
                </a:lnTo>
                <a:lnTo>
                  <a:pt x="358394" y="4385869"/>
                </a:lnTo>
                <a:lnTo>
                  <a:pt x="321216" y="4361546"/>
                </a:lnTo>
                <a:lnTo>
                  <a:pt x="285610" y="4335123"/>
                </a:lnTo>
                <a:lnTo>
                  <a:pt x="251666" y="4306687"/>
                </a:lnTo>
                <a:lnTo>
                  <a:pt x="219470" y="4276328"/>
                </a:lnTo>
                <a:lnTo>
                  <a:pt x="189110" y="4244131"/>
                </a:lnTo>
                <a:lnTo>
                  <a:pt x="160675" y="4210186"/>
                </a:lnTo>
                <a:lnTo>
                  <a:pt x="134253" y="4174580"/>
                </a:lnTo>
                <a:lnTo>
                  <a:pt x="109930" y="4137401"/>
                </a:lnTo>
                <a:lnTo>
                  <a:pt x="87794" y="4098736"/>
                </a:lnTo>
                <a:lnTo>
                  <a:pt x="67934" y="4058674"/>
                </a:lnTo>
                <a:lnTo>
                  <a:pt x="50437" y="4017301"/>
                </a:lnTo>
                <a:lnTo>
                  <a:pt x="35392" y="3974707"/>
                </a:lnTo>
                <a:lnTo>
                  <a:pt x="22884" y="3930978"/>
                </a:lnTo>
                <a:lnTo>
                  <a:pt x="13004" y="3886202"/>
                </a:lnTo>
                <a:lnTo>
                  <a:pt x="5838" y="3840468"/>
                </a:lnTo>
                <a:lnTo>
                  <a:pt x="1474" y="3793863"/>
                </a:lnTo>
                <a:lnTo>
                  <a:pt x="0" y="3746474"/>
                </a:lnTo>
                <a:lnTo>
                  <a:pt x="0" y="749312"/>
                </a:lnTo>
                <a:close/>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49245" y="1856994"/>
            <a:ext cx="1752600" cy="5715"/>
          </a:xfrm>
          <a:custGeom>
            <a:avLst/>
            <a:gdLst/>
            <a:ahLst/>
            <a:cxnLst/>
            <a:rect l="l" t="t" r="r" b="b"/>
            <a:pathLst>
              <a:path w="1752600" h="5714">
                <a:moveTo>
                  <a:pt x="0" y="0"/>
                </a:moveTo>
                <a:lnTo>
                  <a:pt x="1752600" y="5689"/>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62961" y="2172461"/>
            <a:ext cx="762000" cy="11430"/>
          </a:xfrm>
          <a:custGeom>
            <a:avLst/>
            <a:gdLst/>
            <a:ahLst/>
            <a:cxnLst/>
            <a:rect l="l" t="t" r="r" b="b"/>
            <a:pathLst>
              <a:path w="762000" h="11430">
                <a:moveTo>
                  <a:pt x="0" y="0"/>
                </a:moveTo>
                <a:lnTo>
                  <a:pt x="762000" y="10896"/>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2961" y="2324861"/>
            <a:ext cx="1496060" cy="635"/>
          </a:xfrm>
          <a:custGeom>
            <a:avLst/>
            <a:gdLst/>
            <a:ahLst/>
            <a:cxnLst/>
            <a:rect l="l" t="t" r="r" b="b"/>
            <a:pathLst>
              <a:path w="1496060" h="635">
                <a:moveTo>
                  <a:pt x="0" y="0"/>
                </a:moveTo>
                <a:lnTo>
                  <a:pt x="1496047" y="482"/>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466592"/>
            <a:ext cx="2071370" cy="11430"/>
          </a:xfrm>
          <a:custGeom>
            <a:avLst/>
            <a:gdLst/>
            <a:ahLst/>
            <a:cxnLst/>
            <a:rect l="l" t="t" r="r" b="b"/>
            <a:pathLst>
              <a:path w="2071370" h="11430">
                <a:moveTo>
                  <a:pt x="0" y="10896"/>
                </a:moveTo>
                <a:lnTo>
                  <a:pt x="2071255" y="0"/>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600705"/>
            <a:ext cx="1905000" cy="17780"/>
          </a:xfrm>
          <a:custGeom>
            <a:avLst/>
            <a:gdLst/>
            <a:ahLst/>
            <a:cxnLst/>
            <a:rect l="l" t="t" r="r" b="b"/>
            <a:pathLst>
              <a:path w="1905000" h="17780">
                <a:moveTo>
                  <a:pt x="0" y="0"/>
                </a:moveTo>
                <a:lnTo>
                  <a:pt x="1905000" y="1750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381250" y="2820159"/>
            <a:ext cx="1200785" cy="10160"/>
          </a:xfrm>
          <a:custGeom>
            <a:avLst/>
            <a:gdLst/>
            <a:ahLst/>
            <a:cxnLst/>
            <a:rect l="l" t="t" r="r" b="b"/>
            <a:pathLst>
              <a:path w="1200785" h="10160">
                <a:moveTo>
                  <a:pt x="0" y="9944"/>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41626" y="3573017"/>
            <a:ext cx="1163955" cy="0"/>
          </a:xfrm>
          <a:custGeom>
            <a:avLst/>
            <a:gdLst/>
            <a:ahLst/>
            <a:cxnLst/>
            <a:rect l="l" t="t" r="r" b="b"/>
            <a:pathLst>
              <a:path w="1163954">
                <a:moveTo>
                  <a:pt x="0" y="0"/>
                </a:moveTo>
                <a:lnTo>
                  <a:pt x="116367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38577" y="3705603"/>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8577" y="3841239"/>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381250" y="3973827"/>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381250" y="4144521"/>
            <a:ext cx="1200785" cy="18415"/>
          </a:xfrm>
          <a:custGeom>
            <a:avLst/>
            <a:gdLst/>
            <a:ahLst/>
            <a:cxnLst/>
            <a:rect l="l" t="t" r="r" b="b"/>
            <a:pathLst>
              <a:path w="1200785" h="18414">
                <a:moveTo>
                  <a:pt x="0" y="17932"/>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381250" y="4566665"/>
            <a:ext cx="1353185" cy="26670"/>
          </a:xfrm>
          <a:custGeom>
            <a:avLst/>
            <a:gdLst/>
            <a:ahLst/>
            <a:cxnLst/>
            <a:rect l="l" t="t" r="r" b="b"/>
            <a:pathLst>
              <a:path w="1353185" h="26670">
                <a:moveTo>
                  <a:pt x="0" y="0"/>
                </a:moveTo>
                <a:lnTo>
                  <a:pt x="1352842" y="26339"/>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381250" y="4705347"/>
            <a:ext cx="1477645" cy="12065"/>
          </a:xfrm>
          <a:custGeom>
            <a:avLst/>
            <a:gdLst/>
            <a:ahLst/>
            <a:cxnLst/>
            <a:rect l="l" t="t" r="r" b="b"/>
            <a:pathLst>
              <a:path w="1477645" h="12064">
                <a:moveTo>
                  <a:pt x="0" y="11683"/>
                </a:moveTo>
                <a:lnTo>
                  <a:pt x="1477289"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381250" y="5004048"/>
            <a:ext cx="1429385" cy="13335"/>
          </a:xfrm>
          <a:custGeom>
            <a:avLst/>
            <a:gdLst/>
            <a:ahLst/>
            <a:cxnLst/>
            <a:rect l="l" t="t" r="r" b="b"/>
            <a:pathLst>
              <a:path w="1429385" h="13335">
                <a:moveTo>
                  <a:pt x="0" y="13322"/>
                </a:moveTo>
                <a:lnTo>
                  <a:pt x="14290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286761" y="1626870"/>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279142" y="1945385"/>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286761" y="2896363"/>
            <a:ext cx="1447800" cy="294640"/>
          </a:xfrm>
          <a:custGeom>
            <a:avLst/>
            <a:gdLst/>
            <a:ahLst/>
            <a:cxnLst/>
            <a:rect l="l" t="t" r="r" b="b"/>
            <a:pathLst>
              <a:path w="1447800" h="294639">
                <a:moveTo>
                  <a:pt x="0" y="49022"/>
                </a:moveTo>
                <a:lnTo>
                  <a:pt x="3852" y="29939"/>
                </a:lnTo>
                <a:lnTo>
                  <a:pt x="14357" y="14357"/>
                </a:lnTo>
                <a:lnTo>
                  <a:pt x="29939" y="3852"/>
                </a:lnTo>
                <a:lnTo>
                  <a:pt x="49022" y="0"/>
                </a:lnTo>
                <a:lnTo>
                  <a:pt x="1398778" y="0"/>
                </a:lnTo>
                <a:lnTo>
                  <a:pt x="1417860" y="3852"/>
                </a:lnTo>
                <a:lnTo>
                  <a:pt x="1433442" y="14357"/>
                </a:lnTo>
                <a:lnTo>
                  <a:pt x="1443947" y="29939"/>
                </a:lnTo>
                <a:lnTo>
                  <a:pt x="1447800" y="49022"/>
                </a:lnTo>
                <a:lnTo>
                  <a:pt x="1447800" y="245110"/>
                </a:lnTo>
                <a:lnTo>
                  <a:pt x="1443947" y="264192"/>
                </a:lnTo>
                <a:lnTo>
                  <a:pt x="1433442" y="279774"/>
                </a:lnTo>
                <a:lnTo>
                  <a:pt x="1417860" y="290279"/>
                </a:lnTo>
                <a:lnTo>
                  <a:pt x="1398778" y="294132"/>
                </a:lnTo>
                <a:lnTo>
                  <a:pt x="49022" y="294132"/>
                </a:lnTo>
                <a:lnTo>
                  <a:pt x="29939" y="290279"/>
                </a:lnTo>
                <a:lnTo>
                  <a:pt x="14357" y="279774"/>
                </a:lnTo>
                <a:lnTo>
                  <a:pt x="3852" y="264192"/>
                </a:lnTo>
                <a:lnTo>
                  <a:pt x="0" y="245110"/>
                </a:lnTo>
                <a:lnTo>
                  <a:pt x="0" y="490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86761" y="3288031"/>
            <a:ext cx="1524000" cy="218440"/>
          </a:xfrm>
          <a:custGeom>
            <a:avLst/>
            <a:gdLst/>
            <a:ahLst/>
            <a:cxnLst/>
            <a:rect l="l" t="t" r="r" b="b"/>
            <a:pathLst>
              <a:path w="1524000" h="218439">
                <a:moveTo>
                  <a:pt x="0" y="36322"/>
                </a:moveTo>
                <a:lnTo>
                  <a:pt x="2855" y="22181"/>
                </a:lnTo>
                <a:lnTo>
                  <a:pt x="10641" y="10636"/>
                </a:lnTo>
                <a:lnTo>
                  <a:pt x="22186" y="2853"/>
                </a:lnTo>
                <a:lnTo>
                  <a:pt x="36322" y="0"/>
                </a:lnTo>
                <a:lnTo>
                  <a:pt x="1487678" y="0"/>
                </a:lnTo>
                <a:lnTo>
                  <a:pt x="1501813" y="2853"/>
                </a:lnTo>
                <a:lnTo>
                  <a:pt x="1513358" y="10636"/>
                </a:lnTo>
                <a:lnTo>
                  <a:pt x="1521144" y="22181"/>
                </a:lnTo>
                <a:lnTo>
                  <a:pt x="1524000" y="36322"/>
                </a:lnTo>
                <a:lnTo>
                  <a:pt x="1524000" y="181610"/>
                </a:lnTo>
                <a:lnTo>
                  <a:pt x="1521144" y="195745"/>
                </a:lnTo>
                <a:lnTo>
                  <a:pt x="1513358" y="207290"/>
                </a:lnTo>
                <a:lnTo>
                  <a:pt x="1501813" y="215076"/>
                </a:lnTo>
                <a:lnTo>
                  <a:pt x="1487678" y="217932"/>
                </a:lnTo>
                <a:lnTo>
                  <a:pt x="36322" y="217932"/>
                </a:lnTo>
                <a:lnTo>
                  <a:pt x="22186" y="215076"/>
                </a:lnTo>
                <a:lnTo>
                  <a:pt x="10641" y="207290"/>
                </a:lnTo>
                <a:lnTo>
                  <a:pt x="2855" y="195745"/>
                </a:lnTo>
                <a:lnTo>
                  <a:pt x="0" y="181610"/>
                </a:lnTo>
                <a:lnTo>
                  <a:pt x="0" y="363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362961" y="4141471"/>
            <a:ext cx="1905000" cy="391795"/>
          </a:xfrm>
          <a:custGeom>
            <a:avLst/>
            <a:gdLst/>
            <a:ahLst/>
            <a:cxnLst/>
            <a:rect l="l" t="t" r="r" b="b"/>
            <a:pathLst>
              <a:path w="1905000" h="391795">
                <a:moveTo>
                  <a:pt x="0" y="65278"/>
                </a:moveTo>
                <a:lnTo>
                  <a:pt x="5129" y="39867"/>
                </a:lnTo>
                <a:lnTo>
                  <a:pt x="19118" y="19118"/>
                </a:lnTo>
                <a:lnTo>
                  <a:pt x="39867" y="5129"/>
                </a:lnTo>
                <a:lnTo>
                  <a:pt x="65277" y="0"/>
                </a:lnTo>
                <a:lnTo>
                  <a:pt x="1839722" y="0"/>
                </a:lnTo>
                <a:lnTo>
                  <a:pt x="1865132" y="5129"/>
                </a:lnTo>
                <a:lnTo>
                  <a:pt x="1885881" y="19118"/>
                </a:lnTo>
                <a:lnTo>
                  <a:pt x="1899870" y="39867"/>
                </a:lnTo>
                <a:lnTo>
                  <a:pt x="1905000" y="65278"/>
                </a:lnTo>
                <a:lnTo>
                  <a:pt x="1905000" y="326390"/>
                </a:lnTo>
                <a:lnTo>
                  <a:pt x="1899870" y="351800"/>
                </a:lnTo>
                <a:lnTo>
                  <a:pt x="1885881" y="372549"/>
                </a:lnTo>
                <a:lnTo>
                  <a:pt x="1865132" y="386538"/>
                </a:lnTo>
                <a:lnTo>
                  <a:pt x="1839722" y="391668"/>
                </a:lnTo>
                <a:lnTo>
                  <a:pt x="65277" y="391668"/>
                </a:lnTo>
                <a:lnTo>
                  <a:pt x="39867" y="386538"/>
                </a:lnTo>
                <a:lnTo>
                  <a:pt x="19118" y="372549"/>
                </a:lnTo>
                <a:lnTo>
                  <a:pt x="5129" y="351800"/>
                </a:lnTo>
                <a:lnTo>
                  <a:pt x="0" y="326390"/>
                </a:lnTo>
                <a:lnTo>
                  <a:pt x="0" y="65278"/>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327910" y="4766309"/>
            <a:ext cx="1788160" cy="195580"/>
          </a:xfrm>
          <a:custGeom>
            <a:avLst/>
            <a:gdLst/>
            <a:ahLst/>
            <a:cxnLst/>
            <a:rect l="l" t="t" r="r" b="b"/>
            <a:pathLst>
              <a:path w="1788160" h="195579">
                <a:moveTo>
                  <a:pt x="0" y="32512"/>
                </a:moveTo>
                <a:lnTo>
                  <a:pt x="2554" y="19856"/>
                </a:lnTo>
                <a:lnTo>
                  <a:pt x="9521" y="9521"/>
                </a:lnTo>
                <a:lnTo>
                  <a:pt x="19856" y="2554"/>
                </a:lnTo>
                <a:lnTo>
                  <a:pt x="32512" y="0"/>
                </a:lnTo>
                <a:lnTo>
                  <a:pt x="1755139" y="0"/>
                </a:lnTo>
                <a:lnTo>
                  <a:pt x="1767795" y="2554"/>
                </a:lnTo>
                <a:lnTo>
                  <a:pt x="1778130" y="9521"/>
                </a:lnTo>
                <a:lnTo>
                  <a:pt x="1785097" y="19856"/>
                </a:lnTo>
                <a:lnTo>
                  <a:pt x="1787652" y="32512"/>
                </a:lnTo>
                <a:lnTo>
                  <a:pt x="1787652" y="162560"/>
                </a:lnTo>
                <a:lnTo>
                  <a:pt x="1785097" y="175215"/>
                </a:lnTo>
                <a:lnTo>
                  <a:pt x="1778130" y="185550"/>
                </a:lnTo>
                <a:lnTo>
                  <a:pt x="1767795" y="192517"/>
                </a:lnTo>
                <a:lnTo>
                  <a:pt x="1755139" y="195072"/>
                </a:lnTo>
                <a:lnTo>
                  <a:pt x="32512" y="195072"/>
                </a:lnTo>
                <a:lnTo>
                  <a:pt x="19856" y="192517"/>
                </a:lnTo>
                <a:lnTo>
                  <a:pt x="9521" y="185550"/>
                </a:lnTo>
                <a:lnTo>
                  <a:pt x="2554" y="175215"/>
                </a:lnTo>
                <a:lnTo>
                  <a:pt x="0" y="162560"/>
                </a:lnTo>
                <a:lnTo>
                  <a:pt x="0" y="3251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051297" y="1626870"/>
            <a:ext cx="1295400" cy="335280"/>
          </a:xfrm>
          <a:custGeom>
            <a:avLst/>
            <a:gdLst/>
            <a:ahLst/>
            <a:cxnLst/>
            <a:rect l="l" t="t" r="r" b="b"/>
            <a:pathLst>
              <a:path w="1295400" h="335280">
                <a:moveTo>
                  <a:pt x="0" y="55879"/>
                </a:moveTo>
                <a:lnTo>
                  <a:pt x="4391" y="34129"/>
                </a:lnTo>
                <a:lnTo>
                  <a:pt x="16367" y="16367"/>
                </a:lnTo>
                <a:lnTo>
                  <a:pt x="34129" y="4391"/>
                </a:lnTo>
                <a:lnTo>
                  <a:pt x="55880" y="0"/>
                </a:lnTo>
                <a:lnTo>
                  <a:pt x="1239520" y="0"/>
                </a:lnTo>
                <a:lnTo>
                  <a:pt x="1261270" y="4391"/>
                </a:lnTo>
                <a:lnTo>
                  <a:pt x="1279032" y="16367"/>
                </a:lnTo>
                <a:lnTo>
                  <a:pt x="1291008" y="34129"/>
                </a:lnTo>
                <a:lnTo>
                  <a:pt x="1295400" y="55879"/>
                </a:lnTo>
                <a:lnTo>
                  <a:pt x="1295400" y="279399"/>
                </a:lnTo>
                <a:lnTo>
                  <a:pt x="1291008" y="301150"/>
                </a:lnTo>
                <a:lnTo>
                  <a:pt x="1279032" y="318912"/>
                </a:lnTo>
                <a:lnTo>
                  <a:pt x="1261270" y="330888"/>
                </a:lnTo>
                <a:lnTo>
                  <a:pt x="1239520" y="335279"/>
                </a:lnTo>
                <a:lnTo>
                  <a:pt x="55880" y="335279"/>
                </a:lnTo>
                <a:lnTo>
                  <a:pt x="34129" y="330888"/>
                </a:lnTo>
                <a:lnTo>
                  <a:pt x="16367" y="318912"/>
                </a:lnTo>
                <a:lnTo>
                  <a:pt x="4391" y="301150"/>
                </a:lnTo>
                <a:lnTo>
                  <a:pt x="0" y="279399"/>
                </a:lnTo>
                <a:lnTo>
                  <a:pt x="0" y="5587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029961" y="3734563"/>
            <a:ext cx="1295400" cy="228600"/>
          </a:xfrm>
          <a:custGeom>
            <a:avLst/>
            <a:gdLst/>
            <a:ahLst/>
            <a:cxnLst/>
            <a:rect l="l" t="t" r="r" b="b"/>
            <a:pathLst>
              <a:path w="1295400" h="228600">
                <a:moveTo>
                  <a:pt x="0" y="38099"/>
                </a:moveTo>
                <a:lnTo>
                  <a:pt x="2993" y="23268"/>
                </a:lnTo>
                <a:lnTo>
                  <a:pt x="11158" y="11158"/>
                </a:lnTo>
                <a:lnTo>
                  <a:pt x="23268" y="2993"/>
                </a:lnTo>
                <a:lnTo>
                  <a:pt x="38100" y="0"/>
                </a:lnTo>
                <a:lnTo>
                  <a:pt x="1257300" y="0"/>
                </a:lnTo>
                <a:lnTo>
                  <a:pt x="1272131" y="2993"/>
                </a:lnTo>
                <a:lnTo>
                  <a:pt x="1284241" y="11158"/>
                </a:lnTo>
                <a:lnTo>
                  <a:pt x="1292406" y="23268"/>
                </a:lnTo>
                <a:lnTo>
                  <a:pt x="1295400" y="38099"/>
                </a:lnTo>
                <a:lnTo>
                  <a:pt x="1295400" y="190499"/>
                </a:lnTo>
                <a:lnTo>
                  <a:pt x="1292406" y="205331"/>
                </a:lnTo>
                <a:lnTo>
                  <a:pt x="1284241" y="217441"/>
                </a:lnTo>
                <a:lnTo>
                  <a:pt x="1272131" y="225606"/>
                </a:lnTo>
                <a:lnTo>
                  <a:pt x="1257300" y="228599"/>
                </a:lnTo>
                <a:lnTo>
                  <a:pt x="38100" y="228599"/>
                </a:lnTo>
                <a:lnTo>
                  <a:pt x="23268" y="225606"/>
                </a:lnTo>
                <a:lnTo>
                  <a:pt x="11158" y="217441"/>
                </a:lnTo>
                <a:lnTo>
                  <a:pt x="2993" y="205331"/>
                </a:lnTo>
                <a:lnTo>
                  <a:pt x="0" y="190499"/>
                </a:lnTo>
                <a:lnTo>
                  <a:pt x="0" y="3809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5098140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 y="697230"/>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94754" y="15240"/>
            <a:ext cx="5388610" cy="670560"/>
          </a:xfrm>
          <a:prstGeom prst="rect">
            <a:avLst/>
          </a:prstGeom>
        </p:spPr>
        <p:txBody>
          <a:bodyPr vert="horz" wrap="square" lIns="0" tIns="0" rIns="0" bIns="0" rtlCol="0">
            <a:spAutoFit/>
          </a:bodyPr>
          <a:lstStyle/>
          <a:p>
            <a:pPr marL="12700">
              <a:lnSpc>
                <a:spcPct val="100000"/>
              </a:lnSpc>
            </a:pPr>
            <a:r>
              <a:rPr u="none" spc="-5" dirty="0"/>
              <a:t>FIVE </a:t>
            </a:r>
            <a:r>
              <a:rPr u="none" dirty="0"/>
              <a:t>YEAR </a:t>
            </a:r>
            <a:r>
              <a:rPr u="none" spc="-15" dirty="0"/>
              <a:t>WORK</a:t>
            </a:r>
            <a:r>
              <a:rPr u="none" spc="-85" dirty="0"/>
              <a:t> </a:t>
            </a:r>
            <a:r>
              <a:rPr u="none" spc="-5" dirty="0"/>
              <a:t>PLAN</a:t>
            </a:r>
          </a:p>
        </p:txBody>
      </p:sp>
      <p:sp>
        <p:nvSpPr>
          <p:cNvPr id="4" name="object 4"/>
          <p:cNvSpPr/>
          <p:nvPr/>
        </p:nvSpPr>
        <p:spPr>
          <a:xfrm>
            <a:off x="429768" y="975360"/>
            <a:ext cx="8109864" cy="413980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15290" y="960882"/>
            <a:ext cx="8133715" cy="4163695"/>
          </a:xfrm>
          <a:custGeom>
            <a:avLst/>
            <a:gdLst/>
            <a:ahLst/>
            <a:cxnLst/>
            <a:rect l="l" t="t" r="r" b="b"/>
            <a:pathLst>
              <a:path w="8133715" h="4163695">
                <a:moveTo>
                  <a:pt x="0" y="0"/>
                </a:moveTo>
                <a:lnTo>
                  <a:pt x="8133588" y="0"/>
                </a:lnTo>
                <a:lnTo>
                  <a:pt x="8133588" y="4163567"/>
                </a:lnTo>
                <a:lnTo>
                  <a:pt x="0" y="4163567"/>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722876" y="717804"/>
            <a:ext cx="3990340" cy="4495800"/>
          </a:xfrm>
          <a:custGeom>
            <a:avLst/>
            <a:gdLst/>
            <a:ahLst/>
            <a:cxnLst/>
            <a:rect l="l" t="t" r="r" b="b"/>
            <a:pathLst>
              <a:path w="3990340" h="4495800">
                <a:moveTo>
                  <a:pt x="0" y="664984"/>
                </a:moveTo>
                <a:lnTo>
                  <a:pt x="1669" y="617494"/>
                </a:lnTo>
                <a:lnTo>
                  <a:pt x="6603" y="570905"/>
                </a:lnTo>
                <a:lnTo>
                  <a:pt x="14689" y="525330"/>
                </a:lnTo>
                <a:lnTo>
                  <a:pt x="25814" y="480881"/>
                </a:lnTo>
                <a:lnTo>
                  <a:pt x="39866" y="437670"/>
                </a:lnTo>
                <a:lnTo>
                  <a:pt x="56732" y="395811"/>
                </a:lnTo>
                <a:lnTo>
                  <a:pt x="76299" y="355416"/>
                </a:lnTo>
                <a:lnTo>
                  <a:pt x="98456" y="316597"/>
                </a:lnTo>
                <a:lnTo>
                  <a:pt x="123090" y="279467"/>
                </a:lnTo>
                <a:lnTo>
                  <a:pt x="150087" y="244139"/>
                </a:lnTo>
                <a:lnTo>
                  <a:pt x="179336" y="210724"/>
                </a:lnTo>
                <a:lnTo>
                  <a:pt x="210724" y="179336"/>
                </a:lnTo>
                <a:lnTo>
                  <a:pt x="244139" y="150087"/>
                </a:lnTo>
                <a:lnTo>
                  <a:pt x="279467" y="123090"/>
                </a:lnTo>
                <a:lnTo>
                  <a:pt x="316597" y="98456"/>
                </a:lnTo>
                <a:lnTo>
                  <a:pt x="355416" y="76299"/>
                </a:lnTo>
                <a:lnTo>
                  <a:pt x="395811" y="56732"/>
                </a:lnTo>
                <a:lnTo>
                  <a:pt x="437670" y="39866"/>
                </a:lnTo>
                <a:lnTo>
                  <a:pt x="480881" y="25814"/>
                </a:lnTo>
                <a:lnTo>
                  <a:pt x="525330" y="14689"/>
                </a:lnTo>
                <a:lnTo>
                  <a:pt x="570905" y="6603"/>
                </a:lnTo>
                <a:lnTo>
                  <a:pt x="617494" y="1669"/>
                </a:lnTo>
                <a:lnTo>
                  <a:pt x="664984" y="0"/>
                </a:lnTo>
                <a:lnTo>
                  <a:pt x="3324847" y="0"/>
                </a:lnTo>
                <a:lnTo>
                  <a:pt x="3372337" y="1669"/>
                </a:lnTo>
                <a:lnTo>
                  <a:pt x="3418926" y="6603"/>
                </a:lnTo>
                <a:lnTo>
                  <a:pt x="3464501" y="14689"/>
                </a:lnTo>
                <a:lnTo>
                  <a:pt x="3508950" y="25814"/>
                </a:lnTo>
                <a:lnTo>
                  <a:pt x="3552161" y="39866"/>
                </a:lnTo>
                <a:lnTo>
                  <a:pt x="3594020" y="56732"/>
                </a:lnTo>
                <a:lnTo>
                  <a:pt x="3634415" y="76299"/>
                </a:lnTo>
                <a:lnTo>
                  <a:pt x="3673234" y="98456"/>
                </a:lnTo>
                <a:lnTo>
                  <a:pt x="3710364" y="123090"/>
                </a:lnTo>
                <a:lnTo>
                  <a:pt x="3745692" y="150087"/>
                </a:lnTo>
                <a:lnTo>
                  <a:pt x="3779107" y="179336"/>
                </a:lnTo>
                <a:lnTo>
                  <a:pt x="3810495" y="210724"/>
                </a:lnTo>
                <a:lnTo>
                  <a:pt x="3839744" y="244139"/>
                </a:lnTo>
                <a:lnTo>
                  <a:pt x="3866741" y="279467"/>
                </a:lnTo>
                <a:lnTo>
                  <a:pt x="3891375" y="316597"/>
                </a:lnTo>
                <a:lnTo>
                  <a:pt x="3913532" y="355416"/>
                </a:lnTo>
                <a:lnTo>
                  <a:pt x="3933099" y="395811"/>
                </a:lnTo>
                <a:lnTo>
                  <a:pt x="3949965" y="437670"/>
                </a:lnTo>
                <a:lnTo>
                  <a:pt x="3964017" y="480881"/>
                </a:lnTo>
                <a:lnTo>
                  <a:pt x="3975142" y="525330"/>
                </a:lnTo>
                <a:lnTo>
                  <a:pt x="3983228" y="570905"/>
                </a:lnTo>
                <a:lnTo>
                  <a:pt x="3988162" y="617494"/>
                </a:lnTo>
                <a:lnTo>
                  <a:pt x="3989832" y="664984"/>
                </a:lnTo>
                <a:lnTo>
                  <a:pt x="3989832" y="3830815"/>
                </a:lnTo>
                <a:lnTo>
                  <a:pt x="3988162" y="3878305"/>
                </a:lnTo>
                <a:lnTo>
                  <a:pt x="3983228" y="3924894"/>
                </a:lnTo>
                <a:lnTo>
                  <a:pt x="3975142" y="3970469"/>
                </a:lnTo>
                <a:lnTo>
                  <a:pt x="3964017" y="4014918"/>
                </a:lnTo>
                <a:lnTo>
                  <a:pt x="3949965" y="4058129"/>
                </a:lnTo>
                <a:lnTo>
                  <a:pt x="3933099" y="4099988"/>
                </a:lnTo>
                <a:lnTo>
                  <a:pt x="3913532" y="4140383"/>
                </a:lnTo>
                <a:lnTo>
                  <a:pt x="3891375" y="4179202"/>
                </a:lnTo>
                <a:lnTo>
                  <a:pt x="3866741" y="4216332"/>
                </a:lnTo>
                <a:lnTo>
                  <a:pt x="3839744" y="4251660"/>
                </a:lnTo>
                <a:lnTo>
                  <a:pt x="3810495" y="4285075"/>
                </a:lnTo>
                <a:lnTo>
                  <a:pt x="3779107" y="4316463"/>
                </a:lnTo>
                <a:lnTo>
                  <a:pt x="3745692" y="4345712"/>
                </a:lnTo>
                <a:lnTo>
                  <a:pt x="3710364" y="4372709"/>
                </a:lnTo>
                <a:lnTo>
                  <a:pt x="3673234" y="4397343"/>
                </a:lnTo>
                <a:lnTo>
                  <a:pt x="3634415" y="4419500"/>
                </a:lnTo>
                <a:lnTo>
                  <a:pt x="3594020" y="4439067"/>
                </a:lnTo>
                <a:lnTo>
                  <a:pt x="3552161" y="4455933"/>
                </a:lnTo>
                <a:lnTo>
                  <a:pt x="3508950" y="4469985"/>
                </a:lnTo>
                <a:lnTo>
                  <a:pt x="3464501" y="4481110"/>
                </a:lnTo>
                <a:lnTo>
                  <a:pt x="3418926" y="4489196"/>
                </a:lnTo>
                <a:lnTo>
                  <a:pt x="3372337" y="4494130"/>
                </a:lnTo>
                <a:lnTo>
                  <a:pt x="3324847" y="4495800"/>
                </a:lnTo>
                <a:lnTo>
                  <a:pt x="664984" y="4495800"/>
                </a:lnTo>
                <a:lnTo>
                  <a:pt x="617494" y="4494130"/>
                </a:lnTo>
                <a:lnTo>
                  <a:pt x="570905" y="4489196"/>
                </a:lnTo>
                <a:lnTo>
                  <a:pt x="525330" y="4481110"/>
                </a:lnTo>
                <a:lnTo>
                  <a:pt x="480881" y="4469985"/>
                </a:lnTo>
                <a:lnTo>
                  <a:pt x="437670" y="4455933"/>
                </a:lnTo>
                <a:lnTo>
                  <a:pt x="395811" y="4439067"/>
                </a:lnTo>
                <a:lnTo>
                  <a:pt x="355416" y="4419500"/>
                </a:lnTo>
                <a:lnTo>
                  <a:pt x="316597" y="4397343"/>
                </a:lnTo>
                <a:lnTo>
                  <a:pt x="279467" y="4372709"/>
                </a:lnTo>
                <a:lnTo>
                  <a:pt x="244139" y="4345712"/>
                </a:lnTo>
                <a:lnTo>
                  <a:pt x="210724" y="4316463"/>
                </a:lnTo>
                <a:lnTo>
                  <a:pt x="179336" y="4285075"/>
                </a:lnTo>
                <a:lnTo>
                  <a:pt x="150087" y="4251660"/>
                </a:lnTo>
                <a:lnTo>
                  <a:pt x="123090" y="4216332"/>
                </a:lnTo>
                <a:lnTo>
                  <a:pt x="98456" y="4179202"/>
                </a:lnTo>
                <a:lnTo>
                  <a:pt x="76299" y="4140383"/>
                </a:lnTo>
                <a:lnTo>
                  <a:pt x="56732" y="4099988"/>
                </a:lnTo>
                <a:lnTo>
                  <a:pt x="39866" y="4058129"/>
                </a:lnTo>
                <a:lnTo>
                  <a:pt x="25814" y="4014918"/>
                </a:lnTo>
                <a:lnTo>
                  <a:pt x="14689" y="3970469"/>
                </a:lnTo>
                <a:lnTo>
                  <a:pt x="6603" y="3924894"/>
                </a:lnTo>
                <a:lnTo>
                  <a:pt x="1669" y="3878305"/>
                </a:lnTo>
                <a:lnTo>
                  <a:pt x="0" y="3830815"/>
                </a:lnTo>
                <a:lnTo>
                  <a:pt x="0" y="664984"/>
                </a:lnTo>
                <a:close/>
              </a:path>
            </a:pathLst>
          </a:custGeom>
          <a:ln w="761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49245" y="1856994"/>
            <a:ext cx="1752600" cy="5715"/>
          </a:xfrm>
          <a:custGeom>
            <a:avLst/>
            <a:gdLst/>
            <a:ahLst/>
            <a:cxnLst/>
            <a:rect l="l" t="t" r="r" b="b"/>
            <a:pathLst>
              <a:path w="1752600" h="5714">
                <a:moveTo>
                  <a:pt x="0" y="0"/>
                </a:moveTo>
                <a:lnTo>
                  <a:pt x="1752600" y="5689"/>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2961" y="2172461"/>
            <a:ext cx="762000" cy="11430"/>
          </a:xfrm>
          <a:custGeom>
            <a:avLst/>
            <a:gdLst/>
            <a:ahLst/>
            <a:cxnLst/>
            <a:rect l="l" t="t" r="r" b="b"/>
            <a:pathLst>
              <a:path w="762000" h="11430">
                <a:moveTo>
                  <a:pt x="0" y="0"/>
                </a:moveTo>
                <a:lnTo>
                  <a:pt x="762000" y="10896"/>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324861"/>
            <a:ext cx="1496060" cy="635"/>
          </a:xfrm>
          <a:custGeom>
            <a:avLst/>
            <a:gdLst/>
            <a:ahLst/>
            <a:cxnLst/>
            <a:rect l="l" t="t" r="r" b="b"/>
            <a:pathLst>
              <a:path w="1496060" h="635">
                <a:moveTo>
                  <a:pt x="0" y="0"/>
                </a:moveTo>
                <a:lnTo>
                  <a:pt x="1496047" y="482"/>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466592"/>
            <a:ext cx="2071370" cy="11430"/>
          </a:xfrm>
          <a:custGeom>
            <a:avLst/>
            <a:gdLst/>
            <a:ahLst/>
            <a:cxnLst/>
            <a:rect l="l" t="t" r="r" b="b"/>
            <a:pathLst>
              <a:path w="2071370" h="11430">
                <a:moveTo>
                  <a:pt x="0" y="10896"/>
                </a:moveTo>
                <a:lnTo>
                  <a:pt x="2071255" y="0"/>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362961" y="2600705"/>
            <a:ext cx="1905000" cy="17780"/>
          </a:xfrm>
          <a:custGeom>
            <a:avLst/>
            <a:gdLst/>
            <a:ahLst/>
            <a:cxnLst/>
            <a:rect l="l" t="t" r="r" b="b"/>
            <a:pathLst>
              <a:path w="1905000" h="17780">
                <a:moveTo>
                  <a:pt x="0" y="0"/>
                </a:moveTo>
                <a:lnTo>
                  <a:pt x="1905000" y="1750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81250" y="2820159"/>
            <a:ext cx="1200785" cy="10160"/>
          </a:xfrm>
          <a:custGeom>
            <a:avLst/>
            <a:gdLst/>
            <a:ahLst/>
            <a:cxnLst/>
            <a:rect l="l" t="t" r="r" b="b"/>
            <a:pathLst>
              <a:path w="1200785" h="10160">
                <a:moveTo>
                  <a:pt x="0" y="9944"/>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41626" y="3573017"/>
            <a:ext cx="1163955" cy="0"/>
          </a:xfrm>
          <a:custGeom>
            <a:avLst/>
            <a:gdLst/>
            <a:ahLst/>
            <a:cxnLst/>
            <a:rect l="l" t="t" r="r" b="b"/>
            <a:pathLst>
              <a:path w="1163954">
                <a:moveTo>
                  <a:pt x="0" y="0"/>
                </a:moveTo>
                <a:lnTo>
                  <a:pt x="116367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8577" y="3705603"/>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338577" y="3841239"/>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381250" y="3973827"/>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381250" y="4144521"/>
            <a:ext cx="1200785" cy="18415"/>
          </a:xfrm>
          <a:custGeom>
            <a:avLst/>
            <a:gdLst/>
            <a:ahLst/>
            <a:cxnLst/>
            <a:rect l="l" t="t" r="r" b="b"/>
            <a:pathLst>
              <a:path w="1200785" h="18414">
                <a:moveTo>
                  <a:pt x="0" y="17932"/>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381250" y="4566665"/>
            <a:ext cx="1353185" cy="26670"/>
          </a:xfrm>
          <a:custGeom>
            <a:avLst/>
            <a:gdLst/>
            <a:ahLst/>
            <a:cxnLst/>
            <a:rect l="l" t="t" r="r" b="b"/>
            <a:pathLst>
              <a:path w="1353185" h="26670">
                <a:moveTo>
                  <a:pt x="0" y="0"/>
                </a:moveTo>
                <a:lnTo>
                  <a:pt x="1352842" y="26339"/>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381250" y="4705347"/>
            <a:ext cx="1477645" cy="12065"/>
          </a:xfrm>
          <a:custGeom>
            <a:avLst/>
            <a:gdLst/>
            <a:ahLst/>
            <a:cxnLst/>
            <a:rect l="l" t="t" r="r" b="b"/>
            <a:pathLst>
              <a:path w="1477645" h="12064">
                <a:moveTo>
                  <a:pt x="0" y="11683"/>
                </a:moveTo>
                <a:lnTo>
                  <a:pt x="1477289"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381250" y="5004048"/>
            <a:ext cx="1429385" cy="13335"/>
          </a:xfrm>
          <a:custGeom>
            <a:avLst/>
            <a:gdLst/>
            <a:ahLst/>
            <a:cxnLst/>
            <a:rect l="l" t="t" r="r" b="b"/>
            <a:pathLst>
              <a:path w="1429385" h="13335">
                <a:moveTo>
                  <a:pt x="0" y="13322"/>
                </a:moveTo>
                <a:lnTo>
                  <a:pt x="14290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286761" y="1626870"/>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279142" y="1945385"/>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86761" y="2896363"/>
            <a:ext cx="1447800" cy="294640"/>
          </a:xfrm>
          <a:custGeom>
            <a:avLst/>
            <a:gdLst/>
            <a:ahLst/>
            <a:cxnLst/>
            <a:rect l="l" t="t" r="r" b="b"/>
            <a:pathLst>
              <a:path w="1447800" h="294639">
                <a:moveTo>
                  <a:pt x="0" y="49022"/>
                </a:moveTo>
                <a:lnTo>
                  <a:pt x="3852" y="29939"/>
                </a:lnTo>
                <a:lnTo>
                  <a:pt x="14357" y="14357"/>
                </a:lnTo>
                <a:lnTo>
                  <a:pt x="29939" y="3852"/>
                </a:lnTo>
                <a:lnTo>
                  <a:pt x="49022" y="0"/>
                </a:lnTo>
                <a:lnTo>
                  <a:pt x="1398778" y="0"/>
                </a:lnTo>
                <a:lnTo>
                  <a:pt x="1417860" y="3852"/>
                </a:lnTo>
                <a:lnTo>
                  <a:pt x="1433442" y="14357"/>
                </a:lnTo>
                <a:lnTo>
                  <a:pt x="1443947" y="29939"/>
                </a:lnTo>
                <a:lnTo>
                  <a:pt x="1447800" y="49022"/>
                </a:lnTo>
                <a:lnTo>
                  <a:pt x="1447800" y="245110"/>
                </a:lnTo>
                <a:lnTo>
                  <a:pt x="1443947" y="264192"/>
                </a:lnTo>
                <a:lnTo>
                  <a:pt x="1433442" y="279774"/>
                </a:lnTo>
                <a:lnTo>
                  <a:pt x="1417860" y="290279"/>
                </a:lnTo>
                <a:lnTo>
                  <a:pt x="1398778" y="294132"/>
                </a:lnTo>
                <a:lnTo>
                  <a:pt x="49022" y="294132"/>
                </a:lnTo>
                <a:lnTo>
                  <a:pt x="29939" y="290279"/>
                </a:lnTo>
                <a:lnTo>
                  <a:pt x="14357" y="279774"/>
                </a:lnTo>
                <a:lnTo>
                  <a:pt x="3852" y="264192"/>
                </a:lnTo>
                <a:lnTo>
                  <a:pt x="0" y="245110"/>
                </a:lnTo>
                <a:lnTo>
                  <a:pt x="0" y="490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286761" y="3288031"/>
            <a:ext cx="1524000" cy="218440"/>
          </a:xfrm>
          <a:custGeom>
            <a:avLst/>
            <a:gdLst/>
            <a:ahLst/>
            <a:cxnLst/>
            <a:rect l="l" t="t" r="r" b="b"/>
            <a:pathLst>
              <a:path w="1524000" h="218439">
                <a:moveTo>
                  <a:pt x="0" y="36322"/>
                </a:moveTo>
                <a:lnTo>
                  <a:pt x="2855" y="22181"/>
                </a:lnTo>
                <a:lnTo>
                  <a:pt x="10641" y="10636"/>
                </a:lnTo>
                <a:lnTo>
                  <a:pt x="22186" y="2853"/>
                </a:lnTo>
                <a:lnTo>
                  <a:pt x="36322" y="0"/>
                </a:lnTo>
                <a:lnTo>
                  <a:pt x="1487678" y="0"/>
                </a:lnTo>
                <a:lnTo>
                  <a:pt x="1501813" y="2853"/>
                </a:lnTo>
                <a:lnTo>
                  <a:pt x="1513358" y="10636"/>
                </a:lnTo>
                <a:lnTo>
                  <a:pt x="1521144" y="22181"/>
                </a:lnTo>
                <a:lnTo>
                  <a:pt x="1524000" y="36322"/>
                </a:lnTo>
                <a:lnTo>
                  <a:pt x="1524000" y="181610"/>
                </a:lnTo>
                <a:lnTo>
                  <a:pt x="1521144" y="195745"/>
                </a:lnTo>
                <a:lnTo>
                  <a:pt x="1513358" y="207290"/>
                </a:lnTo>
                <a:lnTo>
                  <a:pt x="1501813" y="215076"/>
                </a:lnTo>
                <a:lnTo>
                  <a:pt x="1487678" y="217932"/>
                </a:lnTo>
                <a:lnTo>
                  <a:pt x="36322" y="217932"/>
                </a:lnTo>
                <a:lnTo>
                  <a:pt x="22186" y="215076"/>
                </a:lnTo>
                <a:lnTo>
                  <a:pt x="10641" y="207290"/>
                </a:lnTo>
                <a:lnTo>
                  <a:pt x="2855" y="195745"/>
                </a:lnTo>
                <a:lnTo>
                  <a:pt x="0" y="181610"/>
                </a:lnTo>
                <a:lnTo>
                  <a:pt x="0" y="363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362961" y="4141471"/>
            <a:ext cx="1905000" cy="391795"/>
          </a:xfrm>
          <a:custGeom>
            <a:avLst/>
            <a:gdLst/>
            <a:ahLst/>
            <a:cxnLst/>
            <a:rect l="l" t="t" r="r" b="b"/>
            <a:pathLst>
              <a:path w="1905000" h="391795">
                <a:moveTo>
                  <a:pt x="0" y="65278"/>
                </a:moveTo>
                <a:lnTo>
                  <a:pt x="5129" y="39867"/>
                </a:lnTo>
                <a:lnTo>
                  <a:pt x="19118" y="19118"/>
                </a:lnTo>
                <a:lnTo>
                  <a:pt x="39867" y="5129"/>
                </a:lnTo>
                <a:lnTo>
                  <a:pt x="65277" y="0"/>
                </a:lnTo>
                <a:lnTo>
                  <a:pt x="1839722" y="0"/>
                </a:lnTo>
                <a:lnTo>
                  <a:pt x="1865132" y="5129"/>
                </a:lnTo>
                <a:lnTo>
                  <a:pt x="1885881" y="19118"/>
                </a:lnTo>
                <a:lnTo>
                  <a:pt x="1899870" y="39867"/>
                </a:lnTo>
                <a:lnTo>
                  <a:pt x="1905000" y="65278"/>
                </a:lnTo>
                <a:lnTo>
                  <a:pt x="1905000" y="326390"/>
                </a:lnTo>
                <a:lnTo>
                  <a:pt x="1899870" y="351800"/>
                </a:lnTo>
                <a:lnTo>
                  <a:pt x="1885881" y="372549"/>
                </a:lnTo>
                <a:lnTo>
                  <a:pt x="1865132" y="386538"/>
                </a:lnTo>
                <a:lnTo>
                  <a:pt x="1839722" y="391668"/>
                </a:lnTo>
                <a:lnTo>
                  <a:pt x="65277" y="391668"/>
                </a:lnTo>
                <a:lnTo>
                  <a:pt x="39867" y="386538"/>
                </a:lnTo>
                <a:lnTo>
                  <a:pt x="19118" y="372549"/>
                </a:lnTo>
                <a:lnTo>
                  <a:pt x="5129" y="351800"/>
                </a:lnTo>
                <a:lnTo>
                  <a:pt x="0" y="326390"/>
                </a:lnTo>
                <a:lnTo>
                  <a:pt x="0" y="65278"/>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2327910" y="4766309"/>
            <a:ext cx="1788160" cy="195580"/>
          </a:xfrm>
          <a:custGeom>
            <a:avLst/>
            <a:gdLst/>
            <a:ahLst/>
            <a:cxnLst/>
            <a:rect l="l" t="t" r="r" b="b"/>
            <a:pathLst>
              <a:path w="1788160" h="195579">
                <a:moveTo>
                  <a:pt x="0" y="32512"/>
                </a:moveTo>
                <a:lnTo>
                  <a:pt x="2554" y="19856"/>
                </a:lnTo>
                <a:lnTo>
                  <a:pt x="9521" y="9521"/>
                </a:lnTo>
                <a:lnTo>
                  <a:pt x="19856" y="2554"/>
                </a:lnTo>
                <a:lnTo>
                  <a:pt x="32512" y="0"/>
                </a:lnTo>
                <a:lnTo>
                  <a:pt x="1755139" y="0"/>
                </a:lnTo>
                <a:lnTo>
                  <a:pt x="1767795" y="2554"/>
                </a:lnTo>
                <a:lnTo>
                  <a:pt x="1778130" y="9521"/>
                </a:lnTo>
                <a:lnTo>
                  <a:pt x="1785097" y="19856"/>
                </a:lnTo>
                <a:lnTo>
                  <a:pt x="1787652" y="32512"/>
                </a:lnTo>
                <a:lnTo>
                  <a:pt x="1787652" y="162560"/>
                </a:lnTo>
                <a:lnTo>
                  <a:pt x="1785097" y="175215"/>
                </a:lnTo>
                <a:lnTo>
                  <a:pt x="1778130" y="185550"/>
                </a:lnTo>
                <a:lnTo>
                  <a:pt x="1767795" y="192517"/>
                </a:lnTo>
                <a:lnTo>
                  <a:pt x="1755139" y="195072"/>
                </a:lnTo>
                <a:lnTo>
                  <a:pt x="32512" y="195072"/>
                </a:lnTo>
                <a:lnTo>
                  <a:pt x="19856" y="192517"/>
                </a:lnTo>
                <a:lnTo>
                  <a:pt x="9521" y="185550"/>
                </a:lnTo>
                <a:lnTo>
                  <a:pt x="2554" y="175215"/>
                </a:lnTo>
                <a:lnTo>
                  <a:pt x="0" y="162560"/>
                </a:lnTo>
                <a:lnTo>
                  <a:pt x="0" y="3251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051297" y="1626870"/>
            <a:ext cx="1295400" cy="335280"/>
          </a:xfrm>
          <a:custGeom>
            <a:avLst/>
            <a:gdLst/>
            <a:ahLst/>
            <a:cxnLst/>
            <a:rect l="l" t="t" r="r" b="b"/>
            <a:pathLst>
              <a:path w="1295400" h="335280">
                <a:moveTo>
                  <a:pt x="0" y="55879"/>
                </a:moveTo>
                <a:lnTo>
                  <a:pt x="4391" y="34129"/>
                </a:lnTo>
                <a:lnTo>
                  <a:pt x="16367" y="16367"/>
                </a:lnTo>
                <a:lnTo>
                  <a:pt x="34129" y="4391"/>
                </a:lnTo>
                <a:lnTo>
                  <a:pt x="55880" y="0"/>
                </a:lnTo>
                <a:lnTo>
                  <a:pt x="1239520" y="0"/>
                </a:lnTo>
                <a:lnTo>
                  <a:pt x="1261270" y="4391"/>
                </a:lnTo>
                <a:lnTo>
                  <a:pt x="1279032" y="16367"/>
                </a:lnTo>
                <a:lnTo>
                  <a:pt x="1291008" y="34129"/>
                </a:lnTo>
                <a:lnTo>
                  <a:pt x="1295400" y="55879"/>
                </a:lnTo>
                <a:lnTo>
                  <a:pt x="1295400" y="279399"/>
                </a:lnTo>
                <a:lnTo>
                  <a:pt x="1291008" y="301150"/>
                </a:lnTo>
                <a:lnTo>
                  <a:pt x="1279032" y="318912"/>
                </a:lnTo>
                <a:lnTo>
                  <a:pt x="1261270" y="330888"/>
                </a:lnTo>
                <a:lnTo>
                  <a:pt x="1239520" y="335279"/>
                </a:lnTo>
                <a:lnTo>
                  <a:pt x="55880" y="335279"/>
                </a:lnTo>
                <a:lnTo>
                  <a:pt x="34129" y="330888"/>
                </a:lnTo>
                <a:lnTo>
                  <a:pt x="16367" y="318912"/>
                </a:lnTo>
                <a:lnTo>
                  <a:pt x="4391" y="301150"/>
                </a:lnTo>
                <a:lnTo>
                  <a:pt x="0" y="279399"/>
                </a:lnTo>
                <a:lnTo>
                  <a:pt x="0" y="5587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029961" y="3734563"/>
            <a:ext cx="1295400" cy="228600"/>
          </a:xfrm>
          <a:custGeom>
            <a:avLst/>
            <a:gdLst/>
            <a:ahLst/>
            <a:cxnLst/>
            <a:rect l="l" t="t" r="r" b="b"/>
            <a:pathLst>
              <a:path w="1295400" h="228600">
                <a:moveTo>
                  <a:pt x="0" y="38099"/>
                </a:moveTo>
                <a:lnTo>
                  <a:pt x="2993" y="23268"/>
                </a:lnTo>
                <a:lnTo>
                  <a:pt x="11158" y="11158"/>
                </a:lnTo>
                <a:lnTo>
                  <a:pt x="23268" y="2993"/>
                </a:lnTo>
                <a:lnTo>
                  <a:pt x="38100" y="0"/>
                </a:lnTo>
                <a:lnTo>
                  <a:pt x="1257300" y="0"/>
                </a:lnTo>
                <a:lnTo>
                  <a:pt x="1272131" y="2993"/>
                </a:lnTo>
                <a:lnTo>
                  <a:pt x="1284241" y="11158"/>
                </a:lnTo>
                <a:lnTo>
                  <a:pt x="1292406" y="23268"/>
                </a:lnTo>
                <a:lnTo>
                  <a:pt x="1295400" y="38099"/>
                </a:lnTo>
                <a:lnTo>
                  <a:pt x="1295400" y="190499"/>
                </a:lnTo>
                <a:lnTo>
                  <a:pt x="1292406" y="205331"/>
                </a:lnTo>
                <a:lnTo>
                  <a:pt x="1284241" y="217441"/>
                </a:lnTo>
                <a:lnTo>
                  <a:pt x="1272131" y="225606"/>
                </a:lnTo>
                <a:lnTo>
                  <a:pt x="1257300" y="228599"/>
                </a:lnTo>
                <a:lnTo>
                  <a:pt x="38100" y="228599"/>
                </a:lnTo>
                <a:lnTo>
                  <a:pt x="23268" y="225606"/>
                </a:lnTo>
                <a:lnTo>
                  <a:pt x="11158" y="217441"/>
                </a:lnTo>
                <a:lnTo>
                  <a:pt x="2993" y="205331"/>
                </a:lnTo>
                <a:lnTo>
                  <a:pt x="0" y="190499"/>
                </a:lnTo>
                <a:lnTo>
                  <a:pt x="0" y="3809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321479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Inspection Schedule</a:t>
            </a:r>
            <a:endParaRPr lang="en-US" sz="4000" dirty="0"/>
          </a:p>
        </p:txBody>
      </p:sp>
      <p:sp>
        <p:nvSpPr>
          <p:cNvPr id="3" name="Content Placeholder 2"/>
          <p:cNvSpPr>
            <a:spLocks noGrp="1"/>
          </p:cNvSpPr>
          <p:nvPr>
            <p:ph idx="1"/>
          </p:nvPr>
        </p:nvSpPr>
        <p:spPr/>
        <p:txBody>
          <a:bodyPr/>
          <a:lstStyle/>
          <a:p>
            <a:r>
              <a:rPr lang="en-US" dirty="0" smtClean="0"/>
              <a:t>Inspection Frequency Based on Occupancy Type</a:t>
            </a:r>
          </a:p>
          <a:p>
            <a:pPr lvl="1"/>
            <a:r>
              <a:rPr lang="en-US" dirty="0" smtClean="0"/>
              <a:t>Bi Annual</a:t>
            </a:r>
          </a:p>
          <a:p>
            <a:pPr lvl="2"/>
            <a:r>
              <a:rPr lang="en-US" dirty="0" smtClean="0"/>
              <a:t>A1</a:t>
            </a:r>
          </a:p>
          <a:p>
            <a:pPr lvl="3"/>
            <a:r>
              <a:rPr lang="en-US" dirty="0" smtClean="0"/>
              <a:t>Theaters /Concert Halls/Community Halls</a:t>
            </a:r>
          </a:p>
          <a:p>
            <a:pPr lvl="2"/>
            <a:r>
              <a:rPr lang="en-US" dirty="0" smtClean="0"/>
              <a:t>H   High Hazard Occupancies</a:t>
            </a:r>
          </a:p>
          <a:p>
            <a:pPr lvl="2"/>
            <a:r>
              <a:rPr lang="en-US" dirty="0" smtClean="0"/>
              <a:t>R1 &amp; R2 </a:t>
            </a:r>
          </a:p>
          <a:p>
            <a:pPr lvl="3"/>
            <a:r>
              <a:rPr lang="en-US" dirty="0" smtClean="0"/>
              <a:t>Hotels/Apartments</a:t>
            </a:r>
          </a:p>
          <a:p>
            <a:pPr lvl="2"/>
            <a:r>
              <a:rPr lang="en-US" dirty="0" smtClean="0"/>
              <a:t>* B and M Occupancies located on 3</a:t>
            </a:r>
            <a:r>
              <a:rPr lang="en-US" baseline="30000" dirty="0" smtClean="0"/>
              <a:t>rd</a:t>
            </a:r>
            <a:r>
              <a:rPr lang="en-US" dirty="0" smtClean="0"/>
              <a:t> ST </a:t>
            </a:r>
          </a:p>
          <a:p>
            <a:pPr marL="914416" lvl="2" indent="0">
              <a:buNone/>
            </a:pPr>
            <a:r>
              <a:rPr lang="en-US" dirty="0" smtClean="0"/>
              <a:t>* </a:t>
            </a:r>
            <a:r>
              <a:rPr lang="en-US" i="1" dirty="0" smtClean="0"/>
              <a:t>Businesses on 3</a:t>
            </a:r>
            <a:r>
              <a:rPr lang="en-US" i="1" baseline="30000" dirty="0" smtClean="0"/>
              <a:t>rd</a:t>
            </a:r>
            <a:r>
              <a:rPr lang="en-US" i="1" dirty="0" smtClean="0"/>
              <a:t> ST due to High Risk associated with economic impact .</a:t>
            </a:r>
            <a:endParaRPr lang="en-US" i="1" dirty="0"/>
          </a:p>
          <a:p>
            <a:pPr marL="514358" lvl="1" indent="0">
              <a:buNone/>
            </a:pPr>
            <a:endParaRPr lang="en-US" i="1" dirty="0"/>
          </a:p>
          <a:p>
            <a:pPr lvl="4"/>
            <a:endParaRPr lang="en-US" dirty="0" smtClean="0"/>
          </a:p>
          <a:p>
            <a:pPr lvl="3"/>
            <a:endParaRPr lang="en-US" dirty="0"/>
          </a:p>
          <a:p>
            <a:pPr lvl="3"/>
            <a:endParaRPr lang="en-US" dirty="0" smtClean="0"/>
          </a:p>
          <a:p>
            <a:pPr lvl="2"/>
            <a:endParaRPr lang="en-US" dirty="0"/>
          </a:p>
        </p:txBody>
      </p:sp>
    </p:spTree>
    <p:extLst>
      <p:ext uri="{BB962C8B-B14F-4D97-AF65-F5344CB8AC3E}">
        <p14:creationId xmlns:p14="http://schemas.microsoft.com/office/powerpoint/2010/main" val="29434864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 y="697230"/>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94754" y="15240"/>
            <a:ext cx="5388610" cy="670560"/>
          </a:xfrm>
          <a:prstGeom prst="rect">
            <a:avLst/>
          </a:prstGeom>
        </p:spPr>
        <p:txBody>
          <a:bodyPr vert="horz" wrap="square" lIns="0" tIns="0" rIns="0" bIns="0" rtlCol="0">
            <a:spAutoFit/>
          </a:bodyPr>
          <a:lstStyle/>
          <a:p>
            <a:pPr marL="12700">
              <a:lnSpc>
                <a:spcPct val="100000"/>
              </a:lnSpc>
            </a:pPr>
            <a:r>
              <a:rPr u="none" spc="-5" dirty="0"/>
              <a:t>FIVE </a:t>
            </a:r>
            <a:r>
              <a:rPr u="none" dirty="0"/>
              <a:t>YEAR </a:t>
            </a:r>
            <a:r>
              <a:rPr u="none" spc="-15" dirty="0"/>
              <a:t>WORK</a:t>
            </a:r>
            <a:r>
              <a:rPr u="none" spc="-85" dirty="0"/>
              <a:t> </a:t>
            </a:r>
            <a:r>
              <a:rPr u="none" spc="-5" dirty="0"/>
              <a:t>PLAN</a:t>
            </a:r>
          </a:p>
        </p:txBody>
      </p:sp>
      <p:sp>
        <p:nvSpPr>
          <p:cNvPr id="4" name="object 4"/>
          <p:cNvSpPr/>
          <p:nvPr/>
        </p:nvSpPr>
        <p:spPr>
          <a:xfrm>
            <a:off x="429768" y="975360"/>
            <a:ext cx="8109864" cy="413980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722876" y="717804"/>
            <a:ext cx="3990340" cy="4495800"/>
          </a:xfrm>
          <a:custGeom>
            <a:avLst/>
            <a:gdLst/>
            <a:ahLst/>
            <a:cxnLst/>
            <a:rect l="l" t="t" r="r" b="b"/>
            <a:pathLst>
              <a:path w="3990340" h="4495800">
                <a:moveTo>
                  <a:pt x="0" y="664984"/>
                </a:moveTo>
                <a:lnTo>
                  <a:pt x="1669" y="617494"/>
                </a:lnTo>
                <a:lnTo>
                  <a:pt x="6603" y="570905"/>
                </a:lnTo>
                <a:lnTo>
                  <a:pt x="14689" y="525330"/>
                </a:lnTo>
                <a:lnTo>
                  <a:pt x="25814" y="480881"/>
                </a:lnTo>
                <a:lnTo>
                  <a:pt x="39866" y="437670"/>
                </a:lnTo>
                <a:lnTo>
                  <a:pt x="56732" y="395811"/>
                </a:lnTo>
                <a:lnTo>
                  <a:pt x="76299" y="355416"/>
                </a:lnTo>
                <a:lnTo>
                  <a:pt x="98456" y="316597"/>
                </a:lnTo>
                <a:lnTo>
                  <a:pt x="123090" y="279467"/>
                </a:lnTo>
                <a:lnTo>
                  <a:pt x="150087" y="244139"/>
                </a:lnTo>
                <a:lnTo>
                  <a:pt x="179336" y="210724"/>
                </a:lnTo>
                <a:lnTo>
                  <a:pt x="210724" y="179336"/>
                </a:lnTo>
                <a:lnTo>
                  <a:pt x="244139" y="150087"/>
                </a:lnTo>
                <a:lnTo>
                  <a:pt x="279467" y="123090"/>
                </a:lnTo>
                <a:lnTo>
                  <a:pt x="316597" y="98456"/>
                </a:lnTo>
                <a:lnTo>
                  <a:pt x="355416" y="76299"/>
                </a:lnTo>
                <a:lnTo>
                  <a:pt x="395811" y="56732"/>
                </a:lnTo>
                <a:lnTo>
                  <a:pt x="437670" y="39866"/>
                </a:lnTo>
                <a:lnTo>
                  <a:pt x="480881" y="25814"/>
                </a:lnTo>
                <a:lnTo>
                  <a:pt x="525330" y="14689"/>
                </a:lnTo>
                <a:lnTo>
                  <a:pt x="570905" y="6603"/>
                </a:lnTo>
                <a:lnTo>
                  <a:pt x="617494" y="1669"/>
                </a:lnTo>
                <a:lnTo>
                  <a:pt x="664984" y="0"/>
                </a:lnTo>
                <a:lnTo>
                  <a:pt x="3324847" y="0"/>
                </a:lnTo>
                <a:lnTo>
                  <a:pt x="3372337" y="1669"/>
                </a:lnTo>
                <a:lnTo>
                  <a:pt x="3418926" y="6603"/>
                </a:lnTo>
                <a:lnTo>
                  <a:pt x="3464501" y="14689"/>
                </a:lnTo>
                <a:lnTo>
                  <a:pt x="3508950" y="25814"/>
                </a:lnTo>
                <a:lnTo>
                  <a:pt x="3552161" y="39866"/>
                </a:lnTo>
                <a:lnTo>
                  <a:pt x="3594020" y="56732"/>
                </a:lnTo>
                <a:lnTo>
                  <a:pt x="3634415" y="76299"/>
                </a:lnTo>
                <a:lnTo>
                  <a:pt x="3673234" y="98456"/>
                </a:lnTo>
                <a:lnTo>
                  <a:pt x="3710364" y="123090"/>
                </a:lnTo>
                <a:lnTo>
                  <a:pt x="3745692" y="150087"/>
                </a:lnTo>
                <a:lnTo>
                  <a:pt x="3779107" y="179336"/>
                </a:lnTo>
                <a:lnTo>
                  <a:pt x="3810495" y="210724"/>
                </a:lnTo>
                <a:lnTo>
                  <a:pt x="3839744" y="244139"/>
                </a:lnTo>
                <a:lnTo>
                  <a:pt x="3866741" y="279467"/>
                </a:lnTo>
                <a:lnTo>
                  <a:pt x="3891375" y="316597"/>
                </a:lnTo>
                <a:lnTo>
                  <a:pt x="3913532" y="355416"/>
                </a:lnTo>
                <a:lnTo>
                  <a:pt x="3933099" y="395811"/>
                </a:lnTo>
                <a:lnTo>
                  <a:pt x="3949965" y="437670"/>
                </a:lnTo>
                <a:lnTo>
                  <a:pt x="3964017" y="480881"/>
                </a:lnTo>
                <a:lnTo>
                  <a:pt x="3975142" y="525330"/>
                </a:lnTo>
                <a:lnTo>
                  <a:pt x="3983228" y="570905"/>
                </a:lnTo>
                <a:lnTo>
                  <a:pt x="3988162" y="617494"/>
                </a:lnTo>
                <a:lnTo>
                  <a:pt x="3989832" y="664984"/>
                </a:lnTo>
                <a:lnTo>
                  <a:pt x="3989832" y="3830815"/>
                </a:lnTo>
                <a:lnTo>
                  <a:pt x="3988162" y="3878305"/>
                </a:lnTo>
                <a:lnTo>
                  <a:pt x="3983228" y="3924894"/>
                </a:lnTo>
                <a:lnTo>
                  <a:pt x="3975142" y="3970469"/>
                </a:lnTo>
                <a:lnTo>
                  <a:pt x="3964017" y="4014918"/>
                </a:lnTo>
                <a:lnTo>
                  <a:pt x="3949965" y="4058129"/>
                </a:lnTo>
                <a:lnTo>
                  <a:pt x="3933099" y="4099988"/>
                </a:lnTo>
                <a:lnTo>
                  <a:pt x="3913532" y="4140383"/>
                </a:lnTo>
                <a:lnTo>
                  <a:pt x="3891375" y="4179202"/>
                </a:lnTo>
                <a:lnTo>
                  <a:pt x="3866741" y="4216332"/>
                </a:lnTo>
                <a:lnTo>
                  <a:pt x="3839744" y="4251660"/>
                </a:lnTo>
                <a:lnTo>
                  <a:pt x="3810495" y="4285075"/>
                </a:lnTo>
                <a:lnTo>
                  <a:pt x="3779107" y="4316463"/>
                </a:lnTo>
                <a:lnTo>
                  <a:pt x="3745692" y="4345712"/>
                </a:lnTo>
                <a:lnTo>
                  <a:pt x="3710364" y="4372709"/>
                </a:lnTo>
                <a:lnTo>
                  <a:pt x="3673234" y="4397343"/>
                </a:lnTo>
                <a:lnTo>
                  <a:pt x="3634415" y="4419500"/>
                </a:lnTo>
                <a:lnTo>
                  <a:pt x="3594020" y="4439067"/>
                </a:lnTo>
                <a:lnTo>
                  <a:pt x="3552161" y="4455933"/>
                </a:lnTo>
                <a:lnTo>
                  <a:pt x="3508950" y="4469985"/>
                </a:lnTo>
                <a:lnTo>
                  <a:pt x="3464501" y="4481110"/>
                </a:lnTo>
                <a:lnTo>
                  <a:pt x="3418926" y="4489196"/>
                </a:lnTo>
                <a:lnTo>
                  <a:pt x="3372337" y="4494130"/>
                </a:lnTo>
                <a:lnTo>
                  <a:pt x="3324847" y="4495800"/>
                </a:lnTo>
                <a:lnTo>
                  <a:pt x="664984" y="4495800"/>
                </a:lnTo>
                <a:lnTo>
                  <a:pt x="617494" y="4494130"/>
                </a:lnTo>
                <a:lnTo>
                  <a:pt x="570905" y="4489196"/>
                </a:lnTo>
                <a:lnTo>
                  <a:pt x="525330" y="4481110"/>
                </a:lnTo>
                <a:lnTo>
                  <a:pt x="480881" y="4469985"/>
                </a:lnTo>
                <a:lnTo>
                  <a:pt x="437670" y="4455933"/>
                </a:lnTo>
                <a:lnTo>
                  <a:pt x="395811" y="4439067"/>
                </a:lnTo>
                <a:lnTo>
                  <a:pt x="355416" y="4419500"/>
                </a:lnTo>
                <a:lnTo>
                  <a:pt x="316597" y="4397343"/>
                </a:lnTo>
                <a:lnTo>
                  <a:pt x="279467" y="4372709"/>
                </a:lnTo>
                <a:lnTo>
                  <a:pt x="244139" y="4345712"/>
                </a:lnTo>
                <a:lnTo>
                  <a:pt x="210724" y="4316463"/>
                </a:lnTo>
                <a:lnTo>
                  <a:pt x="179336" y="4285075"/>
                </a:lnTo>
                <a:lnTo>
                  <a:pt x="150087" y="4251660"/>
                </a:lnTo>
                <a:lnTo>
                  <a:pt x="123090" y="4216332"/>
                </a:lnTo>
                <a:lnTo>
                  <a:pt x="98456" y="4179202"/>
                </a:lnTo>
                <a:lnTo>
                  <a:pt x="76299" y="4140383"/>
                </a:lnTo>
                <a:lnTo>
                  <a:pt x="56732" y="4099988"/>
                </a:lnTo>
                <a:lnTo>
                  <a:pt x="39866" y="4058129"/>
                </a:lnTo>
                <a:lnTo>
                  <a:pt x="25814" y="4014918"/>
                </a:lnTo>
                <a:lnTo>
                  <a:pt x="14689" y="3970469"/>
                </a:lnTo>
                <a:lnTo>
                  <a:pt x="6603" y="3924894"/>
                </a:lnTo>
                <a:lnTo>
                  <a:pt x="1669" y="3878305"/>
                </a:lnTo>
                <a:lnTo>
                  <a:pt x="0" y="3830815"/>
                </a:lnTo>
                <a:lnTo>
                  <a:pt x="0" y="664984"/>
                </a:lnTo>
                <a:close/>
              </a:path>
            </a:pathLst>
          </a:custGeom>
          <a:ln w="761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49245" y="1856994"/>
            <a:ext cx="1752600" cy="5715"/>
          </a:xfrm>
          <a:custGeom>
            <a:avLst/>
            <a:gdLst/>
            <a:ahLst/>
            <a:cxnLst/>
            <a:rect l="l" t="t" r="r" b="b"/>
            <a:pathLst>
              <a:path w="1752600" h="5714">
                <a:moveTo>
                  <a:pt x="0" y="0"/>
                </a:moveTo>
                <a:lnTo>
                  <a:pt x="1752600" y="5689"/>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62961" y="2172461"/>
            <a:ext cx="762000" cy="11430"/>
          </a:xfrm>
          <a:custGeom>
            <a:avLst/>
            <a:gdLst/>
            <a:ahLst/>
            <a:cxnLst/>
            <a:rect l="l" t="t" r="r" b="b"/>
            <a:pathLst>
              <a:path w="762000" h="11430">
                <a:moveTo>
                  <a:pt x="0" y="0"/>
                </a:moveTo>
                <a:lnTo>
                  <a:pt x="762000" y="10896"/>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2961" y="2324861"/>
            <a:ext cx="1496060" cy="635"/>
          </a:xfrm>
          <a:custGeom>
            <a:avLst/>
            <a:gdLst/>
            <a:ahLst/>
            <a:cxnLst/>
            <a:rect l="l" t="t" r="r" b="b"/>
            <a:pathLst>
              <a:path w="1496060" h="635">
                <a:moveTo>
                  <a:pt x="0" y="0"/>
                </a:moveTo>
                <a:lnTo>
                  <a:pt x="1496047" y="482"/>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466592"/>
            <a:ext cx="2071370" cy="11430"/>
          </a:xfrm>
          <a:custGeom>
            <a:avLst/>
            <a:gdLst/>
            <a:ahLst/>
            <a:cxnLst/>
            <a:rect l="l" t="t" r="r" b="b"/>
            <a:pathLst>
              <a:path w="2071370" h="11430">
                <a:moveTo>
                  <a:pt x="0" y="10896"/>
                </a:moveTo>
                <a:lnTo>
                  <a:pt x="2071255" y="0"/>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600705"/>
            <a:ext cx="1905000" cy="17780"/>
          </a:xfrm>
          <a:custGeom>
            <a:avLst/>
            <a:gdLst/>
            <a:ahLst/>
            <a:cxnLst/>
            <a:rect l="l" t="t" r="r" b="b"/>
            <a:pathLst>
              <a:path w="1905000" h="17780">
                <a:moveTo>
                  <a:pt x="0" y="0"/>
                </a:moveTo>
                <a:lnTo>
                  <a:pt x="1905000" y="1750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381250" y="2820159"/>
            <a:ext cx="1200785" cy="10160"/>
          </a:xfrm>
          <a:custGeom>
            <a:avLst/>
            <a:gdLst/>
            <a:ahLst/>
            <a:cxnLst/>
            <a:rect l="l" t="t" r="r" b="b"/>
            <a:pathLst>
              <a:path w="1200785" h="10160">
                <a:moveTo>
                  <a:pt x="0" y="9944"/>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41626" y="3573017"/>
            <a:ext cx="1163955" cy="0"/>
          </a:xfrm>
          <a:custGeom>
            <a:avLst/>
            <a:gdLst/>
            <a:ahLst/>
            <a:cxnLst/>
            <a:rect l="l" t="t" r="r" b="b"/>
            <a:pathLst>
              <a:path w="1163954">
                <a:moveTo>
                  <a:pt x="0" y="0"/>
                </a:moveTo>
                <a:lnTo>
                  <a:pt x="116367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38577" y="3705603"/>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8577" y="3841239"/>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381250" y="3973827"/>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381250" y="4144521"/>
            <a:ext cx="1200785" cy="18415"/>
          </a:xfrm>
          <a:custGeom>
            <a:avLst/>
            <a:gdLst/>
            <a:ahLst/>
            <a:cxnLst/>
            <a:rect l="l" t="t" r="r" b="b"/>
            <a:pathLst>
              <a:path w="1200785" h="18414">
                <a:moveTo>
                  <a:pt x="0" y="17932"/>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381250" y="4566665"/>
            <a:ext cx="1353185" cy="26670"/>
          </a:xfrm>
          <a:custGeom>
            <a:avLst/>
            <a:gdLst/>
            <a:ahLst/>
            <a:cxnLst/>
            <a:rect l="l" t="t" r="r" b="b"/>
            <a:pathLst>
              <a:path w="1353185" h="26670">
                <a:moveTo>
                  <a:pt x="0" y="0"/>
                </a:moveTo>
                <a:lnTo>
                  <a:pt x="1352842" y="26339"/>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381250" y="4705347"/>
            <a:ext cx="1477645" cy="12065"/>
          </a:xfrm>
          <a:custGeom>
            <a:avLst/>
            <a:gdLst/>
            <a:ahLst/>
            <a:cxnLst/>
            <a:rect l="l" t="t" r="r" b="b"/>
            <a:pathLst>
              <a:path w="1477645" h="12064">
                <a:moveTo>
                  <a:pt x="0" y="11683"/>
                </a:moveTo>
                <a:lnTo>
                  <a:pt x="1477289"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381250" y="5004048"/>
            <a:ext cx="1429385" cy="13335"/>
          </a:xfrm>
          <a:custGeom>
            <a:avLst/>
            <a:gdLst/>
            <a:ahLst/>
            <a:cxnLst/>
            <a:rect l="l" t="t" r="r" b="b"/>
            <a:pathLst>
              <a:path w="1429385" h="13335">
                <a:moveTo>
                  <a:pt x="0" y="13322"/>
                </a:moveTo>
                <a:lnTo>
                  <a:pt x="14290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286761" y="1626870"/>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279142" y="1945385"/>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286761" y="2896363"/>
            <a:ext cx="1447800" cy="294640"/>
          </a:xfrm>
          <a:custGeom>
            <a:avLst/>
            <a:gdLst/>
            <a:ahLst/>
            <a:cxnLst/>
            <a:rect l="l" t="t" r="r" b="b"/>
            <a:pathLst>
              <a:path w="1447800" h="294639">
                <a:moveTo>
                  <a:pt x="0" y="49022"/>
                </a:moveTo>
                <a:lnTo>
                  <a:pt x="3852" y="29939"/>
                </a:lnTo>
                <a:lnTo>
                  <a:pt x="14357" y="14357"/>
                </a:lnTo>
                <a:lnTo>
                  <a:pt x="29939" y="3852"/>
                </a:lnTo>
                <a:lnTo>
                  <a:pt x="49022" y="0"/>
                </a:lnTo>
                <a:lnTo>
                  <a:pt x="1398778" y="0"/>
                </a:lnTo>
                <a:lnTo>
                  <a:pt x="1417860" y="3852"/>
                </a:lnTo>
                <a:lnTo>
                  <a:pt x="1433442" y="14357"/>
                </a:lnTo>
                <a:lnTo>
                  <a:pt x="1443947" y="29939"/>
                </a:lnTo>
                <a:lnTo>
                  <a:pt x="1447800" y="49022"/>
                </a:lnTo>
                <a:lnTo>
                  <a:pt x="1447800" y="245110"/>
                </a:lnTo>
                <a:lnTo>
                  <a:pt x="1443947" y="264192"/>
                </a:lnTo>
                <a:lnTo>
                  <a:pt x="1433442" y="279774"/>
                </a:lnTo>
                <a:lnTo>
                  <a:pt x="1417860" y="290279"/>
                </a:lnTo>
                <a:lnTo>
                  <a:pt x="1398778" y="294132"/>
                </a:lnTo>
                <a:lnTo>
                  <a:pt x="49022" y="294132"/>
                </a:lnTo>
                <a:lnTo>
                  <a:pt x="29939" y="290279"/>
                </a:lnTo>
                <a:lnTo>
                  <a:pt x="14357" y="279774"/>
                </a:lnTo>
                <a:lnTo>
                  <a:pt x="3852" y="264192"/>
                </a:lnTo>
                <a:lnTo>
                  <a:pt x="0" y="245110"/>
                </a:lnTo>
                <a:lnTo>
                  <a:pt x="0" y="490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86761" y="3288031"/>
            <a:ext cx="1524000" cy="218440"/>
          </a:xfrm>
          <a:custGeom>
            <a:avLst/>
            <a:gdLst/>
            <a:ahLst/>
            <a:cxnLst/>
            <a:rect l="l" t="t" r="r" b="b"/>
            <a:pathLst>
              <a:path w="1524000" h="218439">
                <a:moveTo>
                  <a:pt x="0" y="36322"/>
                </a:moveTo>
                <a:lnTo>
                  <a:pt x="2855" y="22181"/>
                </a:lnTo>
                <a:lnTo>
                  <a:pt x="10641" y="10636"/>
                </a:lnTo>
                <a:lnTo>
                  <a:pt x="22186" y="2853"/>
                </a:lnTo>
                <a:lnTo>
                  <a:pt x="36322" y="0"/>
                </a:lnTo>
                <a:lnTo>
                  <a:pt x="1487678" y="0"/>
                </a:lnTo>
                <a:lnTo>
                  <a:pt x="1501813" y="2853"/>
                </a:lnTo>
                <a:lnTo>
                  <a:pt x="1513358" y="10636"/>
                </a:lnTo>
                <a:lnTo>
                  <a:pt x="1521144" y="22181"/>
                </a:lnTo>
                <a:lnTo>
                  <a:pt x="1524000" y="36322"/>
                </a:lnTo>
                <a:lnTo>
                  <a:pt x="1524000" y="181610"/>
                </a:lnTo>
                <a:lnTo>
                  <a:pt x="1521144" y="195745"/>
                </a:lnTo>
                <a:lnTo>
                  <a:pt x="1513358" y="207290"/>
                </a:lnTo>
                <a:lnTo>
                  <a:pt x="1501813" y="215076"/>
                </a:lnTo>
                <a:lnTo>
                  <a:pt x="1487678" y="217932"/>
                </a:lnTo>
                <a:lnTo>
                  <a:pt x="36322" y="217932"/>
                </a:lnTo>
                <a:lnTo>
                  <a:pt x="22186" y="215076"/>
                </a:lnTo>
                <a:lnTo>
                  <a:pt x="10641" y="207290"/>
                </a:lnTo>
                <a:lnTo>
                  <a:pt x="2855" y="195745"/>
                </a:lnTo>
                <a:lnTo>
                  <a:pt x="0" y="181610"/>
                </a:lnTo>
                <a:lnTo>
                  <a:pt x="0" y="363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362961" y="4141471"/>
            <a:ext cx="1905000" cy="391795"/>
          </a:xfrm>
          <a:custGeom>
            <a:avLst/>
            <a:gdLst/>
            <a:ahLst/>
            <a:cxnLst/>
            <a:rect l="l" t="t" r="r" b="b"/>
            <a:pathLst>
              <a:path w="1905000" h="391795">
                <a:moveTo>
                  <a:pt x="0" y="65278"/>
                </a:moveTo>
                <a:lnTo>
                  <a:pt x="5129" y="39867"/>
                </a:lnTo>
                <a:lnTo>
                  <a:pt x="19118" y="19118"/>
                </a:lnTo>
                <a:lnTo>
                  <a:pt x="39867" y="5129"/>
                </a:lnTo>
                <a:lnTo>
                  <a:pt x="65277" y="0"/>
                </a:lnTo>
                <a:lnTo>
                  <a:pt x="1839722" y="0"/>
                </a:lnTo>
                <a:lnTo>
                  <a:pt x="1865132" y="5129"/>
                </a:lnTo>
                <a:lnTo>
                  <a:pt x="1885881" y="19118"/>
                </a:lnTo>
                <a:lnTo>
                  <a:pt x="1899870" y="39867"/>
                </a:lnTo>
                <a:lnTo>
                  <a:pt x="1905000" y="65278"/>
                </a:lnTo>
                <a:lnTo>
                  <a:pt x="1905000" y="326390"/>
                </a:lnTo>
                <a:lnTo>
                  <a:pt x="1899870" y="351800"/>
                </a:lnTo>
                <a:lnTo>
                  <a:pt x="1885881" y="372549"/>
                </a:lnTo>
                <a:lnTo>
                  <a:pt x="1865132" y="386538"/>
                </a:lnTo>
                <a:lnTo>
                  <a:pt x="1839722" y="391668"/>
                </a:lnTo>
                <a:lnTo>
                  <a:pt x="65277" y="391668"/>
                </a:lnTo>
                <a:lnTo>
                  <a:pt x="39867" y="386538"/>
                </a:lnTo>
                <a:lnTo>
                  <a:pt x="19118" y="372549"/>
                </a:lnTo>
                <a:lnTo>
                  <a:pt x="5129" y="351800"/>
                </a:lnTo>
                <a:lnTo>
                  <a:pt x="0" y="326390"/>
                </a:lnTo>
                <a:lnTo>
                  <a:pt x="0" y="65278"/>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327910" y="4766309"/>
            <a:ext cx="1788160" cy="195580"/>
          </a:xfrm>
          <a:custGeom>
            <a:avLst/>
            <a:gdLst/>
            <a:ahLst/>
            <a:cxnLst/>
            <a:rect l="l" t="t" r="r" b="b"/>
            <a:pathLst>
              <a:path w="1788160" h="195579">
                <a:moveTo>
                  <a:pt x="0" y="32512"/>
                </a:moveTo>
                <a:lnTo>
                  <a:pt x="2554" y="19856"/>
                </a:lnTo>
                <a:lnTo>
                  <a:pt x="9521" y="9521"/>
                </a:lnTo>
                <a:lnTo>
                  <a:pt x="19856" y="2554"/>
                </a:lnTo>
                <a:lnTo>
                  <a:pt x="32512" y="0"/>
                </a:lnTo>
                <a:lnTo>
                  <a:pt x="1755139" y="0"/>
                </a:lnTo>
                <a:lnTo>
                  <a:pt x="1767795" y="2554"/>
                </a:lnTo>
                <a:lnTo>
                  <a:pt x="1778130" y="9521"/>
                </a:lnTo>
                <a:lnTo>
                  <a:pt x="1785097" y="19856"/>
                </a:lnTo>
                <a:lnTo>
                  <a:pt x="1787652" y="32512"/>
                </a:lnTo>
                <a:lnTo>
                  <a:pt x="1787652" y="162560"/>
                </a:lnTo>
                <a:lnTo>
                  <a:pt x="1785097" y="175215"/>
                </a:lnTo>
                <a:lnTo>
                  <a:pt x="1778130" y="185550"/>
                </a:lnTo>
                <a:lnTo>
                  <a:pt x="1767795" y="192517"/>
                </a:lnTo>
                <a:lnTo>
                  <a:pt x="1755139" y="195072"/>
                </a:lnTo>
                <a:lnTo>
                  <a:pt x="32512" y="195072"/>
                </a:lnTo>
                <a:lnTo>
                  <a:pt x="19856" y="192517"/>
                </a:lnTo>
                <a:lnTo>
                  <a:pt x="9521" y="185550"/>
                </a:lnTo>
                <a:lnTo>
                  <a:pt x="2554" y="175215"/>
                </a:lnTo>
                <a:lnTo>
                  <a:pt x="0" y="162560"/>
                </a:lnTo>
                <a:lnTo>
                  <a:pt x="0" y="3251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051297" y="1626870"/>
            <a:ext cx="1295400" cy="335280"/>
          </a:xfrm>
          <a:custGeom>
            <a:avLst/>
            <a:gdLst/>
            <a:ahLst/>
            <a:cxnLst/>
            <a:rect l="l" t="t" r="r" b="b"/>
            <a:pathLst>
              <a:path w="1295400" h="335280">
                <a:moveTo>
                  <a:pt x="0" y="55879"/>
                </a:moveTo>
                <a:lnTo>
                  <a:pt x="4391" y="34129"/>
                </a:lnTo>
                <a:lnTo>
                  <a:pt x="16367" y="16367"/>
                </a:lnTo>
                <a:lnTo>
                  <a:pt x="34129" y="4391"/>
                </a:lnTo>
                <a:lnTo>
                  <a:pt x="55880" y="0"/>
                </a:lnTo>
                <a:lnTo>
                  <a:pt x="1239520" y="0"/>
                </a:lnTo>
                <a:lnTo>
                  <a:pt x="1261270" y="4391"/>
                </a:lnTo>
                <a:lnTo>
                  <a:pt x="1279032" y="16367"/>
                </a:lnTo>
                <a:lnTo>
                  <a:pt x="1291008" y="34129"/>
                </a:lnTo>
                <a:lnTo>
                  <a:pt x="1295400" y="55879"/>
                </a:lnTo>
                <a:lnTo>
                  <a:pt x="1295400" y="279399"/>
                </a:lnTo>
                <a:lnTo>
                  <a:pt x="1291008" y="301150"/>
                </a:lnTo>
                <a:lnTo>
                  <a:pt x="1279032" y="318912"/>
                </a:lnTo>
                <a:lnTo>
                  <a:pt x="1261270" y="330888"/>
                </a:lnTo>
                <a:lnTo>
                  <a:pt x="1239520" y="335279"/>
                </a:lnTo>
                <a:lnTo>
                  <a:pt x="55880" y="335279"/>
                </a:lnTo>
                <a:lnTo>
                  <a:pt x="34129" y="330888"/>
                </a:lnTo>
                <a:lnTo>
                  <a:pt x="16367" y="318912"/>
                </a:lnTo>
                <a:lnTo>
                  <a:pt x="4391" y="301150"/>
                </a:lnTo>
                <a:lnTo>
                  <a:pt x="0" y="279399"/>
                </a:lnTo>
                <a:lnTo>
                  <a:pt x="0" y="5587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029961" y="3734563"/>
            <a:ext cx="1295400" cy="228600"/>
          </a:xfrm>
          <a:custGeom>
            <a:avLst/>
            <a:gdLst/>
            <a:ahLst/>
            <a:cxnLst/>
            <a:rect l="l" t="t" r="r" b="b"/>
            <a:pathLst>
              <a:path w="1295400" h="228600">
                <a:moveTo>
                  <a:pt x="0" y="38099"/>
                </a:moveTo>
                <a:lnTo>
                  <a:pt x="2993" y="23268"/>
                </a:lnTo>
                <a:lnTo>
                  <a:pt x="11158" y="11158"/>
                </a:lnTo>
                <a:lnTo>
                  <a:pt x="23268" y="2993"/>
                </a:lnTo>
                <a:lnTo>
                  <a:pt x="38100" y="0"/>
                </a:lnTo>
                <a:lnTo>
                  <a:pt x="1257300" y="0"/>
                </a:lnTo>
                <a:lnTo>
                  <a:pt x="1272131" y="2993"/>
                </a:lnTo>
                <a:lnTo>
                  <a:pt x="1284241" y="11158"/>
                </a:lnTo>
                <a:lnTo>
                  <a:pt x="1292406" y="23268"/>
                </a:lnTo>
                <a:lnTo>
                  <a:pt x="1295400" y="38099"/>
                </a:lnTo>
                <a:lnTo>
                  <a:pt x="1295400" y="190499"/>
                </a:lnTo>
                <a:lnTo>
                  <a:pt x="1292406" y="205331"/>
                </a:lnTo>
                <a:lnTo>
                  <a:pt x="1284241" y="217441"/>
                </a:lnTo>
                <a:lnTo>
                  <a:pt x="1272131" y="225606"/>
                </a:lnTo>
                <a:lnTo>
                  <a:pt x="1257300" y="228599"/>
                </a:lnTo>
                <a:lnTo>
                  <a:pt x="38100" y="228599"/>
                </a:lnTo>
                <a:lnTo>
                  <a:pt x="23268" y="225606"/>
                </a:lnTo>
                <a:lnTo>
                  <a:pt x="11158" y="217441"/>
                </a:lnTo>
                <a:lnTo>
                  <a:pt x="2993" y="205331"/>
                </a:lnTo>
                <a:lnTo>
                  <a:pt x="0" y="190499"/>
                </a:lnTo>
                <a:lnTo>
                  <a:pt x="0" y="3809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264186" y="1753361"/>
            <a:ext cx="518795" cy="2444115"/>
          </a:xfrm>
          <a:custGeom>
            <a:avLst/>
            <a:gdLst/>
            <a:ahLst/>
            <a:cxnLst/>
            <a:rect l="l" t="t" r="r" b="b"/>
            <a:pathLst>
              <a:path w="518795" h="2444115">
                <a:moveTo>
                  <a:pt x="518375" y="0"/>
                </a:moveTo>
                <a:lnTo>
                  <a:pt x="0" y="2443784"/>
                </a:lnTo>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224694" y="4173973"/>
            <a:ext cx="85090" cy="94615"/>
          </a:xfrm>
          <a:custGeom>
            <a:avLst/>
            <a:gdLst/>
            <a:ahLst/>
            <a:cxnLst/>
            <a:rect l="l" t="t" r="r" b="b"/>
            <a:pathLst>
              <a:path w="85089" h="94614">
                <a:moveTo>
                  <a:pt x="0" y="0"/>
                </a:moveTo>
                <a:lnTo>
                  <a:pt x="24472" y="93992"/>
                </a:lnTo>
                <a:lnTo>
                  <a:pt x="84975" y="18021"/>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415290" y="960882"/>
            <a:ext cx="8133715" cy="4163695"/>
          </a:xfrm>
          <a:prstGeom prst="rect">
            <a:avLst/>
          </a:prstGeom>
          <a:ln w="28956">
            <a:solidFill>
              <a:srgbClr val="000000"/>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Times New Roman"/>
              <a:ea typeface="+mn-ea"/>
              <a:cs typeface="Times New Roman"/>
            </a:endParaRPr>
          </a:p>
          <a:p>
            <a:pPr marL="4711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Tw Cen MT"/>
                <a:ea typeface="+mn-ea"/>
                <a:cs typeface="Tw Cen MT"/>
              </a:rPr>
              <a:t>UGB</a:t>
            </a:r>
            <a:r>
              <a:rPr kumimoji="0" sz="1400" b="0" i="0" u="none" strike="noStrike" kern="1200" cap="none" spc="-95" normalizeH="0" baseline="0" noProof="0" dirty="0">
                <a:ln>
                  <a:noFill/>
                </a:ln>
                <a:solidFill>
                  <a:prstClr val="black"/>
                </a:solidFill>
                <a:effectLst/>
                <a:uLnTx/>
                <a:uFillTx/>
                <a:latin typeface="Tw Cen MT"/>
                <a:ea typeface="+mn-ea"/>
                <a:cs typeface="Tw Cen MT"/>
              </a:rPr>
              <a:t> </a:t>
            </a:r>
            <a:r>
              <a:rPr kumimoji="0" sz="1400" b="0" i="0" u="none" strike="noStrike" kern="1200" cap="none" spc="0" normalizeH="0" baseline="0" noProof="0" dirty="0">
                <a:ln>
                  <a:noFill/>
                </a:ln>
                <a:solidFill>
                  <a:prstClr val="black"/>
                </a:solidFill>
                <a:effectLst/>
                <a:uLnTx/>
                <a:uFillTx/>
                <a:latin typeface="Tw Cen MT"/>
                <a:ea typeface="+mn-ea"/>
                <a:cs typeface="Tw Cen MT"/>
              </a:rPr>
              <a:t>Amendment</a:t>
            </a:r>
            <a:endParaRPr kumimoji="0" sz="1400" b="0" i="0" u="none" strike="noStrike" kern="1200" cap="none" spc="0" normalizeH="0" baseline="0" noProof="0">
              <a:ln>
                <a:noFill/>
              </a:ln>
              <a:solidFill>
                <a:prstClr val="black"/>
              </a:solidFill>
              <a:effectLst/>
              <a:uLnTx/>
              <a:uFillTx/>
              <a:latin typeface="Tw Cen MT"/>
              <a:ea typeface="+mn-ea"/>
              <a:cs typeface="Tw Cen MT"/>
            </a:endParaRPr>
          </a:p>
        </p:txBody>
      </p:sp>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0135064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 y="697230"/>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94754" y="15240"/>
            <a:ext cx="5388610" cy="670560"/>
          </a:xfrm>
          <a:prstGeom prst="rect">
            <a:avLst/>
          </a:prstGeom>
        </p:spPr>
        <p:txBody>
          <a:bodyPr vert="horz" wrap="square" lIns="0" tIns="0" rIns="0" bIns="0" rtlCol="0">
            <a:spAutoFit/>
          </a:bodyPr>
          <a:lstStyle/>
          <a:p>
            <a:pPr marL="12700">
              <a:lnSpc>
                <a:spcPct val="100000"/>
              </a:lnSpc>
            </a:pPr>
            <a:r>
              <a:rPr u="none" spc="-5" dirty="0"/>
              <a:t>FIVE </a:t>
            </a:r>
            <a:r>
              <a:rPr u="none" dirty="0"/>
              <a:t>YEAR </a:t>
            </a:r>
            <a:r>
              <a:rPr u="none" spc="-15" dirty="0"/>
              <a:t>WORK</a:t>
            </a:r>
            <a:r>
              <a:rPr u="none" spc="-85" dirty="0"/>
              <a:t> </a:t>
            </a:r>
            <a:r>
              <a:rPr u="none" spc="-5" dirty="0"/>
              <a:t>PLAN</a:t>
            </a:r>
          </a:p>
        </p:txBody>
      </p:sp>
      <p:sp>
        <p:nvSpPr>
          <p:cNvPr id="4" name="object 4"/>
          <p:cNvSpPr/>
          <p:nvPr/>
        </p:nvSpPr>
        <p:spPr>
          <a:xfrm>
            <a:off x="429768" y="975360"/>
            <a:ext cx="8109864" cy="413980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722876" y="717804"/>
            <a:ext cx="3990340" cy="4495800"/>
          </a:xfrm>
          <a:custGeom>
            <a:avLst/>
            <a:gdLst/>
            <a:ahLst/>
            <a:cxnLst/>
            <a:rect l="l" t="t" r="r" b="b"/>
            <a:pathLst>
              <a:path w="3990340" h="4495800">
                <a:moveTo>
                  <a:pt x="0" y="664984"/>
                </a:moveTo>
                <a:lnTo>
                  <a:pt x="1669" y="617494"/>
                </a:lnTo>
                <a:lnTo>
                  <a:pt x="6603" y="570905"/>
                </a:lnTo>
                <a:lnTo>
                  <a:pt x="14689" y="525330"/>
                </a:lnTo>
                <a:lnTo>
                  <a:pt x="25814" y="480881"/>
                </a:lnTo>
                <a:lnTo>
                  <a:pt x="39866" y="437670"/>
                </a:lnTo>
                <a:lnTo>
                  <a:pt x="56732" y="395811"/>
                </a:lnTo>
                <a:lnTo>
                  <a:pt x="76299" y="355416"/>
                </a:lnTo>
                <a:lnTo>
                  <a:pt x="98456" y="316597"/>
                </a:lnTo>
                <a:lnTo>
                  <a:pt x="123090" y="279467"/>
                </a:lnTo>
                <a:lnTo>
                  <a:pt x="150087" y="244139"/>
                </a:lnTo>
                <a:lnTo>
                  <a:pt x="179336" y="210724"/>
                </a:lnTo>
                <a:lnTo>
                  <a:pt x="210724" y="179336"/>
                </a:lnTo>
                <a:lnTo>
                  <a:pt x="244139" y="150087"/>
                </a:lnTo>
                <a:lnTo>
                  <a:pt x="279467" y="123090"/>
                </a:lnTo>
                <a:lnTo>
                  <a:pt x="316597" y="98456"/>
                </a:lnTo>
                <a:lnTo>
                  <a:pt x="355416" y="76299"/>
                </a:lnTo>
                <a:lnTo>
                  <a:pt x="395811" y="56732"/>
                </a:lnTo>
                <a:lnTo>
                  <a:pt x="437670" y="39866"/>
                </a:lnTo>
                <a:lnTo>
                  <a:pt x="480881" y="25814"/>
                </a:lnTo>
                <a:lnTo>
                  <a:pt x="525330" y="14689"/>
                </a:lnTo>
                <a:lnTo>
                  <a:pt x="570905" y="6603"/>
                </a:lnTo>
                <a:lnTo>
                  <a:pt x="617494" y="1669"/>
                </a:lnTo>
                <a:lnTo>
                  <a:pt x="664984" y="0"/>
                </a:lnTo>
                <a:lnTo>
                  <a:pt x="3324847" y="0"/>
                </a:lnTo>
                <a:lnTo>
                  <a:pt x="3372337" y="1669"/>
                </a:lnTo>
                <a:lnTo>
                  <a:pt x="3418926" y="6603"/>
                </a:lnTo>
                <a:lnTo>
                  <a:pt x="3464501" y="14689"/>
                </a:lnTo>
                <a:lnTo>
                  <a:pt x="3508950" y="25814"/>
                </a:lnTo>
                <a:lnTo>
                  <a:pt x="3552161" y="39866"/>
                </a:lnTo>
                <a:lnTo>
                  <a:pt x="3594020" y="56732"/>
                </a:lnTo>
                <a:lnTo>
                  <a:pt x="3634415" y="76299"/>
                </a:lnTo>
                <a:lnTo>
                  <a:pt x="3673234" y="98456"/>
                </a:lnTo>
                <a:lnTo>
                  <a:pt x="3710364" y="123090"/>
                </a:lnTo>
                <a:lnTo>
                  <a:pt x="3745692" y="150087"/>
                </a:lnTo>
                <a:lnTo>
                  <a:pt x="3779107" y="179336"/>
                </a:lnTo>
                <a:lnTo>
                  <a:pt x="3810495" y="210724"/>
                </a:lnTo>
                <a:lnTo>
                  <a:pt x="3839744" y="244139"/>
                </a:lnTo>
                <a:lnTo>
                  <a:pt x="3866741" y="279467"/>
                </a:lnTo>
                <a:lnTo>
                  <a:pt x="3891375" y="316597"/>
                </a:lnTo>
                <a:lnTo>
                  <a:pt x="3913532" y="355416"/>
                </a:lnTo>
                <a:lnTo>
                  <a:pt x="3933099" y="395811"/>
                </a:lnTo>
                <a:lnTo>
                  <a:pt x="3949965" y="437670"/>
                </a:lnTo>
                <a:lnTo>
                  <a:pt x="3964017" y="480881"/>
                </a:lnTo>
                <a:lnTo>
                  <a:pt x="3975142" y="525330"/>
                </a:lnTo>
                <a:lnTo>
                  <a:pt x="3983228" y="570905"/>
                </a:lnTo>
                <a:lnTo>
                  <a:pt x="3988162" y="617494"/>
                </a:lnTo>
                <a:lnTo>
                  <a:pt x="3989832" y="664984"/>
                </a:lnTo>
                <a:lnTo>
                  <a:pt x="3989832" y="3830815"/>
                </a:lnTo>
                <a:lnTo>
                  <a:pt x="3988162" y="3878305"/>
                </a:lnTo>
                <a:lnTo>
                  <a:pt x="3983228" y="3924894"/>
                </a:lnTo>
                <a:lnTo>
                  <a:pt x="3975142" y="3970469"/>
                </a:lnTo>
                <a:lnTo>
                  <a:pt x="3964017" y="4014918"/>
                </a:lnTo>
                <a:lnTo>
                  <a:pt x="3949965" y="4058129"/>
                </a:lnTo>
                <a:lnTo>
                  <a:pt x="3933099" y="4099988"/>
                </a:lnTo>
                <a:lnTo>
                  <a:pt x="3913532" y="4140383"/>
                </a:lnTo>
                <a:lnTo>
                  <a:pt x="3891375" y="4179202"/>
                </a:lnTo>
                <a:lnTo>
                  <a:pt x="3866741" y="4216332"/>
                </a:lnTo>
                <a:lnTo>
                  <a:pt x="3839744" y="4251660"/>
                </a:lnTo>
                <a:lnTo>
                  <a:pt x="3810495" y="4285075"/>
                </a:lnTo>
                <a:lnTo>
                  <a:pt x="3779107" y="4316463"/>
                </a:lnTo>
                <a:lnTo>
                  <a:pt x="3745692" y="4345712"/>
                </a:lnTo>
                <a:lnTo>
                  <a:pt x="3710364" y="4372709"/>
                </a:lnTo>
                <a:lnTo>
                  <a:pt x="3673234" y="4397343"/>
                </a:lnTo>
                <a:lnTo>
                  <a:pt x="3634415" y="4419500"/>
                </a:lnTo>
                <a:lnTo>
                  <a:pt x="3594020" y="4439067"/>
                </a:lnTo>
                <a:lnTo>
                  <a:pt x="3552161" y="4455933"/>
                </a:lnTo>
                <a:lnTo>
                  <a:pt x="3508950" y="4469985"/>
                </a:lnTo>
                <a:lnTo>
                  <a:pt x="3464501" y="4481110"/>
                </a:lnTo>
                <a:lnTo>
                  <a:pt x="3418926" y="4489196"/>
                </a:lnTo>
                <a:lnTo>
                  <a:pt x="3372337" y="4494130"/>
                </a:lnTo>
                <a:lnTo>
                  <a:pt x="3324847" y="4495800"/>
                </a:lnTo>
                <a:lnTo>
                  <a:pt x="664984" y="4495800"/>
                </a:lnTo>
                <a:lnTo>
                  <a:pt x="617494" y="4494130"/>
                </a:lnTo>
                <a:lnTo>
                  <a:pt x="570905" y="4489196"/>
                </a:lnTo>
                <a:lnTo>
                  <a:pt x="525330" y="4481110"/>
                </a:lnTo>
                <a:lnTo>
                  <a:pt x="480881" y="4469985"/>
                </a:lnTo>
                <a:lnTo>
                  <a:pt x="437670" y="4455933"/>
                </a:lnTo>
                <a:lnTo>
                  <a:pt x="395811" y="4439067"/>
                </a:lnTo>
                <a:lnTo>
                  <a:pt x="355416" y="4419500"/>
                </a:lnTo>
                <a:lnTo>
                  <a:pt x="316597" y="4397343"/>
                </a:lnTo>
                <a:lnTo>
                  <a:pt x="279467" y="4372709"/>
                </a:lnTo>
                <a:lnTo>
                  <a:pt x="244139" y="4345712"/>
                </a:lnTo>
                <a:lnTo>
                  <a:pt x="210724" y="4316463"/>
                </a:lnTo>
                <a:lnTo>
                  <a:pt x="179336" y="4285075"/>
                </a:lnTo>
                <a:lnTo>
                  <a:pt x="150087" y="4251660"/>
                </a:lnTo>
                <a:lnTo>
                  <a:pt x="123090" y="4216332"/>
                </a:lnTo>
                <a:lnTo>
                  <a:pt x="98456" y="4179202"/>
                </a:lnTo>
                <a:lnTo>
                  <a:pt x="76299" y="4140383"/>
                </a:lnTo>
                <a:lnTo>
                  <a:pt x="56732" y="4099988"/>
                </a:lnTo>
                <a:lnTo>
                  <a:pt x="39866" y="4058129"/>
                </a:lnTo>
                <a:lnTo>
                  <a:pt x="25814" y="4014918"/>
                </a:lnTo>
                <a:lnTo>
                  <a:pt x="14689" y="3970469"/>
                </a:lnTo>
                <a:lnTo>
                  <a:pt x="6603" y="3924894"/>
                </a:lnTo>
                <a:lnTo>
                  <a:pt x="1669" y="3878305"/>
                </a:lnTo>
                <a:lnTo>
                  <a:pt x="0" y="3830815"/>
                </a:lnTo>
                <a:lnTo>
                  <a:pt x="0" y="664984"/>
                </a:lnTo>
                <a:close/>
              </a:path>
            </a:pathLst>
          </a:custGeom>
          <a:ln w="761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49245" y="1856994"/>
            <a:ext cx="1752600" cy="5715"/>
          </a:xfrm>
          <a:custGeom>
            <a:avLst/>
            <a:gdLst/>
            <a:ahLst/>
            <a:cxnLst/>
            <a:rect l="l" t="t" r="r" b="b"/>
            <a:pathLst>
              <a:path w="1752600" h="5714">
                <a:moveTo>
                  <a:pt x="0" y="0"/>
                </a:moveTo>
                <a:lnTo>
                  <a:pt x="1752600" y="5689"/>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62961" y="2172461"/>
            <a:ext cx="762000" cy="11430"/>
          </a:xfrm>
          <a:custGeom>
            <a:avLst/>
            <a:gdLst/>
            <a:ahLst/>
            <a:cxnLst/>
            <a:rect l="l" t="t" r="r" b="b"/>
            <a:pathLst>
              <a:path w="762000" h="11430">
                <a:moveTo>
                  <a:pt x="0" y="0"/>
                </a:moveTo>
                <a:lnTo>
                  <a:pt x="762000" y="10896"/>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2961" y="2324861"/>
            <a:ext cx="1496060" cy="635"/>
          </a:xfrm>
          <a:custGeom>
            <a:avLst/>
            <a:gdLst/>
            <a:ahLst/>
            <a:cxnLst/>
            <a:rect l="l" t="t" r="r" b="b"/>
            <a:pathLst>
              <a:path w="1496060" h="635">
                <a:moveTo>
                  <a:pt x="0" y="0"/>
                </a:moveTo>
                <a:lnTo>
                  <a:pt x="1496047" y="482"/>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466592"/>
            <a:ext cx="2071370" cy="11430"/>
          </a:xfrm>
          <a:custGeom>
            <a:avLst/>
            <a:gdLst/>
            <a:ahLst/>
            <a:cxnLst/>
            <a:rect l="l" t="t" r="r" b="b"/>
            <a:pathLst>
              <a:path w="2071370" h="11430">
                <a:moveTo>
                  <a:pt x="0" y="10896"/>
                </a:moveTo>
                <a:lnTo>
                  <a:pt x="2071255" y="0"/>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600705"/>
            <a:ext cx="1905000" cy="17780"/>
          </a:xfrm>
          <a:custGeom>
            <a:avLst/>
            <a:gdLst/>
            <a:ahLst/>
            <a:cxnLst/>
            <a:rect l="l" t="t" r="r" b="b"/>
            <a:pathLst>
              <a:path w="1905000" h="17780">
                <a:moveTo>
                  <a:pt x="0" y="0"/>
                </a:moveTo>
                <a:lnTo>
                  <a:pt x="1905000" y="1750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381250" y="2820159"/>
            <a:ext cx="1200785" cy="10160"/>
          </a:xfrm>
          <a:custGeom>
            <a:avLst/>
            <a:gdLst/>
            <a:ahLst/>
            <a:cxnLst/>
            <a:rect l="l" t="t" r="r" b="b"/>
            <a:pathLst>
              <a:path w="1200785" h="10160">
                <a:moveTo>
                  <a:pt x="0" y="9944"/>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41626" y="3573017"/>
            <a:ext cx="1163955" cy="0"/>
          </a:xfrm>
          <a:custGeom>
            <a:avLst/>
            <a:gdLst/>
            <a:ahLst/>
            <a:cxnLst/>
            <a:rect l="l" t="t" r="r" b="b"/>
            <a:pathLst>
              <a:path w="1163954">
                <a:moveTo>
                  <a:pt x="0" y="0"/>
                </a:moveTo>
                <a:lnTo>
                  <a:pt x="116367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38577" y="3705603"/>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8577" y="3841239"/>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381250" y="3973827"/>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381250" y="4144521"/>
            <a:ext cx="1200785" cy="18415"/>
          </a:xfrm>
          <a:custGeom>
            <a:avLst/>
            <a:gdLst/>
            <a:ahLst/>
            <a:cxnLst/>
            <a:rect l="l" t="t" r="r" b="b"/>
            <a:pathLst>
              <a:path w="1200785" h="18414">
                <a:moveTo>
                  <a:pt x="0" y="17932"/>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381250" y="4566665"/>
            <a:ext cx="1353185" cy="26670"/>
          </a:xfrm>
          <a:custGeom>
            <a:avLst/>
            <a:gdLst/>
            <a:ahLst/>
            <a:cxnLst/>
            <a:rect l="l" t="t" r="r" b="b"/>
            <a:pathLst>
              <a:path w="1353185" h="26670">
                <a:moveTo>
                  <a:pt x="0" y="0"/>
                </a:moveTo>
                <a:lnTo>
                  <a:pt x="1352842" y="26339"/>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381250" y="4705347"/>
            <a:ext cx="1477645" cy="12065"/>
          </a:xfrm>
          <a:custGeom>
            <a:avLst/>
            <a:gdLst/>
            <a:ahLst/>
            <a:cxnLst/>
            <a:rect l="l" t="t" r="r" b="b"/>
            <a:pathLst>
              <a:path w="1477645" h="12064">
                <a:moveTo>
                  <a:pt x="0" y="11683"/>
                </a:moveTo>
                <a:lnTo>
                  <a:pt x="1477289"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381250" y="5004048"/>
            <a:ext cx="1429385" cy="13335"/>
          </a:xfrm>
          <a:custGeom>
            <a:avLst/>
            <a:gdLst/>
            <a:ahLst/>
            <a:cxnLst/>
            <a:rect l="l" t="t" r="r" b="b"/>
            <a:pathLst>
              <a:path w="1429385" h="13335">
                <a:moveTo>
                  <a:pt x="0" y="13322"/>
                </a:moveTo>
                <a:lnTo>
                  <a:pt x="14290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286761" y="1626870"/>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279142" y="1945385"/>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286761" y="2896363"/>
            <a:ext cx="1447800" cy="294640"/>
          </a:xfrm>
          <a:custGeom>
            <a:avLst/>
            <a:gdLst/>
            <a:ahLst/>
            <a:cxnLst/>
            <a:rect l="l" t="t" r="r" b="b"/>
            <a:pathLst>
              <a:path w="1447800" h="294639">
                <a:moveTo>
                  <a:pt x="0" y="49022"/>
                </a:moveTo>
                <a:lnTo>
                  <a:pt x="3852" y="29939"/>
                </a:lnTo>
                <a:lnTo>
                  <a:pt x="14357" y="14357"/>
                </a:lnTo>
                <a:lnTo>
                  <a:pt x="29939" y="3852"/>
                </a:lnTo>
                <a:lnTo>
                  <a:pt x="49022" y="0"/>
                </a:lnTo>
                <a:lnTo>
                  <a:pt x="1398778" y="0"/>
                </a:lnTo>
                <a:lnTo>
                  <a:pt x="1417860" y="3852"/>
                </a:lnTo>
                <a:lnTo>
                  <a:pt x="1433442" y="14357"/>
                </a:lnTo>
                <a:lnTo>
                  <a:pt x="1443947" y="29939"/>
                </a:lnTo>
                <a:lnTo>
                  <a:pt x="1447800" y="49022"/>
                </a:lnTo>
                <a:lnTo>
                  <a:pt x="1447800" y="245110"/>
                </a:lnTo>
                <a:lnTo>
                  <a:pt x="1443947" y="264192"/>
                </a:lnTo>
                <a:lnTo>
                  <a:pt x="1433442" y="279774"/>
                </a:lnTo>
                <a:lnTo>
                  <a:pt x="1417860" y="290279"/>
                </a:lnTo>
                <a:lnTo>
                  <a:pt x="1398778" y="294132"/>
                </a:lnTo>
                <a:lnTo>
                  <a:pt x="49022" y="294132"/>
                </a:lnTo>
                <a:lnTo>
                  <a:pt x="29939" y="290279"/>
                </a:lnTo>
                <a:lnTo>
                  <a:pt x="14357" y="279774"/>
                </a:lnTo>
                <a:lnTo>
                  <a:pt x="3852" y="264192"/>
                </a:lnTo>
                <a:lnTo>
                  <a:pt x="0" y="245110"/>
                </a:lnTo>
                <a:lnTo>
                  <a:pt x="0" y="490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86761" y="3288031"/>
            <a:ext cx="1524000" cy="218440"/>
          </a:xfrm>
          <a:custGeom>
            <a:avLst/>
            <a:gdLst/>
            <a:ahLst/>
            <a:cxnLst/>
            <a:rect l="l" t="t" r="r" b="b"/>
            <a:pathLst>
              <a:path w="1524000" h="218439">
                <a:moveTo>
                  <a:pt x="0" y="36322"/>
                </a:moveTo>
                <a:lnTo>
                  <a:pt x="2855" y="22181"/>
                </a:lnTo>
                <a:lnTo>
                  <a:pt x="10641" y="10636"/>
                </a:lnTo>
                <a:lnTo>
                  <a:pt x="22186" y="2853"/>
                </a:lnTo>
                <a:lnTo>
                  <a:pt x="36322" y="0"/>
                </a:lnTo>
                <a:lnTo>
                  <a:pt x="1487678" y="0"/>
                </a:lnTo>
                <a:lnTo>
                  <a:pt x="1501813" y="2853"/>
                </a:lnTo>
                <a:lnTo>
                  <a:pt x="1513358" y="10636"/>
                </a:lnTo>
                <a:lnTo>
                  <a:pt x="1521144" y="22181"/>
                </a:lnTo>
                <a:lnTo>
                  <a:pt x="1524000" y="36322"/>
                </a:lnTo>
                <a:lnTo>
                  <a:pt x="1524000" y="181610"/>
                </a:lnTo>
                <a:lnTo>
                  <a:pt x="1521144" y="195745"/>
                </a:lnTo>
                <a:lnTo>
                  <a:pt x="1513358" y="207290"/>
                </a:lnTo>
                <a:lnTo>
                  <a:pt x="1501813" y="215076"/>
                </a:lnTo>
                <a:lnTo>
                  <a:pt x="1487678" y="217932"/>
                </a:lnTo>
                <a:lnTo>
                  <a:pt x="36322" y="217932"/>
                </a:lnTo>
                <a:lnTo>
                  <a:pt x="22186" y="215076"/>
                </a:lnTo>
                <a:lnTo>
                  <a:pt x="10641" y="207290"/>
                </a:lnTo>
                <a:lnTo>
                  <a:pt x="2855" y="195745"/>
                </a:lnTo>
                <a:lnTo>
                  <a:pt x="0" y="181610"/>
                </a:lnTo>
                <a:lnTo>
                  <a:pt x="0" y="363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362961" y="4141471"/>
            <a:ext cx="1905000" cy="391795"/>
          </a:xfrm>
          <a:custGeom>
            <a:avLst/>
            <a:gdLst/>
            <a:ahLst/>
            <a:cxnLst/>
            <a:rect l="l" t="t" r="r" b="b"/>
            <a:pathLst>
              <a:path w="1905000" h="391795">
                <a:moveTo>
                  <a:pt x="0" y="65278"/>
                </a:moveTo>
                <a:lnTo>
                  <a:pt x="5129" y="39867"/>
                </a:lnTo>
                <a:lnTo>
                  <a:pt x="19118" y="19118"/>
                </a:lnTo>
                <a:lnTo>
                  <a:pt x="39867" y="5129"/>
                </a:lnTo>
                <a:lnTo>
                  <a:pt x="65277" y="0"/>
                </a:lnTo>
                <a:lnTo>
                  <a:pt x="1839722" y="0"/>
                </a:lnTo>
                <a:lnTo>
                  <a:pt x="1865132" y="5129"/>
                </a:lnTo>
                <a:lnTo>
                  <a:pt x="1885881" y="19118"/>
                </a:lnTo>
                <a:lnTo>
                  <a:pt x="1899870" y="39867"/>
                </a:lnTo>
                <a:lnTo>
                  <a:pt x="1905000" y="65278"/>
                </a:lnTo>
                <a:lnTo>
                  <a:pt x="1905000" y="326390"/>
                </a:lnTo>
                <a:lnTo>
                  <a:pt x="1899870" y="351800"/>
                </a:lnTo>
                <a:lnTo>
                  <a:pt x="1885881" y="372549"/>
                </a:lnTo>
                <a:lnTo>
                  <a:pt x="1865132" y="386538"/>
                </a:lnTo>
                <a:lnTo>
                  <a:pt x="1839722" y="391668"/>
                </a:lnTo>
                <a:lnTo>
                  <a:pt x="65277" y="391668"/>
                </a:lnTo>
                <a:lnTo>
                  <a:pt x="39867" y="386538"/>
                </a:lnTo>
                <a:lnTo>
                  <a:pt x="19118" y="372549"/>
                </a:lnTo>
                <a:lnTo>
                  <a:pt x="5129" y="351800"/>
                </a:lnTo>
                <a:lnTo>
                  <a:pt x="0" y="326390"/>
                </a:lnTo>
                <a:lnTo>
                  <a:pt x="0" y="65278"/>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327910" y="4766309"/>
            <a:ext cx="1788160" cy="195580"/>
          </a:xfrm>
          <a:custGeom>
            <a:avLst/>
            <a:gdLst/>
            <a:ahLst/>
            <a:cxnLst/>
            <a:rect l="l" t="t" r="r" b="b"/>
            <a:pathLst>
              <a:path w="1788160" h="195579">
                <a:moveTo>
                  <a:pt x="0" y="32512"/>
                </a:moveTo>
                <a:lnTo>
                  <a:pt x="2554" y="19856"/>
                </a:lnTo>
                <a:lnTo>
                  <a:pt x="9521" y="9521"/>
                </a:lnTo>
                <a:lnTo>
                  <a:pt x="19856" y="2554"/>
                </a:lnTo>
                <a:lnTo>
                  <a:pt x="32512" y="0"/>
                </a:lnTo>
                <a:lnTo>
                  <a:pt x="1755139" y="0"/>
                </a:lnTo>
                <a:lnTo>
                  <a:pt x="1767795" y="2554"/>
                </a:lnTo>
                <a:lnTo>
                  <a:pt x="1778130" y="9521"/>
                </a:lnTo>
                <a:lnTo>
                  <a:pt x="1785097" y="19856"/>
                </a:lnTo>
                <a:lnTo>
                  <a:pt x="1787652" y="32512"/>
                </a:lnTo>
                <a:lnTo>
                  <a:pt x="1787652" y="162560"/>
                </a:lnTo>
                <a:lnTo>
                  <a:pt x="1785097" y="175215"/>
                </a:lnTo>
                <a:lnTo>
                  <a:pt x="1778130" y="185550"/>
                </a:lnTo>
                <a:lnTo>
                  <a:pt x="1767795" y="192517"/>
                </a:lnTo>
                <a:lnTo>
                  <a:pt x="1755139" y="195072"/>
                </a:lnTo>
                <a:lnTo>
                  <a:pt x="32512" y="195072"/>
                </a:lnTo>
                <a:lnTo>
                  <a:pt x="19856" y="192517"/>
                </a:lnTo>
                <a:lnTo>
                  <a:pt x="9521" y="185550"/>
                </a:lnTo>
                <a:lnTo>
                  <a:pt x="2554" y="175215"/>
                </a:lnTo>
                <a:lnTo>
                  <a:pt x="0" y="162560"/>
                </a:lnTo>
                <a:lnTo>
                  <a:pt x="0" y="3251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051297" y="1626870"/>
            <a:ext cx="1295400" cy="335280"/>
          </a:xfrm>
          <a:custGeom>
            <a:avLst/>
            <a:gdLst/>
            <a:ahLst/>
            <a:cxnLst/>
            <a:rect l="l" t="t" r="r" b="b"/>
            <a:pathLst>
              <a:path w="1295400" h="335280">
                <a:moveTo>
                  <a:pt x="0" y="55879"/>
                </a:moveTo>
                <a:lnTo>
                  <a:pt x="4391" y="34129"/>
                </a:lnTo>
                <a:lnTo>
                  <a:pt x="16367" y="16367"/>
                </a:lnTo>
                <a:lnTo>
                  <a:pt x="34129" y="4391"/>
                </a:lnTo>
                <a:lnTo>
                  <a:pt x="55880" y="0"/>
                </a:lnTo>
                <a:lnTo>
                  <a:pt x="1239520" y="0"/>
                </a:lnTo>
                <a:lnTo>
                  <a:pt x="1261270" y="4391"/>
                </a:lnTo>
                <a:lnTo>
                  <a:pt x="1279032" y="16367"/>
                </a:lnTo>
                <a:lnTo>
                  <a:pt x="1291008" y="34129"/>
                </a:lnTo>
                <a:lnTo>
                  <a:pt x="1295400" y="55879"/>
                </a:lnTo>
                <a:lnTo>
                  <a:pt x="1295400" y="279399"/>
                </a:lnTo>
                <a:lnTo>
                  <a:pt x="1291008" y="301150"/>
                </a:lnTo>
                <a:lnTo>
                  <a:pt x="1279032" y="318912"/>
                </a:lnTo>
                <a:lnTo>
                  <a:pt x="1261270" y="330888"/>
                </a:lnTo>
                <a:lnTo>
                  <a:pt x="1239520" y="335279"/>
                </a:lnTo>
                <a:lnTo>
                  <a:pt x="55880" y="335279"/>
                </a:lnTo>
                <a:lnTo>
                  <a:pt x="34129" y="330888"/>
                </a:lnTo>
                <a:lnTo>
                  <a:pt x="16367" y="318912"/>
                </a:lnTo>
                <a:lnTo>
                  <a:pt x="4391" y="301150"/>
                </a:lnTo>
                <a:lnTo>
                  <a:pt x="0" y="279399"/>
                </a:lnTo>
                <a:lnTo>
                  <a:pt x="0" y="5587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029961" y="3734563"/>
            <a:ext cx="1295400" cy="228600"/>
          </a:xfrm>
          <a:custGeom>
            <a:avLst/>
            <a:gdLst/>
            <a:ahLst/>
            <a:cxnLst/>
            <a:rect l="l" t="t" r="r" b="b"/>
            <a:pathLst>
              <a:path w="1295400" h="228600">
                <a:moveTo>
                  <a:pt x="0" y="38099"/>
                </a:moveTo>
                <a:lnTo>
                  <a:pt x="2993" y="23268"/>
                </a:lnTo>
                <a:lnTo>
                  <a:pt x="11158" y="11158"/>
                </a:lnTo>
                <a:lnTo>
                  <a:pt x="23268" y="2993"/>
                </a:lnTo>
                <a:lnTo>
                  <a:pt x="38100" y="0"/>
                </a:lnTo>
                <a:lnTo>
                  <a:pt x="1257300" y="0"/>
                </a:lnTo>
                <a:lnTo>
                  <a:pt x="1272131" y="2993"/>
                </a:lnTo>
                <a:lnTo>
                  <a:pt x="1284241" y="11158"/>
                </a:lnTo>
                <a:lnTo>
                  <a:pt x="1292406" y="23268"/>
                </a:lnTo>
                <a:lnTo>
                  <a:pt x="1295400" y="38099"/>
                </a:lnTo>
                <a:lnTo>
                  <a:pt x="1295400" y="190499"/>
                </a:lnTo>
                <a:lnTo>
                  <a:pt x="1292406" y="205331"/>
                </a:lnTo>
                <a:lnTo>
                  <a:pt x="1284241" y="217441"/>
                </a:lnTo>
                <a:lnTo>
                  <a:pt x="1272131" y="225606"/>
                </a:lnTo>
                <a:lnTo>
                  <a:pt x="1257300" y="228599"/>
                </a:lnTo>
                <a:lnTo>
                  <a:pt x="38100" y="228599"/>
                </a:lnTo>
                <a:lnTo>
                  <a:pt x="23268" y="225606"/>
                </a:lnTo>
                <a:lnTo>
                  <a:pt x="11158" y="217441"/>
                </a:lnTo>
                <a:lnTo>
                  <a:pt x="2993" y="205331"/>
                </a:lnTo>
                <a:lnTo>
                  <a:pt x="0" y="190499"/>
                </a:lnTo>
                <a:lnTo>
                  <a:pt x="0" y="3809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264186" y="1753361"/>
            <a:ext cx="518795" cy="2444115"/>
          </a:xfrm>
          <a:custGeom>
            <a:avLst/>
            <a:gdLst/>
            <a:ahLst/>
            <a:cxnLst/>
            <a:rect l="l" t="t" r="r" b="b"/>
            <a:pathLst>
              <a:path w="518795" h="2444115">
                <a:moveTo>
                  <a:pt x="518375" y="0"/>
                </a:moveTo>
                <a:lnTo>
                  <a:pt x="0" y="2443784"/>
                </a:lnTo>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224694" y="4173973"/>
            <a:ext cx="85090" cy="94615"/>
          </a:xfrm>
          <a:custGeom>
            <a:avLst/>
            <a:gdLst/>
            <a:ahLst/>
            <a:cxnLst/>
            <a:rect l="l" t="t" r="r" b="b"/>
            <a:pathLst>
              <a:path w="85089" h="94614">
                <a:moveTo>
                  <a:pt x="0" y="0"/>
                </a:moveTo>
                <a:lnTo>
                  <a:pt x="24472" y="93992"/>
                </a:lnTo>
                <a:lnTo>
                  <a:pt x="84975" y="18021"/>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415290" y="960882"/>
            <a:ext cx="8133715" cy="4163695"/>
          </a:xfrm>
          <a:prstGeom prst="rect">
            <a:avLst/>
          </a:prstGeom>
          <a:ln w="28956">
            <a:solidFill>
              <a:srgbClr val="000000"/>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700" b="0" i="0" u="none" strike="noStrike" kern="1200" cap="none" spc="0" normalizeH="0" baseline="0" noProof="0">
              <a:ln>
                <a:noFill/>
              </a:ln>
              <a:solidFill>
                <a:prstClr val="black"/>
              </a:solidFill>
              <a:effectLst/>
              <a:uLnTx/>
              <a:uFillTx/>
              <a:latin typeface="Times New Roman"/>
              <a:ea typeface="+mn-ea"/>
              <a:cs typeface="Times New Roman"/>
            </a:endParaRPr>
          </a:p>
          <a:p>
            <a:pPr marL="4666615" marR="221869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Tw Cen MT"/>
                <a:ea typeface="+mn-ea"/>
                <a:cs typeface="Tw Cen MT"/>
              </a:rPr>
              <a:t>UGB Amendment  HB</a:t>
            </a:r>
            <a:r>
              <a:rPr kumimoji="0" sz="1400" b="0" i="0" u="none" strike="noStrike" kern="1200" cap="none" spc="-105" normalizeH="0" baseline="0" noProof="0" dirty="0">
                <a:ln>
                  <a:noFill/>
                </a:ln>
                <a:solidFill>
                  <a:prstClr val="black"/>
                </a:solidFill>
                <a:effectLst/>
                <a:uLnTx/>
                <a:uFillTx/>
                <a:latin typeface="Tw Cen MT"/>
                <a:ea typeface="+mn-ea"/>
                <a:cs typeface="Tw Cen MT"/>
              </a:rPr>
              <a:t> </a:t>
            </a:r>
            <a:r>
              <a:rPr kumimoji="0" sz="1400" b="0" i="0" u="none" strike="noStrike" kern="1200" cap="none" spc="5" normalizeH="0" baseline="0" noProof="0" dirty="0">
                <a:ln>
                  <a:noFill/>
                </a:ln>
                <a:solidFill>
                  <a:prstClr val="black"/>
                </a:solidFill>
                <a:effectLst/>
                <a:uLnTx/>
                <a:uFillTx/>
                <a:latin typeface="Tw Cen MT"/>
                <a:ea typeface="+mn-ea"/>
                <a:cs typeface="Tw Cen MT"/>
              </a:rPr>
              <a:t>2001</a:t>
            </a:r>
            <a:endParaRPr kumimoji="0" sz="1400" b="0" i="0" u="none" strike="noStrike" kern="1200" cap="none" spc="0" normalizeH="0" baseline="0" noProof="0">
              <a:ln>
                <a:noFill/>
              </a:ln>
              <a:solidFill>
                <a:prstClr val="black"/>
              </a:solidFill>
              <a:effectLst/>
              <a:uLnTx/>
              <a:uFillTx/>
              <a:latin typeface="Tw Cen MT"/>
              <a:ea typeface="+mn-ea"/>
              <a:cs typeface="Tw Cen MT"/>
            </a:endParaRPr>
          </a:p>
          <a:p>
            <a:pPr marL="466661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Tw Cen MT"/>
                <a:ea typeface="+mn-ea"/>
                <a:cs typeface="Tw Cen MT"/>
              </a:rPr>
              <a:t>Natural Resources</a:t>
            </a:r>
            <a:r>
              <a:rPr kumimoji="0" sz="1400" b="0" i="0" u="none" strike="noStrike" kern="1200" cap="none" spc="-90" normalizeH="0" baseline="0" noProof="0" dirty="0">
                <a:ln>
                  <a:noFill/>
                </a:ln>
                <a:solidFill>
                  <a:prstClr val="black"/>
                </a:solidFill>
                <a:effectLst/>
                <a:uLnTx/>
                <a:uFillTx/>
                <a:latin typeface="Tw Cen MT"/>
                <a:ea typeface="+mn-ea"/>
                <a:cs typeface="Tw Cen MT"/>
              </a:rPr>
              <a:t> </a:t>
            </a:r>
            <a:r>
              <a:rPr kumimoji="0" sz="1400" b="0" i="0" u="none" strike="noStrike" kern="1200" cap="none" spc="0" normalizeH="0" baseline="0" noProof="0" dirty="0">
                <a:ln>
                  <a:noFill/>
                </a:ln>
                <a:solidFill>
                  <a:prstClr val="black"/>
                </a:solidFill>
                <a:effectLst/>
                <a:uLnTx/>
                <a:uFillTx/>
                <a:latin typeface="Tw Cen MT"/>
                <a:ea typeface="+mn-ea"/>
                <a:cs typeface="Tw Cen MT"/>
              </a:rPr>
              <a:t>Mapping</a:t>
            </a:r>
            <a:endParaRPr kumimoji="0" sz="1400" b="0" i="0" u="none" strike="noStrike" kern="1200" cap="none" spc="0" normalizeH="0" baseline="0" noProof="0">
              <a:ln>
                <a:noFill/>
              </a:ln>
              <a:solidFill>
                <a:prstClr val="black"/>
              </a:solidFill>
              <a:effectLst/>
              <a:uLnTx/>
              <a:uFillTx/>
              <a:latin typeface="Tw Cen MT"/>
              <a:ea typeface="+mn-ea"/>
              <a:cs typeface="Tw Cen MT"/>
            </a:endParaRPr>
          </a:p>
        </p:txBody>
      </p:sp>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9630201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105" y="697230"/>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94754" y="15240"/>
            <a:ext cx="5388610" cy="670560"/>
          </a:xfrm>
          <a:prstGeom prst="rect">
            <a:avLst/>
          </a:prstGeom>
        </p:spPr>
        <p:txBody>
          <a:bodyPr vert="horz" wrap="square" lIns="0" tIns="0" rIns="0" bIns="0" rtlCol="0">
            <a:spAutoFit/>
          </a:bodyPr>
          <a:lstStyle/>
          <a:p>
            <a:pPr marL="12700">
              <a:lnSpc>
                <a:spcPct val="100000"/>
              </a:lnSpc>
            </a:pPr>
            <a:r>
              <a:rPr u="none" spc="-5" dirty="0"/>
              <a:t>FIVE </a:t>
            </a:r>
            <a:r>
              <a:rPr u="none" dirty="0"/>
              <a:t>YEAR </a:t>
            </a:r>
            <a:r>
              <a:rPr u="none" spc="-15" dirty="0"/>
              <a:t>WORK</a:t>
            </a:r>
            <a:r>
              <a:rPr u="none" spc="-85" dirty="0"/>
              <a:t> </a:t>
            </a:r>
            <a:r>
              <a:rPr u="none" spc="-5" dirty="0"/>
              <a:t>PLAN</a:t>
            </a:r>
          </a:p>
        </p:txBody>
      </p:sp>
      <p:sp>
        <p:nvSpPr>
          <p:cNvPr id="4" name="object 4"/>
          <p:cNvSpPr/>
          <p:nvPr/>
        </p:nvSpPr>
        <p:spPr>
          <a:xfrm>
            <a:off x="368808" y="966216"/>
            <a:ext cx="8109864" cy="414133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722876" y="717804"/>
            <a:ext cx="3990340" cy="4495800"/>
          </a:xfrm>
          <a:custGeom>
            <a:avLst/>
            <a:gdLst/>
            <a:ahLst/>
            <a:cxnLst/>
            <a:rect l="l" t="t" r="r" b="b"/>
            <a:pathLst>
              <a:path w="3990340" h="4495800">
                <a:moveTo>
                  <a:pt x="0" y="664984"/>
                </a:moveTo>
                <a:lnTo>
                  <a:pt x="1669" y="617494"/>
                </a:lnTo>
                <a:lnTo>
                  <a:pt x="6603" y="570905"/>
                </a:lnTo>
                <a:lnTo>
                  <a:pt x="14689" y="525330"/>
                </a:lnTo>
                <a:lnTo>
                  <a:pt x="25814" y="480881"/>
                </a:lnTo>
                <a:lnTo>
                  <a:pt x="39866" y="437670"/>
                </a:lnTo>
                <a:lnTo>
                  <a:pt x="56732" y="395811"/>
                </a:lnTo>
                <a:lnTo>
                  <a:pt x="76299" y="355416"/>
                </a:lnTo>
                <a:lnTo>
                  <a:pt x="98456" y="316597"/>
                </a:lnTo>
                <a:lnTo>
                  <a:pt x="123090" y="279467"/>
                </a:lnTo>
                <a:lnTo>
                  <a:pt x="150087" y="244139"/>
                </a:lnTo>
                <a:lnTo>
                  <a:pt x="179336" y="210724"/>
                </a:lnTo>
                <a:lnTo>
                  <a:pt x="210724" y="179336"/>
                </a:lnTo>
                <a:lnTo>
                  <a:pt x="244139" y="150087"/>
                </a:lnTo>
                <a:lnTo>
                  <a:pt x="279467" y="123090"/>
                </a:lnTo>
                <a:lnTo>
                  <a:pt x="316597" y="98456"/>
                </a:lnTo>
                <a:lnTo>
                  <a:pt x="355416" y="76299"/>
                </a:lnTo>
                <a:lnTo>
                  <a:pt x="395811" y="56732"/>
                </a:lnTo>
                <a:lnTo>
                  <a:pt x="437670" y="39866"/>
                </a:lnTo>
                <a:lnTo>
                  <a:pt x="480881" y="25814"/>
                </a:lnTo>
                <a:lnTo>
                  <a:pt x="525330" y="14689"/>
                </a:lnTo>
                <a:lnTo>
                  <a:pt x="570905" y="6603"/>
                </a:lnTo>
                <a:lnTo>
                  <a:pt x="617494" y="1669"/>
                </a:lnTo>
                <a:lnTo>
                  <a:pt x="664984" y="0"/>
                </a:lnTo>
                <a:lnTo>
                  <a:pt x="3324847" y="0"/>
                </a:lnTo>
                <a:lnTo>
                  <a:pt x="3372337" y="1669"/>
                </a:lnTo>
                <a:lnTo>
                  <a:pt x="3418926" y="6603"/>
                </a:lnTo>
                <a:lnTo>
                  <a:pt x="3464501" y="14689"/>
                </a:lnTo>
                <a:lnTo>
                  <a:pt x="3508950" y="25814"/>
                </a:lnTo>
                <a:lnTo>
                  <a:pt x="3552161" y="39866"/>
                </a:lnTo>
                <a:lnTo>
                  <a:pt x="3594020" y="56732"/>
                </a:lnTo>
                <a:lnTo>
                  <a:pt x="3634415" y="76299"/>
                </a:lnTo>
                <a:lnTo>
                  <a:pt x="3673234" y="98456"/>
                </a:lnTo>
                <a:lnTo>
                  <a:pt x="3710364" y="123090"/>
                </a:lnTo>
                <a:lnTo>
                  <a:pt x="3745692" y="150087"/>
                </a:lnTo>
                <a:lnTo>
                  <a:pt x="3779107" y="179336"/>
                </a:lnTo>
                <a:lnTo>
                  <a:pt x="3810495" y="210724"/>
                </a:lnTo>
                <a:lnTo>
                  <a:pt x="3839744" y="244139"/>
                </a:lnTo>
                <a:lnTo>
                  <a:pt x="3866741" y="279467"/>
                </a:lnTo>
                <a:lnTo>
                  <a:pt x="3891375" y="316597"/>
                </a:lnTo>
                <a:lnTo>
                  <a:pt x="3913532" y="355416"/>
                </a:lnTo>
                <a:lnTo>
                  <a:pt x="3933099" y="395811"/>
                </a:lnTo>
                <a:lnTo>
                  <a:pt x="3949965" y="437670"/>
                </a:lnTo>
                <a:lnTo>
                  <a:pt x="3964017" y="480881"/>
                </a:lnTo>
                <a:lnTo>
                  <a:pt x="3975142" y="525330"/>
                </a:lnTo>
                <a:lnTo>
                  <a:pt x="3983228" y="570905"/>
                </a:lnTo>
                <a:lnTo>
                  <a:pt x="3988162" y="617494"/>
                </a:lnTo>
                <a:lnTo>
                  <a:pt x="3989832" y="664984"/>
                </a:lnTo>
                <a:lnTo>
                  <a:pt x="3989832" y="3830815"/>
                </a:lnTo>
                <a:lnTo>
                  <a:pt x="3988162" y="3878305"/>
                </a:lnTo>
                <a:lnTo>
                  <a:pt x="3983228" y="3924894"/>
                </a:lnTo>
                <a:lnTo>
                  <a:pt x="3975142" y="3970469"/>
                </a:lnTo>
                <a:lnTo>
                  <a:pt x="3964017" y="4014918"/>
                </a:lnTo>
                <a:lnTo>
                  <a:pt x="3949965" y="4058129"/>
                </a:lnTo>
                <a:lnTo>
                  <a:pt x="3933099" y="4099988"/>
                </a:lnTo>
                <a:lnTo>
                  <a:pt x="3913532" y="4140383"/>
                </a:lnTo>
                <a:lnTo>
                  <a:pt x="3891375" y="4179202"/>
                </a:lnTo>
                <a:lnTo>
                  <a:pt x="3866741" y="4216332"/>
                </a:lnTo>
                <a:lnTo>
                  <a:pt x="3839744" y="4251660"/>
                </a:lnTo>
                <a:lnTo>
                  <a:pt x="3810495" y="4285075"/>
                </a:lnTo>
                <a:lnTo>
                  <a:pt x="3779107" y="4316463"/>
                </a:lnTo>
                <a:lnTo>
                  <a:pt x="3745692" y="4345712"/>
                </a:lnTo>
                <a:lnTo>
                  <a:pt x="3710364" y="4372709"/>
                </a:lnTo>
                <a:lnTo>
                  <a:pt x="3673234" y="4397343"/>
                </a:lnTo>
                <a:lnTo>
                  <a:pt x="3634415" y="4419500"/>
                </a:lnTo>
                <a:lnTo>
                  <a:pt x="3594020" y="4439067"/>
                </a:lnTo>
                <a:lnTo>
                  <a:pt x="3552161" y="4455933"/>
                </a:lnTo>
                <a:lnTo>
                  <a:pt x="3508950" y="4469985"/>
                </a:lnTo>
                <a:lnTo>
                  <a:pt x="3464501" y="4481110"/>
                </a:lnTo>
                <a:lnTo>
                  <a:pt x="3418926" y="4489196"/>
                </a:lnTo>
                <a:lnTo>
                  <a:pt x="3372337" y="4494130"/>
                </a:lnTo>
                <a:lnTo>
                  <a:pt x="3324847" y="4495800"/>
                </a:lnTo>
                <a:lnTo>
                  <a:pt x="664984" y="4495800"/>
                </a:lnTo>
                <a:lnTo>
                  <a:pt x="617494" y="4494130"/>
                </a:lnTo>
                <a:lnTo>
                  <a:pt x="570905" y="4489196"/>
                </a:lnTo>
                <a:lnTo>
                  <a:pt x="525330" y="4481110"/>
                </a:lnTo>
                <a:lnTo>
                  <a:pt x="480881" y="4469985"/>
                </a:lnTo>
                <a:lnTo>
                  <a:pt x="437670" y="4455933"/>
                </a:lnTo>
                <a:lnTo>
                  <a:pt x="395811" y="4439067"/>
                </a:lnTo>
                <a:lnTo>
                  <a:pt x="355416" y="4419500"/>
                </a:lnTo>
                <a:lnTo>
                  <a:pt x="316597" y="4397343"/>
                </a:lnTo>
                <a:lnTo>
                  <a:pt x="279467" y="4372709"/>
                </a:lnTo>
                <a:lnTo>
                  <a:pt x="244139" y="4345712"/>
                </a:lnTo>
                <a:lnTo>
                  <a:pt x="210724" y="4316463"/>
                </a:lnTo>
                <a:lnTo>
                  <a:pt x="179336" y="4285075"/>
                </a:lnTo>
                <a:lnTo>
                  <a:pt x="150087" y="4251660"/>
                </a:lnTo>
                <a:lnTo>
                  <a:pt x="123090" y="4216332"/>
                </a:lnTo>
                <a:lnTo>
                  <a:pt x="98456" y="4179202"/>
                </a:lnTo>
                <a:lnTo>
                  <a:pt x="76299" y="4140383"/>
                </a:lnTo>
                <a:lnTo>
                  <a:pt x="56732" y="4099988"/>
                </a:lnTo>
                <a:lnTo>
                  <a:pt x="39866" y="4058129"/>
                </a:lnTo>
                <a:lnTo>
                  <a:pt x="25814" y="4014918"/>
                </a:lnTo>
                <a:lnTo>
                  <a:pt x="14689" y="3970469"/>
                </a:lnTo>
                <a:lnTo>
                  <a:pt x="6603" y="3924894"/>
                </a:lnTo>
                <a:lnTo>
                  <a:pt x="1669" y="3878305"/>
                </a:lnTo>
                <a:lnTo>
                  <a:pt x="0" y="3830815"/>
                </a:lnTo>
                <a:lnTo>
                  <a:pt x="0" y="664984"/>
                </a:lnTo>
                <a:close/>
              </a:path>
            </a:pathLst>
          </a:custGeom>
          <a:ln w="761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49245" y="1856994"/>
            <a:ext cx="1752600" cy="5715"/>
          </a:xfrm>
          <a:custGeom>
            <a:avLst/>
            <a:gdLst/>
            <a:ahLst/>
            <a:cxnLst/>
            <a:rect l="l" t="t" r="r" b="b"/>
            <a:pathLst>
              <a:path w="1752600" h="5714">
                <a:moveTo>
                  <a:pt x="0" y="0"/>
                </a:moveTo>
                <a:lnTo>
                  <a:pt x="1752600" y="5689"/>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62961" y="2172461"/>
            <a:ext cx="762000" cy="11430"/>
          </a:xfrm>
          <a:custGeom>
            <a:avLst/>
            <a:gdLst/>
            <a:ahLst/>
            <a:cxnLst/>
            <a:rect l="l" t="t" r="r" b="b"/>
            <a:pathLst>
              <a:path w="762000" h="11430">
                <a:moveTo>
                  <a:pt x="0" y="0"/>
                </a:moveTo>
                <a:lnTo>
                  <a:pt x="762000" y="10896"/>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362961" y="2324861"/>
            <a:ext cx="1496060" cy="635"/>
          </a:xfrm>
          <a:custGeom>
            <a:avLst/>
            <a:gdLst/>
            <a:ahLst/>
            <a:cxnLst/>
            <a:rect l="l" t="t" r="r" b="b"/>
            <a:pathLst>
              <a:path w="1496060" h="635">
                <a:moveTo>
                  <a:pt x="0" y="0"/>
                </a:moveTo>
                <a:lnTo>
                  <a:pt x="1496047" y="482"/>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466592"/>
            <a:ext cx="2071370" cy="11430"/>
          </a:xfrm>
          <a:custGeom>
            <a:avLst/>
            <a:gdLst/>
            <a:ahLst/>
            <a:cxnLst/>
            <a:rect l="l" t="t" r="r" b="b"/>
            <a:pathLst>
              <a:path w="2071370" h="11430">
                <a:moveTo>
                  <a:pt x="0" y="10896"/>
                </a:moveTo>
                <a:lnTo>
                  <a:pt x="2071255" y="0"/>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600705"/>
            <a:ext cx="1905000" cy="17780"/>
          </a:xfrm>
          <a:custGeom>
            <a:avLst/>
            <a:gdLst/>
            <a:ahLst/>
            <a:cxnLst/>
            <a:rect l="l" t="t" r="r" b="b"/>
            <a:pathLst>
              <a:path w="1905000" h="17780">
                <a:moveTo>
                  <a:pt x="0" y="0"/>
                </a:moveTo>
                <a:lnTo>
                  <a:pt x="1905000" y="1750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381250" y="2820159"/>
            <a:ext cx="1200785" cy="10160"/>
          </a:xfrm>
          <a:custGeom>
            <a:avLst/>
            <a:gdLst/>
            <a:ahLst/>
            <a:cxnLst/>
            <a:rect l="l" t="t" r="r" b="b"/>
            <a:pathLst>
              <a:path w="1200785" h="10160">
                <a:moveTo>
                  <a:pt x="0" y="9944"/>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341626" y="3573017"/>
            <a:ext cx="1163955" cy="0"/>
          </a:xfrm>
          <a:custGeom>
            <a:avLst/>
            <a:gdLst/>
            <a:ahLst/>
            <a:cxnLst/>
            <a:rect l="l" t="t" r="r" b="b"/>
            <a:pathLst>
              <a:path w="1163954">
                <a:moveTo>
                  <a:pt x="0" y="0"/>
                </a:moveTo>
                <a:lnTo>
                  <a:pt x="116367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38577" y="3705603"/>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38577" y="3841239"/>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381250" y="3973827"/>
            <a:ext cx="947419" cy="10160"/>
          </a:xfrm>
          <a:custGeom>
            <a:avLst/>
            <a:gdLst/>
            <a:ahLst/>
            <a:cxnLst/>
            <a:rect l="l" t="t" r="r" b="b"/>
            <a:pathLst>
              <a:path w="947420" h="10160">
                <a:moveTo>
                  <a:pt x="0" y="9944"/>
                </a:moveTo>
                <a:lnTo>
                  <a:pt x="947305"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381250" y="4144521"/>
            <a:ext cx="1200785" cy="18415"/>
          </a:xfrm>
          <a:custGeom>
            <a:avLst/>
            <a:gdLst/>
            <a:ahLst/>
            <a:cxnLst/>
            <a:rect l="l" t="t" r="r" b="b"/>
            <a:pathLst>
              <a:path w="1200785" h="18414">
                <a:moveTo>
                  <a:pt x="0" y="17932"/>
                </a:moveTo>
                <a:lnTo>
                  <a:pt x="12004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381250" y="4566665"/>
            <a:ext cx="1353185" cy="26670"/>
          </a:xfrm>
          <a:custGeom>
            <a:avLst/>
            <a:gdLst/>
            <a:ahLst/>
            <a:cxnLst/>
            <a:rect l="l" t="t" r="r" b="b"/>
            <a:pathLst>
              <a:path w="1353185" h="26670">
                <a:moveTo>
                  <a:pt x="0" y="0"/>
                </a:moveTo>
                <a:lnTo>
                  <a:pt x="1352842" y="26339"/>
                </a:lnTo>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381250" y="4705347"/>
            <a:ext cx="1477645" cy="12065"/>
          </a:xfrm>
          <a:custGeom>
            <a:avLst/>
            <a:gdLst/>
            <a:ahLst/>
            <a:cxnLst/>
            <a:rect l="l" t="t" r="r" b="b"/>
            <a:pathLst>
              <a:path w="1477645" h="12064">
                <a:moveTo>
                  <a:pt x="0" y="11683"/>
                </a:moveTo>
                <a:lnTo>
                  <a:pt x="1477289"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381250" y="5004048"/>
            <a:ext cx="1429385" cy="13335"/>
          </a:xfrm>
          <a:custGeom>
            <a:avLst/>
            <a:gdLst/>
            <a:ahLst/>
            <a:cxnLst/>
            <a:rect l="l" t="t" r="r" b="b"/>
            <a:pathLst>
              <a:path w="1429385" h="13335">
                <a:moveTo>
                  <a:pt x="0" y="13322"/>
                </a:moveTo>
                <a:lnTo>
                  <a:pt x="1429042" y="0"/>
                </a:lnTo>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286761" y="1626870"/>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279142" y="1945385"/>
            <a:ext cx="1295400" cy="203200"/>
          </a:xfrm>
          <a:custGeom>
            <a:avLst/>
            <a:gdLst/>
            <a:ahLst/>
            <a:cxnLst/>
            <a:rect l="l" t="t" r="r" b="b"/>
            <a:pathLst>
              <a:path w="1295400" h="203200">
                <a:moveTo>
                  <a:pt x="0" y="33782"/>
                </a:moveTo>
                <a:lnTo>
                  <a:pt x="2654" y="20632"/>
                </a:lnTo>
                <a:lnTo>
                  <a:pt x="9894" y="9894"/>
                </a:lnTo>
                <a:lnTo>
                  <a:pt x="20632" y="2654"/>
                </a:lnTo>
                <a:lnTo>
                  <a:pt x="33782" y="0"/>
                </a:lnTo>
                <a:lnTo>
                  <a:pt x="1261618" y="0"/>
                </a:lnTo>
                <a:lnTo>
                  <a:pt x="1274767" y="2654"/>
                </a:lnTo>
                <a:lnTo>
                  <a:pt x="1285505" y="9894"/>
                </a:lnTo>
                <a:lnTo>
                  <a:pt x="1292745" y="20632"/>
                </a:lnTo>
                <a:lnTo>
                  <a:pt x="1295400" y="33782"/>
                </a:lnTo>
                <a:lnTo>
                  <a:pt x="1295400" y="168910"/>
                </a:lnTo>
                <a:lnTo>
                  <a:pt x="1292745" y="182059"/>
                </a:lnTo>
                <a:lnTo>
                  <a:pt x="1285505" y="192797"/>
                </a:lnTo>
                <a:lnTo>
                  <a:pt x="1274767" y="200037"/>
                </a:lnTo>
                <a:lnTo>
                  <a:pt x="1261618" y="202692"/>
                </a:lnTo>
                <a:lnTo>
                  <a:pt x="33782" y="202692"/>
                </a:lnTo>
                <a:lnTo>
                  <a:pt x="20632" y="200037"/>
                </a:lnTo>
                <a:lnTo>
                  <a:pt x="9894" y="192797"/>
                </a:lnTo>
                <a:lnTo>
                  <a:pt x="2654" y="182059"/>
                </a:lnTo>
                <a:lnTo>
                  <a:pt x="0" y="168910"/>
                </a:lnTo>
                <a:lnTo>
                  <a:pt x="0" y="33782"/>
                </a:lnTo>
                <a:close/>
              </a:path>
            </a:pathLst>
          </a:custGeom>
          <a:ln w="2895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286761" y="2896363"/>
            <a:ext cx="1447800" cy="294640"/>
          </a:xfrm>
          <a:custGeom>
            <a:avLst/>
            <a:gdLst/>
            <a:ahLst/>
            <a:cxnLst/>
            <a:rect l="l" t="t" r="r" b="b"/>
            <a:pathLst>
              <a:path w="1447800" h="294639">
                <a:moveTo>
                  <a:pt x="0" y="49022"/>
                </a:moveTo>
                <a:lnTo>
                  <a:pt x="3852" y="29939"/>
                </a:lnTo>
                <a:lnTo>
                  <a:pt x="14357" y="14357"/>
                </a:lnTo>
                <a:lnTo>
                  <a:pt x="29939" y="3852"/>
                </a:lnTo>
                <a:lnTo>
                  <a:pt x="49022" y="0"/>
                </a:lnTo>
                <a:lnTo>
                  <a:pt x="1398778" y="0"/>
                </a:lnTo>
                <a:lnTo>
                  <a:pt x="1417860" y="3852"/>
                </a:lnTo>
                <a:lnTo>
                  <a:pt x="1433442" y="14357"/>
                </a:lnTo>
                <a:lnTo>
                  <a:pt x="1443947" y="29939"/>
                </a:lnTo>
                <a:lnTo>
                  <a:pt x="1447800" y="49022"/>
                </a:lnTo>
                <a:lnTo>
                  <a:pt x="1447800" y="245110"/>
                </a:lnTo>
                <a:lnTo>
                  <a:pt x="1443947" y="264192"/>
                </a:lnTo>
                <a:lnTo>
                  <a:pt x="1433442" y="279774"/>
                </a:lnTo>
                <a:lnTo>
                  <a:pt x="1417860" y="290279"/>
                </a:lnTo>
                <a:lnTo>
                  <a:pt x="1398778" y="294132"/>
                </a:lnTo>
                <a:lnTo>
                  <a:pt x="49022" y="294132"/>
                </a:lnTo>
                <a:lnTo>
                  <a:pt x="29939" y="290279"/>
                </a:lnTo>
                <a:lnTo>
                  <a:pt x="14357" y="279774"/>
                </a:lnTo>
                <a:lnTo>
                  <a:pt x="3852" y="264192"/>
                </a:lnTo>
                <a:lnTo>
                  <a:pt x="0" y="245110"/>
                </a:lnTo>
                <a:lnTo>
                  <a:pt x="0" y="490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86761" y="3288031"/>
            <a:ext cx="1524000" cy="218440"/>
          </a:xfrm>
          <a:custGeom>
            <a:avLst/>
            <a:gdLst/>
            <a:ahLst/>
            <a:cxnLst/>
            <a:rect l="l" t="t" r="r" b="b"/>
            <a:pathLst>
              <a:path w="1524000" h="218439">
                <a:moveTo>
                  <a:pt x="0" y="36322"/>
                </a:moveTo>
                <a:lnTo>
                  <a:pt x="2855" y="22181"/>
                </a:lnTo>
                <a:lnTo>
                  <a:pt x="10641" y="10636"/>
                </a:lnTo>
                <a:lnTo>
                  <a:pt x="22186" y="2853"/>
                </a:lnTo>
                <a:lnTo>
                  <a:pt x="36322" y="0"/>
                </a:lnTo>
                <a:lnTo>
                  <a:pt x="1487678" y="0"/>
                </a:lnTo>
                <a:lnTo>
                  <a:pt x="1501813" y="2853"/>
                </a:lnTo>
                <a:lnTo>
                  <a:pt x="1513358" y="10636"/>
                </a:lnTo>
                <a:lnTo>
                  <a:pt x="1521144" y="22181"/>
                </a:lnTo>
                <a:lnTo>
                  <a:pt x="1524000" y="36322"/>
                </a:lnTo>
                <a:lnTo>
                  <a:pt x="1524000" y="181610"/>
                </a:lnTo>
                <a:lnTo>
                  <a:pt x="1521144" y="195745"/>
                </a:lnTo>
                <a:lnTo>
                  <a:pt x="1513358" y="207290"/>
                </a:lnTo>
                <a:lnTo>
                  <a:pt x="1501813" y="215076"/>
                </a:lnTo>
                <a:lnTo>
                  <a:pt x="1487678" y="217932"/>
                </a:lnTo>
                <a:lnTo>
                  <a:pt x="36322" y="217932"/>
                </a:lnTo>
                <a:lnTo>
                  <a:pt x="22186" y="215076"/>
                </a:lnTo>
                <a:lnTo>
                  <a:pt x="10641" y="207290"/>
                </a:lnTo>
                <a:lnTo>
                  <a:pt x="2855" y="195745"/>
                </a:lnTo>
                <a:lnTo>
                  <a:pt x="0" y="181610"/>
                </a:lnTo>
                <a:lnTo>
                  <a:pt x="0" y="3632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362961" y="4141471"/>
            <a:ext cx="1905000" cy="391795"/>
          </a:xfrm>
          <a:custGeom>
            <a:avLst/>
            <a:gdLst/>
            <a:ahLst/>
            <a:cxnLst/>
            <a:rect l="l" t="t" r="r" b="b"/>
            <a:pathLst>
              <a:path w="1905000" h="391795">
                <a:moveTo>
                  <a:pt x="0" y="65278"/>
                </a:moveTo>
                <a:lnTo>
                  <a:pt x="5129" y="39867"/>
                </a:lnTo>
                <a:lnTo>
                  <a:pt x="19118" y="19118"/>
                </a:lnTo>
                <a:lnTo>
                  <a:pt x="39867" y="5129"/>
                </a:lnTo>
                <a:lnTo>
                  <a:pt x="65277" y="0"/>
                </a:lnTo>
                <a:lnTo>
                  <a:pt x="1839722" y="0"/>
                </a:lnTo>
                <a:lnTo>
                  <a:pt x="1865132" y="5129"/>
                </a:lnTo>
                <a:lnTo>
                  <a:pt x="1885881" y="19118"/>
                </a:lnTo>
                <a:lnTo>
                  <a:pt x="1899870" y="39867"/>
                </a:lnTo>
                <a:lnTo>
                  <a:pt x="1905000" y="65278"/>
                </a:lnTo>
                <a:lnTo>
                  <a:pt x="1905000" y="326390"/>
                </a:lnTo>
                <a:lnTo>
                  <a:pt x="1899870" y="351800"/>
                </a:lnTo>
                <a:lnTo>
                  <a:pt x="1885881" y="372549"/>
                </a:lnTo>
                <a:lnTo>
                  <a:pt x="1865132" y="386538"/>
                </a:lnTo>
                <a:lnTo>
                  <a:pt x="1839722" y="391668"/>
                </a:lnTo>
                <a:lnTo>
                  <a:pt x="65277" y="391668"/>
                </a:lnTo>
                <a:lnTo>
                  <a:pt x="39867" y="386538"/>
                </a:lnTo>
                <a:lnTo>
                  <a:pt x="19118" y="372549"/>
                </a:lnTo>
                <a:lnTo>
                  <a:pt x="5129" y="351800"/>
                </a:lnTo>
                <a:lnTo>
                  <a:pt x="0" y="326390"/>
                </a:lnTo>
                <a:lnTo>
                  <a:pt x="0" y="65278"/>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327910" y="4766309"/>
            <a:ext cx="1788160" cy="195580"/>
          </a:xfrm>
          <a:custGeom>
            <a:avLst/>
            <a:gdLst/>
            <a:ahLst/>
            <a:cxnLst/>
            <a:rect l="l" t="t" r="r" b="b"/>
            <a:pathLst>
              <a:path w="1788160" h="195579">
                <a:moveTo>
                  <a:pt x="0" y="32512"/>
                </a:moveTo>
                <a:lnTo>
                  <a:pt x="2554" y="19856"/>
                </a:lnTo>
                <a:lnTo>
                  <a:pt x="9521" y="9521"/>
                </a:lnTo>
                <a:lnTo>
                  <a:pt x="19856" y="2554"/>
                </a:lnTo>
                <a:lnTo>
                  <a:pt x="32512" y="0"/>
                </a:lnTo>
                <a:lnTo>
                  <a:pt x="1755139" y="0"/>
                </a:lnTo>
                <a:lnTo>
                  <a:pt x="1767795" y="2554"/>
                </a:lnTo>
                <a:lnTo>
                  <a:pt x="1778130" y="9521"/>
                </a:lnTo>
                <a:lnTo>
                  <a:pt x="1785097" y="19856"/>
                </a:lnTo>
                <a:lnTo>
                  <a:pt x="1787652" y="32512"/>
                </a:lnTo>
                <a:lnTo>
                  <a:pt x="1787652" y="162560"/>
                </a:lnTo>
                <a:lnTo>
                  <a:pt x="1785097" y="175215"/>
                </a:lnTo>
                <a:lnTo>
                  <a:pt x="1778130" y="185550"/>
                </a:lnTo>
                <a:lnTo>
                  <a:pt x="1767795" y="192517"/>
                </a:lnTo>
                <a:lnTo>
                  <a:pt x="1755139" y="195072"/>
                </a:lnTo>
                <a:lnTo>
                  <a:pt x="32512" y="195072"/>
                </a:lnTo>
                <a:lnTo>
                  <a:pt x="19856" y="192517"/>
                </a:lnTo>
                <a:lnTo>
                  <a:pt x="9521" y="185550"/>
                </a:lnTo>
                <a:lnTo>
                  <a:pt x="2554" y="175215"/>
                </a:lnTo>
                <a:lnTo>
                  <a:pt x="0" y="162560"/>
                </a:lnTo>
                <a:lnTo>
                  <a:pt x="0" y="32512"/>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051297" y="1626870"/>
            <a:ext cx="1295400" cy="335280"/>
          </a:xfrm>
          <a:custGeom>
            <a:avLst/>
            <a:gdLst/>
            <a:ahLst/>
            <a:cxnLst/>
            <a:rect l="l" t="t" r="r" b="b"/>
            <a:pathLst>
              <a:path w="1295400" h="335280">
                <a:moveTo>
                  <a:pt x="0" y="55879"/>
                </a:moveTo>
                <a:lnTo>
                  <a:pt x="4391" y="34129"/>
                </a:lnTo>
                <a:lnTo>
                  <a:pt x="16367" y="16367"/>
                </a:lnTo>
                <a:lnTo>
                  <a:pt x="34129" y="4391"/>
                </a:lnTo>
                <a:lnTo>
                  <a:pt x="55880" y="0"/>
                </a:lnTo>
                <a:lnTo>
                  <a:pt x="1239520" y="0"/>
                </a:lnTo>
                <a:lnTo>
                  <a:pt x="1261270" y="4391"/>
                </a:lnTo>
                <a:lnTo>
                  <a:pt x="1279032" y="16367"/>
                </a:lnTo>
                <a:lnTo>
                  <a:pt x="1291008" y="34129"/>
                </a:lnTo>
                <a:lnTo>
                  <a:pt x="1295400" y="55879"/>
                </a:lnTo>
                <a:lnTo>
                  <a:pt x="1295400" y="279399"/>
                </a:lnTo>
                <a:lnTo>
                  <a:pt x="1291008" y="301150"/>
                </a:lnTo>
                <a:lnTo>
                  <a:pt x="1279032" y="318912"/>
                </a:lnTo>
                <a:lnTo>
                  <a:pt x="1261270" y="330888"/>
                </a:lnTo>
                <a:lnTo>
                  <a:pt x="1239520" y="335279"/>
                </a:lnTo>
                <a:lnTo>
                  <a:pt x="55880" y="335279"/>
                </a:lnTo>
                <a:lnTo>
                  <a:pt x="34129" y="330888"/>
                </a:lnTo>
                <a:lnTo>
                  <a:pt x="16367" y="318912"/>
                </a:lnTo>
                <a:lnTo>
                  <a:pt x="4391" y="301150"/>
                </a:lnTo>
                <a:lnTo>
                  <a:pt x="0" y="279399"/>
                </a:lnTo>
                <a:lnTo>
                  <a:pt x="0" y="5587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029961" y="3734563"/>
            <a:ext cx="1295400" cy="228600"/>
          </a:xfrm>
          <a:custGeom>
            <a:avLst/>
            <a:gdLst/>
            <a:ahLst/>
            <a:cxnLst/>
            <a:rect l="l" t="t" r="r" b="b"/>
            <a:pathLst>
              <a:path w="1295400" h="228600">
                <a:moveTo>
                  <a:pt x="0" y="38099"/>
                </a:moveTo>
                <a:lnTo>
                  <a:pt x="2993" y="23268"/>
                </a:lnTo>
                <a:lnTo>
                  <a:pt x="11158" y="11158"/>
                </a:lnTo>
                <a:lnTo>
                  <a:pt x="23268" y="2993"/>
                </a:lnTo>
                <a:lnTo>
                  <a:pt x="38100" y="0"/>
                </a:lnTo>
                <a:lnTo>
                  <a:pt x="1257300" y="0"/>
                </a:lnTo>
                <a:lnTo>
                  <a:pt x="1272131" y="2993"/>
                </a:lnTo>
                <a:lnTo>
                  <a:pt x="1284241" y="11158"/>
                </a:lnTo>
                <a:lnTo>
                  <a:pt x="1292406" y="23268"/>
                </a:lnTo>
                <a:lnTo>
                  <a:pt x="1295400" y="38099"/>
                </a:lnTo>
                <a:lnTo>
                  <a:pt x="1295400" y="190499"/>
                </a:lnTo>
                <a:lnTo>
                  <a:pt x="1292406" y="205331"/>
                </a:lnTo>
                <a:lnTo>
                  <a:pt x="1284241" y="217441"/>
                </a:lnTo>
                <a:lnTo>
                  <a:pt x="1272131" y="225606"/>
                </a:lnTo>
                <a:lnTo>
                  <a:pt x="1257300" y="228599"/>
                </a:lnTo>
                <a:lnTo>
                  <a:pt x="38100" y="228599"/>
                </a:lnTo>
                <a:lnTo>
                  <a:pt x="23268" y="225606"/>
                </a:lnTo>
                <a:lnTo>
                  <a:pt x="11158" y="217441"/>
                </a:lnTo>
                <a:lnTo>
                  <a:pt x="2993" y="205331"/>
                </a:lnTo>
                <a:lnTo>
                  <a:pt x="0" y="190499"/>
                </a:lnTo>
                <a:lnTo>
                  <a:pt x="0" y="38099"/>
                </a:lnTo>
                <a:close/>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264186" y="1753361"/>
            <a:ext cx="518795" cy="2444115"/>
          </a:xfrm>
          <a:custGeom>
            <a:avLst/>
            <a:gdLst/>
            <a:ahLst/>
            <a:cxnLst/>
            <a:rect l="l" t="t" r="r" b="b"/>
            <a:pathLst>
              <a:path w="518795" h="2444115">
                <a:moveTo>
                  <a:pt x="518375" y="0"/>
                </a:moveTo>
                <a:lnTo>
                  <a:pt x="0" y="2443784"/>
                </a:lnTo>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224694" y="4173973"/>
            <a:ext cx="85090" cy="94615"/>
          </a:xfrm>
          <a:custGeom>
            <a:avLst/>
            <a:gdLst/>
            <a:ahLst/>
            <a:cxnLst/>
            <a:rect l="l" t="t" r="r" b="b"/>
            <a:pathLst>
              <a:path w="85089" h="94614">
                <a:moveTo>
                  <a:pt x="0" y="0"/>
                </a:moveTo>
                <a:lnTo>
                  <a:pt x="24472" y="93992"/>
                </a:lnTo>
                <a:lnTo>
                  <a:pt x="84975" y="18021"/>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6477761" y="2324861"/>
            <a:ext cx="384810" cy="0"/>
          </a:xfrm>
          <a:custGeom>
            <a:avLst/>
            <a:gdLst/>
            <a:ahLst/>
            <a:cxnLst/>
            <a:rect l="l" t="t" r="r" b="b"/>
            <a:pathLst>
              <a:path w="384809">
                <a:moveTo>
                  <a:pt x="0" y="0"/>
                </a:moveTo>
                <a:lnTo>
                  <a:pt x="384810" y="0"/>
                </a:lnTo>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6848096" y="2281424"/>
            <a:ext cx="86995" cy="86995"/>
          </a:xfrm>
          <a:custGeom>
            <a:avLst/>
            <a:gdLst/>
            <a:ahLst/>
            <a:cxnLst/>
            <a:rect l="l" t="t" r="r" b="b"/>
            <a:pathLst>
              <a:path w="86995" h="86994">
                <a:moveTo>
                  <a:pt x="0" y="0"/>
                </a:moveTo>
                <a:lnTo>
                  <a:pt x="0" y="86868"/>
                </a:lnTo>
                <a:lnTo>
                  <a:pt x="86868" y="43434"/>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6118097" y="2832376"/>
            <a:ext cx="744855" cy="16510"/>
          </a:xfrm>
          <a:custGeom>
            <a:avLst/>
            <a:gdLst/>
            <a:ahLst/>
            <a:cxnLst/>
            <a:rect l="l" t="t" r="r" b="b"/>
            <a:pathLst>
              <a:path w="744854" h="16510">
                <a:moveTo>
                  <a:pt x="0" y="15925"/>
                </a:moveTo>
                <a:lnTo>
                  <a:pt x="744816" y="0"/>
                </a:lnTo>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6847504" y="2789273"/>
            <a:ext cx="88265" cy="86995"/>
          </a:xfrm>
          <a:custGeom>
            <a:avLst/>
            <a:gdLst/>
            <a:ahLst/>
            <a:cxnLst/>
            <a:rect l="l" t="t" r="r" b="b"/>
            <a:pathLst>
              <a:path w="88265" h="86994">
                <a:moveTo>
                  <a:pt x="0" y="0"/>
                </a:moveTo>
                <a:lnTo>
                  <a:pt x="1866" y="86842"/>
                </a:lnTo>
                <a:lnTo>
                  <a:pt x="87782" y="41554"/>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118097" y="3003064"/>
            <a:ext cx="744855" cy="16510"/>
          </a:xfrm>
          <a:custGeom>
            <a:avLst/>
            <a:gdLst/>
            <a:ahLst/>
            <a:cxnLst/>
            <a:rect l="l" t="t" r="r" b="b"/>
            <a:pathLst>
              <a:path w="744854" h="16510">
                <a:moveTo>
                  <a:pt x="0" y="15925"/>
                </a:moveTo>
                <a:lnTo>
                  <a:pt x="744816" y="0"/>
                </a:lnTo>
              </a:path>
            </a:pathLst>
          </a:custGeom>
          <a:ln w="2895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6847504" y="2959960"/>
            <a:ext cx="88265" cy="86995"/>
          </a:xfrm>
          <a:custGeom>
            <a:avLst/>
            <a:gdLst/>
            <a:ahLst/>
            <a:cxnLst/>
            <a:rect l="l" t="t" r="r" b="b"/>
            <a:pathLst>
              <a:path w="88265" h="86994">
                <a:moveTo>
                  <a:pt x="0" y="0"/>
                </a:moveTo>
                <a:lnTo>
                  <a:pt x="1866" y="86842"/>
                </a:lnTo>
                <a:lnTo>
                  <a:pt x="87782" y="41554"/>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txBox="1"/>
          <p:nvPr/>
        </p:nvSpPr>
        <p:spPr>
          <a:xfrm>
            <a:off x="354329" y="951738"/>
            <a:ext cx="8133715" cy="4165600"/>
          </a:xfrm>
          <a:prstGeom prst="rect">
            <a:avLst/>
          </a:prstGeom>
          <a:ln w="28956">
            <a:solidFill>
              <a:srgbClr val="000000"/>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Times New Roman"/>
              <a:ea typeface="+mn-ea"/>
              <a:cs typeface="Times New Roman"/>
            </a:endParaRPr>
          </a:p>
          <a:p>
            <a:pPr marL="6635750" marR="53340" lvl="0" indent="-33020" algn="l" defTabSz="914400" rtl="0" eaLnBrk="1" fontAlgn="auto" latinLnBrk="0" hangingPunct="1">
              <a:lnSpc>
                <a:spcPct val="295500"/>
              </a:lnSpc>
              <a:spcBef>
                <a:spcPts val="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Tw Cen MT"/>
                <a:ea typeface="+mn-ea"/>
                <a:cs typeface="Tw Cen MT"/>
              </a:rPr>
              <a:t>Airport Ec </a:t>
            </a:r>
            <a:r>
              <a:rPr kumimoji="0" sz="1200" b="0" i="0" u="none" strike="noStrike" kern="1200" cap="none" spc="-5" normalizeH="0" baseline="0" noProof="0" dirty="0">
                <a:ln>
                  <a:noFill/>
                </a:ln>
                <a:solidFill>
                  <a:prstClr val="black"/>
                </a:solidFill>
                <a:effectLst/>
                <a:uLnTx/>
                <a:uFillTx/>
                <a:latin typeface="Tw Cen MT"/>
                <a:ea typeface="+mn-ea"/>
                <a:cs typeface="Tw Cen MT"/>
              </a:rPr>
              <a:t>Dev </a:t>
            </a:r>
            <a:r>
              <a:rPr kumimoji="0" sz="1200" b="0" i="0" u="none" strike="noStrike" kern="1200" cap="none" spc="-10" normalizeH="0" baseline="0" noProof="0" dirty="0">
                <a:ln>
                  <a:noFill/>
                </a:ln>
                <a:solidFill>
                  <a:prstClr val="black"/>
                </a:solidFill>
                <a:effectLst/>
                <a:uLnTx/>
                <a:uFillTx/>
                <a:latin typeface="Tw Cen MT"/>
                <a:ea typeface="+mn-ea"/>
                <a:cs typeface="Tw Cen MT"/>
              </a:rPr>
              <a:t>Strategy  </a:t>
            </a:r>
            <a:r>
              <a:rPr kumimoji="0" sz="1200" b="0" i="0" u="none" strike="noStrike" kern="1200" cap="none" spc="0" normalizeH="0" baseline="0" noProof="0" dirty="0">
                <a:ln>
                  <a:noFill/>
                </a:ln>
                <a:solidFill>
                  <a:prstClr val="black"/>
                </a:solidFill>
                <a:effectLst/>
                <a:uLnTx/>
                <a:uFillTx/>
                <a:latin typeface="Tw Cen MT"/>
                <a:ea typeface="+mn-ea"/>
                <a:cs typeface="Tw Cen MT"/>
              </a:rPr>
              <a:t>Airport</a:t>
            </a:r>
            <a:r>
              <a:rPr kumimoji="0" sz="1200" b="0" i="0" u="none" strike="noStrike" kern="1200" cap="none" spc="-95" normalizeH="0" baseline="0" noProof="0" dirty="0">
                <a:ln>
                  <a:noFill/>
                </a:ln>
                <a:solidFill>
                  <a:prstClr val="black"/>
                </a:solidFill>
                <a:effectLst/>
                <a:uLnTx/>
                <a:uFillTx/>
                <a:latin typeface="Tw Cen MT"/>
                <a:ea typeface="+mn-ea"/>
                <a:cs typeface="Tw Cen MT"/>
              </a:rPr>
              <a:t> </a:t>
            </a:r>
            <a:r>
              <a:rPr kumimoji="0" sz="1200" b="0" i="0" u="none" strike="noStrike" kern="1200" cap="none" spc="0" normalizeH="0" baseline="0" noProof="0" dirty="0">
                <a:ln>
                  <a:noFill/>
                </a:ln>
                <a:solidFill>
                  <a:prstClr val="black"/>
                </a:solidFill>
                <a:effectLst/>
                <a:uLnTx/>
                <a:uFillTx/>
                <a:latin typeface="Tw Cen MT"/>
                <a:ea typeface="+mn-ea"/>
                <a:cs typeface="Tw Cen MT"/>
              </a:rPr>
              <a:t>Zone</a:t>
            </a:r>
            <a:endParaRPr kumimoji="0" sz="1200" b="0" i="0" u="none" strike="noStrike" kern="1200" cap="none" spc="0" normalizeH="0" baseline="0" noProof="0">
              <a:ln>
                <a:noFill/>
              </a:ln>
              <a:solidFill>
                <a:prstClr val="black"/>
              </a:solidFill>
              <a:effectLst/>
              <a:uLnTx/>
              <a:uFillTx/>
              <a:latin typeface="Tw Cen MT"/>
              <a:ea typeface="+mn-ea"/>
              <a:cs typeface="Tw Cen MT"/>
            </a:endParaRPr>
          </a:p>
          <a:p>
            <a:pPr marL="663575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Tw Cen MT"/>
                <a:ea typeface="+mn-ea"/>
                <a:cs typeface="Tw Cen MT"/>
              </a:rPr>
              <a:t>University</a:t>
            </a:r>
            <a:r>
              <a:rPr kumimoji="0" sz="1200" b="0" i="0" u="none" strike="noStrike" kern="1200" cap="none" spc="-105" normalizeH="0" baseline="0" noProof="0" dirty="0">
                <a:ln>
                  <a:noFill/>
                </a:ln>
                <a:solidFill>
                  <a:prstClr val="black"/>
                </a:solidFill>
                <a:effectLst/>
                <a:uLnTx/>
                <a:uFillTx/>
                <a:latin typeface="Tw Cen MT"/>
                <a:ea typeface="+mn-ea"/>
                <a:cs typeface="Tw Cen MT"/>
              </a:rPr>
              <a:t> </a:t>
            </a:r>
            <a:r>
              <a:rPr kumimoji="0" sz="1200" b="0" i="0" u="none" strike="noStrike" kern="1200" cap="none" spc="0" normalizeH="0" baseline="0" noProof="0" dirty="0">
                <a:ln>
                  <a:noFill/>
                </a:ln>
                <a:solidFill>
                  <a:prstClr val="black"/>
                </a:solidFill>
                <a:effectLst/>
                <a:uLnTx/>
                <a:uFillTx/>
                <a:latin typeface="Tw Cen MT"/>
                <a:ea typeface="+mn-ea"/>
                <a:cs typeface="Tw Cen MT"/>
              </a:rPr>
              <a:t>Zone</a:t>
            </a:r>
            <a:endParaRPr kumimoji="0" sz="12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Times New Roman"/>
              <a:ea typeface="+mn-ea"/>
              <a:cs typeface="Times New Roman"/>
            </a:endParaRPr>
          </a:p>
          <a:p>
            <a:pPr marL="4815840" marR="2245360" lvl="0" indent="0" algn="l" defTabSz="914400" rtl="0" eaLnBrk="1" fontAlgn="auto" latinLnBrk="0" hangingPunct="1">
              <a:lnSpc>
                <a:spcPct val="100000"/>
              </a:lnSpc>
              <a:spcBef>
                <a:spcPts val="83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Tw Cen MT"/>
                <a:ea typeface="+mn-ea"/>
                <a:cs typeface="Tw Cen MT"/>
              </a:rPr>
              <a:t>UGB Amendment  HB</a:t>
            </a:r>
            <a:r>
              <a:rPr kumimoji="0" sz="1200" b="0" i="0" u="none" strike="noStrike" kern="1200" cap="none" spc="-105" normalizeH="0" baseline="0" noProof="0" dirty="0">
                <a:ln>
                  <a:noFill/>
                </a:ln>
                <a:solidFill>
                  <a:prstClr val="black"/>
                </a:solidFill>
                <a:effectLst/>
                <a:uLnTx/>
                <a:uFillTx/>
                <a:latin typeface="Tw Cen MT"/>
                <a:ea typeface="+mn-ea"/>
                <a:cs typeface="Tw Cen MT"/>
              </a:rPr>
              <a:t> </a:t>
            </a:r>
            <a:r>
              <a:rPr kumimoji="0" sz="1200" b="0" i="0" u="none" strike="noStrike" kern="1200" cap="none" spc="-5" normalizeH="0" baseline="0" noProof="0" dirty="0">
                <a:ln>
                  <a:noFill/>
                </a:ln>
                <a:solidFill>
                  <a:prstClr val="black"/>
                </a:solidFill>
                <a:effectLst/>
                <a:uLnTx/>
                <a:uFillTx/>
                <a:latin typeface="Tw Cen MT"/>
                <a:ea typeface="+mn-ea"/>
                <a:cs typeface="Tw Cen MT"/>
              </a:rPr>
              <a:t>2001</a:t>
            </a:r>
            <a:endParaRPr kumimoji="0" sz="1200" b="0" i="0" u="none" strike="noStrike" kern="1200" cap="none" spc="0" normalizeH="0" baseline="0" noProof="0">
              <a:ln>
                <a:noFill/>
              </a:ln>
              <a:solidFill>
                <a:prstClr val="black"/>
              </a:solidFill>
              <a:effectLst/>
              <a:uLnTx/>
              <a:uFillTx/>
              <a:latin typeface="Tw Cen MT"/>
              <a:ea typeface="+mn-ea"/>
              <a:cs typeface="Tw Cen MT"/>
            </a:endParaRPr>
          </a:p>
          <a:p>
            <a:pPr marL="481584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Tw Cen MT"/>
                <a:ea typeface="+mn-ea"/>
                <a:cs typeface="Tw Cen MT"/>
              </a:rPr>
              <a:t>Natural </a:t>
            </a:r>
            <a:r>
              <a:rPr kumimoji="0" sz="1200" b="0" i="0" u="none" strike="noStrike" kern="1200" cap="none" spc="-10" normalizeH="0" baseline="0" noProof="0" dirty="0">
                <a:ln>
                  <a:noFill/>
                </a:ln>
                <a:solidFill>
                  <a:prstClr val="black"/>
                </a:solidFill>
                <a:effectLst/>
                <a:uLnTx/>
                <a:uFillTx/>
                <a:latin typeface="Tw Cen MT"/>
                <a:ea typeface="+mn-ea"/>
                <a:cs typeface="Tw Cen MT"/>
              </a:rPr>
              <a:t>Resources</a:t>
            </a:r>
            <a:r>
              <a:rPr kumimoji="0" sz="1200" b="0" i="0" u="none" strike="noStrike" kern="1200" cap="none" spc="-50" normalizeH="0" baseline="0" noProof="0" dirty="0">
                <a:ln>
                  <a:noFill/>
                </a:ln>
                <a:solidFill>
                  <a:prstClr val="black"/>
                </a:solidFill>
                <a:effectLst/>
                <a:uLnTx/>
                <a:uFillTx/>
                <a:latin typeface="Tw Cen MT"/>
                <a:ea typeface="+mn-ea"/>
                <a:cs typeface="Tw Cen MT"/>
              </a:rPr>
              <a:t> </a:t>
            </a:r>
            <a:r>
              <a:rPr kumimoji="0" sz="1200" b="0" i="0" u="none" strike="noStrike" kern="1200" cap="none" spc="-5" normalizeH="0" baseline="0" noProof="0" dirty="0">
                <a:ln>
                  <a:noFill/>
                </a:ln>
                <a:solidFill>
                  <a:prstClr val="black"/>
                </a:solidFill>
                <a:effectLst/>
                <a:uLnTx/>
                <a:uFillTx/>
                <a:latin typeface="Tw Cen MT"/>
                <a:ea typeface="+mn-ea"/>
                <a:cs typeface="Tw Cen MT"/>
              </a:rPr>
              <a:t>Mapping</a:t>
            </a:r>
            <a:endParaRPr kumimoji="0" sz="1200" b="0" i="0" u="none" strike="noStrike" kern="1200" cap="none" spc="0" normalizeH="0" baseline="0" noProof="0">
              <a:ln>
                <a:noFill/>
              </a:ln>
              <a:solidFill>
                <a:prstClr val="black"/>
              </a:solidFill>
              <a:effectLst/>
              <a:uLnTx/>
              <a:uFillTx/>
              <a:latin typeface="Tw Cen MT"/>
              <a:ea typeface="+mn-ea"/>
              <a:cs typeface="Tw Cen MT"/>
            </a:endParaRPr>
          </a:p>
        </p:txBody>
      </p:sp>
      <p:sp>
        <p:nvSpPr>
          <p:cNvPr id="37" name="object 3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0395468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32384">
              <a:lnSpc>
                <a:spcPct val="100000"/>
              </a:lnSpc>
              <a:tabLst>
                <a:tab pos="455930" algn="l"/>
                <a:tab pos="8261350" algn="l"/>
              </a:tabLst>
            </a:pPr>
            <a:r>
              <a:rPr dirty="0"/>
              <a:t> 	</a:t>
            </a:r>
            <a:r>
              <a:rPr spc="-5" dirty="0"/>
              <a:t>REVISED FIVE </a:t>
            </a:r>
            <a:r>
              <a:rPr dirty="0"/>
              <a:t>YEAR </a:t>
            </a:r>
            <a:r>
              <a:rPr spc="-15" dirty="0"/>
              <a:t>WORK</a:t>
            </a:r>
            <a:r>
              <a:rPr spc="-80" dirty="0"/>
              <a:t> </a:t>
            </a:r>
            <a:r>
              <a:rPr spc="-5" dirty="0"/>
              <a:t>PLAN	</a:t>
            </a:r>
          </a:p>
        </p:txBody>
      </p:sp>
      <p:sp>
        <p:nvSpPr>
          <p:cNvPr id="3" name="object 3"/>
          <p:cNvSpPr/>
          <p:nvPr/>
        </p:nvSpPr>
        <p:spPr>
          <a:xfrm>
            <a:off x="0" y="990600"/>
            <a:ext cx="9144000" cy="442112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4460435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32384">
              <a:lnSpc>
                <a:spcPct val="100000"/>
              </a:lnSpc>
              <a:tabLst>
                <a:tab pos="455930" algn="l"/>
                <a:tab pos="8261350" algn="l"/>
              </a:tabLst>
            </a:pPr>
            <a:r>
              <a:rPr dirty="0"/>
              <a:t> 	</a:t>
            </a:r>
            <a:r>
              <a:rPr spc="-5" dirty="0"/>
              <a:t>REVISED FIVE </a:t>
            </a:r>
            <a:r>
              <a:rPr dirty="0"/>
              <a:t>YEAR </a:t>
            </a:r>
            <a:r>
              <a:rPr spc="-15" dirty="0"/>
              <a:t>WORK</a:t>
            </a:r>
            <a:r>
              <a:rPr spc="-80" dirty="0"/>
              <a:t> </a:t>
            </a:r>
            <a:r>
              <a:rPr spc="-5" dirty="0"/>
              <a:t>PLAN	</a:t>
            </a:r>
          </a:p>
        </p:txBody>
      </p:sp>
      <p:sp>
        <p:nvSpPr>
          <p:cNvPr id="3" name="object 3"/>
          <p:cNvSpPr/>
          <p:nvPr/>
        </p:nvSpPr>
        <p:spPr>
          <a:xfrm>
            <a:off x="0" y="990600"/>
            <a:ext cx="9144000" cy="442112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420361" y="1998728"/>
            <a:ext cx="2057400" cy="669290"/>
          </a:xfrm>
          <a:custGeom>
            <a:avLst/>
            <a:gdLst/>
            <a:ahLst/>
            <a:cxnLst/>
            <a:rect l="l" t="t" r="r" b="b"/>
            <a:pathLst>
              <a:path w="2057400" h="669289">
                <a:moveTo>
                  <a:pt x="0" y="111505"/>
                </a:moveTo>
                <a:lnTo>
                  <a:pt x="8762" y="68103"/>
                </a:lnTo>
                <a:lnTo>
                  <a:pt x="32659" y="32659"/>
                </a:lnTo>
                <a:lnTo>
                  <a:pt x="68103" y="8762"/>
                </a:lnTo>
                <a:lnTo>
                  <a:pt x="111505" y="0"/>
                </a:lnTo>
                <a:lnTo>
                  <a:pt x="1945894" y="0"/>
                </a:lnTo>
                <a:lnTo>
                  <a:pt x="1989296" y="8762"/>
                </a:lnTo>
                <a:lnTo>
                  <a:pt x="2024740" y="32659"/>
                </a:lnTo>
                <a:lnTo>
                  <a:pt x="2048637" y="68103"/>
                </a:lnTo>
                <a:lnTo>
                  <a:pt x="2057400" y="111505"/>
                </a:lnTo>
                <a:lnTo>
                  <a:pt x="2057400" y="557529"/>
                </a:lnTo>
                <a:lnTo>
                  <a:pt x="2048637" y="600932"/>
                </a:lnTo>
                <a:lnTo>
                  <a:pt x="2024740" y="636376"/>
                </a:lnTo>
                <a:lnTo>
                  <a:pt x="1989296" y="660273"/>
                </a:lnTo>
                <a:lnTo>
                  <a:pt x="1945894" y="669035"/>
                </a:lnTo>
                <a:lnTo>
                  <a:pt x="111505" y="669035"/>
                </a:lnTo>
                <a:lnTo>
                  <a:pt x="68103" y="660273"/>
                </a:lnTo>
                <a:lnTo>
                  <a:pt x="32659" y="636376"/>
                </a:lnTo>
                <a:lnTo>
                  <a:pt x="8762" y="600932"/>
                </a:lnTo>
                <a:lnTo>
                  <a:pt x="0" y="557529"/>
                </a:lnTo>
                <a:lnTo>
                  <a:pt x="0" y="111505"/>
                </a:lnTo>
                <a:close/>
              </a:path>
            </a:pathLst>
          </a:custGeom>
          <a:ln w="380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4442091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0"/>
            <a:ext cx="8001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4808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6930" y="2922661"/>
            <a:ext cx="8169779" cy="90585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264492" y="905854"/>
            <a:ext cx="2700470" cy="12989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101697" y="871670"/>
            <a:ext cx="2358638" cy="133314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743058" y="5110384"/>
            <a:ext cx="1948441" cy="152115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49480" y="3856023"/>
            <a:ext cx="1598295" cy="0"/>
          </a:xfrm>
          <a:custGeom>
            <a:avLst/>
            <a:gdLst/>
            <a:ahLst/>
            <a:cxnLst/>
            <a:rect l="l" t="t" r="r" b="b"/>
            <a:pathLst>
              <a:path w="1598295">
                <a:moveTo>
                  <a:pt x="0" y="0"/>
                </a:moveTo>
                <a:lnTo>
                  <a:pt x="1598063" y="0"/>
                </a:lnTo>
              </a:path>
            </a:pathLst>
          </a:custGeom>
          <a:ln w="42728">
            <a:solidFill>
              <a:srgbClr val="FBD4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037426" y="1210580"/>
            <a:ext cx="2066289" cy="59436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900" b="0" i="0" u="none" strike="noStrike" kern="1200" cap="none" spc="160" normalizeH="0" baseline="0" noProof="0" dirty="0">
                <a:ln>
                  <a:noFill/>
                </a:ln>
                <a:solidFill>
                  <a:srgbClr val="036B60"/>
                </a:solidFill>
                <a:effectLst/>
                <a:uLnTx/>
                <a:uFillTx/>
                <a:latin typeface="Arial"/>
                <a:ea typeface="+mn-ea"/>
                <a:cs typeface="Arial"/>
              </a:rPr>
              <a:t>McMINNVILLE'$</a:t>
            </a:r>
            <a:endParaRPr kumimoji="0" sz="1900" b="0" i="0" u="none" strike="noStrike" kern="1200" cap="none" spc="0" normalizeH="0" baseline="0" noProof="0">
              <a:ln>
                <a:noFill/>
              </a:ln>
              <a:solidFill>
                <a:prstClr val="black"/>
              </a:solidFill>
              <a:effectLst/>
              <a:uLnTx/>
              <a:uFillTx/>
              <a:latin typeface="Arial"/>
              <a:ea typeface="+mn-ea"/>
              <a:cs typeface="Arial"/>
            </a:endParaRPr>
          </a:p>
          <a:p>
            <a:pPr marL="19685" marR="0" lvl="0" indent="0" algn="ctr" defTabSz="914400" rtl="0" eaLnBrk="1" fontAlgn="auto" latinLnBrk="0" hangingPunct="1">
              <a:lnSpc>
                <a:spcPct val="100000"/>
              </a:lnSpc>
              <a:spcBef>
                <a:spcPts val="55"/>
              </a:spcBef>
              <a:spcAft>
                <a:spcPts val="0"/>
              </a:spcAft>
              <a:buClrTx/>
              <a:buSzTx/>
              <a:buFontTx/>
              <a:buNone/>
              <a:tabLst/>
              <a:defRPr/>
            </a:pPr>
            <a:r>
              <a:rPr kumimoji="0" sz="1850" b="0" i="0" u="none" strike="noStrike" kern="1200" cap="none" spc="110" normalizeH="0" baseline="0" noProof="0" dirty="0">
                <a:ln>
                  <a:noFill/>
                </a:ln>
                <a:solidFill>
                  <a:srgbClr val="036B60"/>
                </a:solidFill>
                <a:effectLst/>
                <a:uLnTx/>
                <a:uFillTx/>
                <a:latin typeface="Arial"/>
                <a:ea typeface="+mn-ea"/>
                <a:cs typeface="Arial"/>
              </a:rPr>
              <a:t>FUTURE</a:t>
            </a:r>
            <a:endParaRPr kumimoji="0" sz="185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030559" y="2529530"/>
            <a:ext cx="1510030" cy="457200"/>
          </a:xfrm>
          <a:prstGeom prst="rect">
            <a:avLst/>
          </a:prstGeom>
        </p:spPr>
        <p:txBody>
          <a:bodyPr vert="horz" wrap="square" lIns="0" tIns="0" rIns="0" bIns="0" rtlCol="0">
            <a:spAutoFit/>
          </a:bodyPr>
          <a:lstStyle/>
          <a:p>
            <a:pPr marL="12700" marR="5080" lvl="0" indent="370205" algn="l" defTabSz="914400" rtl="0" eaLnBrk="1" fontAlgn="auto" latinLnBrk="0" hangingPunct="1">
              <a:lnSpc>
                <a:spcPts val="1750"/>
              </a:lnSpc>
              <a:spcBef>
                <a:spcPts val="0"/>
              </a:spcBef>
              <a:spcAft>
                <a:spcPts val="0"/>
              </a:spcAft>
              <a:buClrTx/>
              <a:buSzTx/>
              <a:buFontTx/>
              <a:buNone/>
              <a:tabLst/>
              <a:defRPr/>
            </a:pPr>
            <a:r>
              <a:rPr kumimoji="0" sz="1650" b="0" i="0" u="none" strike="noStrike" kern="1200" cap="none" spc="135" normalizeH="0" baseline="0" noProof="0" dirty="0">
                <a:ln>
                  <a:noFill/>
                </a:ln>
                <a:solidFill>
                  <a:srgbClr val="1C243B"/>
                </a:solidFill>
                <a:effectLst/>
                <a:uLnTx/>
                <a:uFillTx/>
                <a:latin typeface="Arial"/>
                <a:ea typeface="+mn-ea"/>
                <a:cs typeface="Arial"/>
              </a:rPr>
              <a:t>TOTAL  </a:t>
            </a:r>
            <a:r>
              <a:rPr kumimoji="0" sz="1650" b="0" i="0" u="none" strike="noStrike" kern="1200" cap="none" spc="105" normalizeH="0" baseline="0" noProof="0" dirty="0">
                <a:ln>
                  <a:noFill/>
                </a:ln>
                <a:solidFill>
                  <a:srgbClr val="1C243B"/>
                </a:solidFill>
                <a:effectLst/>
                <a:uLnTx/>
                <a:uFillTx/>
                <a:latin typeface="Arial"/>
                <a:ea typeface="+mn-ea"/>
                <a:cs typeface="Arial"/>
              </a:rPr>
              <a:t>POPULATION</a:t>
            </a:r>
            <a:endParaRPr kumimoji="0" sz="165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5214766" y="2529530"/>
            <a:ext cx="1094105" cy="457200"/>
          </a:xfrm>
          <a:prstGeom prst="rect">
            <a:avLst/>
          </a:prstGeom>
        </p:spPr>
        <p:txBody>
          <a:bodyPr vert="horz" wrap="square" lIns="0" tIns="0" rIns="0" bIns="0" rtlCol="0">
            <a:spAutoFit/>
          </a:bodyPr>
          <a:lstStyle/>
          <a:p>
            <a:pPr marL="118745" marR="5080" lvl="0" indent="-106680" algn="l" defTabSz="914400" rtl="0" eaLnBrk="1" fontAlgn="auto" latinLnBrk="0" hangingPunct="1">
              <a:lnSpc>
                <a:spcPts val="1750"/>
              </a:lnSpc>
              <a:spcBef>
                <a:spcPts val="0"/>
              </a:spcBef>
              <a:spcAft>
                <a:spcPts val="0"/>
              </a:spcAft>
              <a:buClrTx/>
              <a:buSzTx/>
              <a:buFontTx/>
              <a:buNone/>
              <a:tabLst/>
              <a:defRPr/>
            </a:pPr>
            <a:r>
              <a:rPr kumimoji="0" sz="1650" b="0" i="0" u="none" strike="noStrike" kern="1200" cap="none" spc="125" normalizeH="0" baseline="0" noProof="0" dirty="0">
                <a:ln>
                  <a:noFill/>
                </a:ln>
                <a:solidFill>
                  <a:srgbClr val="1C243B"/>
                </a:solidFill>
                <a:effectLst/>
                <a:uLnTx/>
                <a:uFillTx/>
                <a:latin typeface="Arial"/>
                <a:ea typeface="+mn-ea"/>
                <a:cs typeface="Arial"/>
              </a:rPr>
              <a:t>GROWTH  </a:t>
            </a:r>
            <a:r>
              <a:rPr kumimoji="0" sz="1650" b="0" i="0" u="none" strike="noStrike" kern="1200" cap="none" spc="5" normalizeH="0" baseline="0" noProof="0" dirty="0">
                <a:ln>
                  <a:noFill/>
                </a:ln>
                <a:solidFill>
                  <a:srgbClr val="1C243B"/>
                </a:solidFill>
                <a:effectLst/>
                <a:uLnTx/>
                <a:uFillTx/>
                <a:latin typeface="Arial"/>
                <a:ea typeface="+mn-ea"/>
                <a:cs typeface="Arial"/>
              </a:rPr>
              <a:t>PEOPLE</a:t>
            </a:r>
            <a:endParaRPr kumimoji="0" sz="165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7103386" y="2529530"/>
            <a:ext cx="1094105" cy="457200"/>
          </a:xfrm>
          <a:prstGeom prst="rect">
            <a:avLst/>
          </a:prstGeom>
        </p:spPr>
        <p:txBody>
          <a:bodyPr vert="horz" wrap="square" lIns="0" tIns="0" rIns="0" bIns="0" rtlCol="0">
            <a:spAutoFit/>
          </a:bodyPr>
          <a:lstStyle/>
          <a:p>
            <a:pPr marL="151765" marR="5080" lvl="0" indent="-139700" algn="l" defTabSz="914400" rtl="0" eaLnBrk="1" fontAlgn="auto" latinLnBrk="0" hangingPunct="1">
              <a:lnSpc>
                <a:spcPts val="1750"/>
              </a:lnSpc>
              <a:spcBef>
                <a:spcPts val="0"/>
              </a:spcBef>
              <a:spcAft>
                <a:spcPts val="0"/>
              </a:spcAft>
              <a:buClrTx/>
              <a:buSzTx/>
              <a:buFontTx/>
              <a:buNone/>
              <a:tabLst/>
              <a:defRPr/>
            </a:pPr>
            <a:r>
              <a:rPr kumimoji="0" sz="1650" b="0" i="0" u="none" strike="noStrike" kern="1200" cap="none" spc="125" normalizeH="0" baseline="0" noProof="0" dirty="0">
                <a:ln>
                  <a:noFill/>
                </a:ln>
                <a:solidFill>
                  <a:srgbClr val="1C243B"/>
                </a:solidFill>
                <a:effectLst/>
                <a:uLnTx/>
                <a:uFillTx/>
                <a:latin typeface="Arial"/>
                <a:ea typeface="+mn-ea"/>
                <a:cs typeface="Arial"/>
              </a:rPr>
              <a:t>GROWTH  </a:t>
            </a:r>
            <a:r>
              <a:rPr kumimoji="0" sz="1650" b="0" i="0" u="none" strike="noStrike" kern="1200" cap="none" spc="20" normalizeH="0" baseline="0" noProof="0" dirty="0">
                <a:ln>
                  <a:noFill/>
                </a:ln>
                <a:solidFill>
                  <a:srgbClr val="1C243B"/>
                </a:solidFill>
                <a:effectLst/>
                <a:uLnTx/>
                <a:uFillTx/>
                <a:latin typeface="Arial"/>
                <a:ea typeface="+mn-ea"/>
                <a:cs typeface="Arial"/>
              </a:rPr>
              <a:t>HOMES</a:t>
            </a:r>
            <a:endParaRPr kumimoji="0" sz="165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1847315" y="4198418"/>
            <a:ext cx="440690" cy="12128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0" normalizeH="0" baseline="0" noProof="0" dirty="0">
                <a:ln>
                  <a:noFill/>
                </a:ln>
                <a:solidFill>
                  <a:srgbClr val="6E8997"/>
                </a:solidFill>
                <a:effectLst/>
                <a:uLnTx/>
                <a:uFillTx/>
                <a:latin typeface="Times New Roman"/>
                <a:ea typeface="+mn-ea"/>
                <a:cs typeface="Times New Roman"/>
              </a:rPr>
              <a:t>· </a:t>
            </a:r>
            <a:r>
              <a:rPr kumimoji="0" sz="700" b="0" i="0" u="none" strike="noStrike" kern="1200" cap="none" spc="-40" normalizeH="0" baseline="0" noProof="0" dirty="0">
                <a:ln>
                  <a:noFill/>
                </a:ln>
                <a:solidFill>
                  <a:srgbClr val="6E8997"/>
                </a:solidFill>
                <a:effectLst/>
                <a:uLnTx/>
                <a:uFillTx/>
                <a:latin typeface="Times New Roman"/>
                <a:ea typeface="+mn-ea"/>
                <a:cs typeface="Times New Roman"/>
              </a:rPr>
              <a:t>·.i-·•   </a:t>
            </a:r>
            <a:r>
              <a:rPr kumimoji="0" sz="700" b="0" i="0" u="none" strike="noStrike" kern="1200" cap="none" spc="-45" normalizeH="0" baseline="0" noProof="0" dirty="0">
                <a:ln>
                  <a:noFill/>
                </a:ln>
                <a:solidFill>
                  <a:srgbClr val="6E8997"/>
                </a:solidFill>
                <a:effectLst/>
                <a:uLnTx/>
                <a:uFillTx/>
                <a:latin typeface="Times New Roman"/>
                <a:ea typeface="+mn-ea"/>
                <a:cs typeface="Times New Roman"/>
              </a:rPr>
              <a:t>·</a:t>
            </a:r>
            <a:r>
              <a:rPr kumimoji="0" sz="7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700" b="0" i="0" u="none" strike="noStrike" kern="1200" cap="none" spc="-20" normalizeH="0" baseline="0" noProof="0" dirty="0">
                <a:ln>
                  <a:noFill/>
                </a:ln>
                <a:solidFill>
                  <a:srgbClr val="6E8997"/>
                </a:solidFill>
                <a:effectLst/>
                <a:uLnTx/>
                <a:uFillTx/>
                <a:latin typeface="Times New Roman"/>
                <a:ea typeface="+mn-ea"/>
                <a:cs typeface="Times New Roman"/>
              </a:rPr>
              <a:t>.</a:t>
            </a:r>
            <a:r>
              <a:rPr kumimoji="0" sz="700" b="0" i="0" u="none" strike="noStrike" kern="1200" cap="none" spc="-105" normalizeH="0" baseline="0" noProof="0" dirty="0">
                <a:ln>
                  <a:noFill/>
                </a:ln>
                <a:solidFill>
                  <a:srgbClr val="6E8997"/>
                </a:solidFill>
                <a:effectLst/>
                <a:uLnTx/>
                <a:uFillTx/>
                <a:latin typeface="Times New Roman"/>
                <a:ea typeface="+mn-ea"/>
                <a:cs typeface="Times New Roman"/>
              </a:rPr>
              <a:t> </a:t>
            </a:r>
            <a:r>
              <a:rPr kumimoji="0" sz="700" b="0" i="0" u="none" strike="noStrike" kern="1200" cap="none" spc="-45" normalizeH="0" baseline="0" noProof="0" dirty="0">
                <a:ln>
                  <a:noFill/>
                </a:ln>
                <a:solidFill>
                  <a:srgbClr val="6E8997"/>
                </a:solidFill>
                <a:effectLst/>
                <a:uLnTx/>
                <a:uFillTx/>
                <a:latin typeface="Times New Roman"/>
                <a:ea typeface="+mn-ea"/>
                <a:cs typeface="Times New Roman"/>
              </a:rPr>
              <a:t>.•</a:t>
            </a:r>
            <a:endParaRPr kumimoji="0" sz="7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object 12"/>
          <p:cNvSpPr txBox="1"/>
          <p:nvPr/>
        </p:nvSpPr>
        <p:spPr>
          <a:xfrm>
            <a:off x="1538123" y="4152022"/>
            <a:ext cx="676910" cy="49974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150" b="0" i="0" u="none" strike="noStrike" kern="1200" cap="none" spc="-500" normalizeH="0" baseline="0" noProof="0" dirty="0">
                <a:ln>
                  <a:noFill/>
                </a:ln>
                <a:solidFill>
                  <a:srgbClr val="6E8997"/>
                </a:solidFill>
                <a:effectLst/>
                <a:uLnTx/>
                <a:uFillTx/>
                <a:latin typeface="Times New Roman"/>
                <a:ea typeface="+mn-ea"/>
                <a:cs typeface="Times New Roman"/>
              </a:rPr>
              <a:t>,·,:,'·-, </a:t>
            </a:r>
            <a:r>
              <a:rPr kumimoji="0" sz="3150" b="0" i="0" u="none" strike="noStrike" kern="1200" cap="none" spc="-445" normalizeH="0" baseline="0" noProof="0" dirty="0">
                <a:ln>
                  <a:noFill/>
                </a:ln>
                <a:solidFill>
                  <a:srgbClr val="6E8997"/>
                </a:solidFill>
                <a:effectLst/>
                <a:uLnTx/>
                <a:uFillTx/>
                <a:latin typeface="Times New Roman"/>
                <a:ea typeface="+mn-ea"/>
                <a:cs typeface="Times New Roman"/>
              </a:rPr>
              <a:t> </a:t>
            </a:r>
            <a:r>
              <a:rPr kumimoji="0" sz="3150" b="0" i="0" u="none" strike="noStrike" kern="1200" cap="none" spc="-565" normalizeH="0" baseline="0" noProof="0" dirty="0">
                <a:ln>
                  <a:noFill/>
                </a:ln>
                <a:solidFill>
                  <a:srgbClr val="6E8997"/>
                </a:solidFill>
                <a:effectLst/>
                <a:uLnTx/>
                <a:uFillTx/>
                <a:latin typeface="Times New Roman"/>
                <a:ea typeface="+mn-ea"/>
                <a:cs typeface="Times New Roman"/>
              </a:rPr>
              <a:t>,:::</a:t>
            </a:r>
            <a:endParaRPr kumimoji="0" sz="31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3" name="object 13"/>
          <p:cNvSpPr txBox="1"/>
          <p:nvPr/>
        </p:nvSpPr>
        <p:spPr>
          <a:xfrm>
            <a:off x="3078120" y="4109643"/>
            <a:ext cx="1325880" cy="593090"/>
          </a:xfrm>
          <a:prstGeom prst="rect">
            <a:avLst/>
          </a:prstGeom>
          <a:solidFill>
            <a:srgbClr val="0E726B"/>
          </a:solidFill>
        </p:spPr>
        <p:txBody>
          <a:bodyPr vert="horz" wrap="square" lIns="0" tIns="22860" rIns="0" bIns="0" rtlCol="0">
            <a:spAutoFit/>
          </a:bodyPr>
          <a:lstStyle/>
          <a:p>
            <a:pPr marL="0" marR="0" lvl="0" indent="0" algn="l" defTabSz="914400" rtl="0" eaLnBrk="1" fontAlgn="auto" latinLnBrk="0" hangingPunct="1">
              <a:lnSpc>
                <a:spcPct val="100000"/>
              </a:lnSpc>
              <a:spcBef>
                <a:spcPts val="180"/>
              </a:spcBef>
              <a:spcAft>
                <a:spcPts val="0"/>
              </a:spcAft>
              <a:buClrTx/>
              <a:buSzTx/>
              <a:buFontTx/>
              <a:buNone/>
              <a:tabLst/>
              <a:defRPr/>
            </a:pPr>
            <a:r>
              <a:rPr kumimoji="0" sz="3150" b="1" i="1" u="none" strike="noStrike" kern="1200" cap="none" spc="-1040" normalizeH="0" baseline="0" noProof="0" dirty="0">
                <a:ln>
                  <a:noFill/>
                </a:ln>
                <a:solidFill>
                  <a:srgbClr val="F4F9F9"/>
                </a:solidFill>
                <a:effectLst/>
                <a:uLnTx/>
                <a:uFillTx/>
                <a:latin typeface="Times New Roman"/>
                <a:ea typeface="+mn-ea"/>
                <a:cs typeface="Times New Roman"/>
              </a:rPr>
              <a:t>6</a:t>
            </a:r>
            <a:r>
              <a:rPr kumimoji="0" sz="3150" b="1" i="1" u="none" strike="noStrike" kern="1200" cap="none" spc="-340" normalizeH="0" baseline="0" noProof="0" dirty="0">
                <a:ln>
                  <a:noFill/>
                </a:ln>
                <a:solidFill>
                  <a:srgbClr val="F4F9F9"/>
                </a:solidFill>
                <a:effectLst/>
                <a:uLnTx/>
                <a:uFillTx/>
                <a:latin typeface="Times New Roman"/>
                <a:ea typeface="+mn-ea"/>
                <a:cs typeface="Times New Roman"/>
              </a:rPr>
              <a:t> </a:t>
            </a:r>
            <a:r>
              <a:rPr kumimoji="0" sz="3150" b="1" i="0" u="none" strike="noStrike" kern="1200" cap="none" spc="165" normalizeH="0" baseline="0" noProof="0" dirty="0">
                <a:ln>
                  <a:noFill/>
                </a:ln>
                <a:solidFill>
                  <a:srgbClr val="F4F9F9"/>
                </a:solidFill>
                <a:effectLst/>
                <a:uLnTx/>
                <a:uFillTx/>
                <a:latin typeface="Arial"/>
                <a:ea typeface="+mn-ea"/>
                <a:cs typeface="Arial"/>
              </a:rPr>
              <a:t>2.8</a:t>
            </a:r>
            <a:r>
              <a:rPr kumimoji="0" sz="3300" b="1" i="0" u="none" strike="noStrike" kern="1200" cap="none" spc="165" normalizeH="0" baseline="0" noProof="0" dirty="0">
                <a:ln>
                  <a:noFill/>
                </a:ln>
                <a:solidFill>
                  <a:srgbClr val="F4F9F9"/>
                </a:solidFill>
                <a:effectLst/>
                <a:uLnTx/>
                <a:uFillTx/>
                <a:latin typeface="Times New Roman"/>
                <a:ea typeface="+mn-ea"/>
                <a:cs typeface="Times New Roman"/>
              </a:rPr>
              <a:t>0</a:t>
            </a:r>
            <a:endParaRPr kumimoji="0" sz="33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4" name="object 14"/>
          <p:cNvSpPr/>
          <p:nvPr/>
        </p:nvSpPr>
        <p:spPr>
          <a:xfrm>
            <a:off x="5074746" y="4109643"/>
            <a:ext cx="836930" cy="593090"/>
          </a:xfrm>
          <a:custGeom>
            <a:avLst/>
            <a:gdLst/>
            <a:ahLst/>
            <a:cxnLst/>
            <a:rect l="l" t="t" r="r" b="b"/>
            <a:pathLst>
              <a:path w="836929" h="593089">
                <a:moveTo>
                  <a:pt x="0" y="0"/>
                </a:moveTo>
                <a:lnTo>
                  <a:pt x="836852" y="0"/>
                </a:lnTo>
                <a:lnTo>
                  <a:pt x="836852" y="593033"/>
                </a:lnTo>
                <a:lnTo>
                  <a:pt x="0" y="593033"/>
                </a:lnTo>
                <a:lnTo>
                  <a:pt x="0" y="0"/>
                </a:lnTo>
                <a:close/>
              </a:path>
            </a:pathLst>
          </a:custGeom>
          <a:solidFill>
            <a:srgbClr val="417E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945940" y="4109643"/>
            <a:ext cx="209550" cy="579755"/>
          </a:xfrm>
          <a:custGeom>
            <a:avLst/>
            <a:gdLst/>
            <a:ahLst/>
            <a:cxnLst/>
            <a:rect l="l" t="t" r="r" b="b"/>
            <a:pathLst>
              <a:path w="209550" h="579754">
                <a:moveTo>
                  <a:pt x="0" y="0"/>
                </a:moveTo>
                <a:lnTo>
                  <a:pt x="209550" y="0"/>
                </a:lnTo>
                <a:lnTo>
                  <a:pt x="209550" y="579741"/>
                </a:lnTo>
                <a:lnTo>
                  <a:pt x="0" y="579741"/>
                </a:lnTo>
                <a:lnTo>
                  <a:pt x="0" y="0"/>
                </a:lnTo>
                <a:close/>
              </a:path>
            </a:pathLst>
          </a:custGeom>
          <a:solidFill>
            <a:srgbClr val="578C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233145" y="4109643"/>
            <a:ext cx="209550" cy="579755"/>
          </a:xfrm>
          <a:custGeom>
            <a:avLst/>
            <a:gdLst/>
            <a:ahLst/>
            <a:cxnLst/>
            <a:rect l="l" t="t" r="r" b="b"/>
            <a:pathLst>
              <a:path w="209550" h="579754">
                <a:moveTo>
                  <a:pt x="0" y="0"/>
                </a:moveTo>
                <a:lnTo>
                  <a:pt x="209550" y="0"/>
                </a:lnTo>
                <a:lnTo>
                  <a:pt x="209550" y="579741"/>
                </a:lnTo>
                <a:lnTo>
                  <a:pt x="0" y="579741"/>
                </a:lnTo>
                <a:lnTo>
                  <a:pt x="0" y="0"/>
                </a:lnTo>
                <a:close/>
              </a:path>
            </a:pathLst>
          </a:custGeom>
          <a:solidFill>
            <a:srgbClr val="578C8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4195862" y="4132972"/>
            <a:ext cx="1875155" cy="5226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tab pos="878205" algn="l"/>
              </a:tabLst>
              <a:defRPr/>
            </a:pPr>
            <a:r>
              <a:rPr kumimoji="0" sz="3300" b="1" i="0" u="none" strike="noStrike" kern="1200" cap="none" spc="114" normalizeH="0" baseline="0" noProof="0" dirty="0">
                <a:ln>
                  <a:noFill/>
                </a:ln>
                <a:solidFill>
                  <a:srgbClr val="F4F9F9"/>
                </a:solidFill>
                <a:effectLst/>
                <a:uLnTx/>
                <a:uFillTx/>
                <a:latin typeface="Times New Roman"/>
                <a:ea typeface="+mn-ea"/>
                <a:cs typeface="Times New Roman"/>
              </a:rPr>
              <a:t>4	</a:t>
            </a:r>
            <a:r>
              <a:rPr kumimoji="0" sz="3150" b="1" i="0" u="none" strike="noStrike" kern="1200" cap="none" spc="275" normalizeH="0" baseline="0" noProof="0" dirty="0">
                <a:ln>
                  <a:noFill/>
                </a:ln>
                <a:solidFill>
                  <a:srgbClr val="F4F9F9"/>
                </a:solidFill>
                <a:effectLst/>
                <a:uLnTx/>
                <a:uFillTx/>
                <a:latin typeface="Arial"/>
                <a:ea typeface="+mn-ea"/>
                <a:cs typeface="Arial"/>
              </a:rPr>
              <a:t>2</a:t>
            </a:r>
            <a:r>
              <a:rPr kumimoji="0" sz="3150" b="1" i="0" u="none" strike="noStrike" kern="1200" cap="none" spc="120" normalizeH="0" baseline="0" noProof="0" dirty="0">
                <a:ln>
                  <a:noFill/>
                </a:ln>
                <a:solidFill>
                  <a:srgbClr val="F4F9F9"/>
                </a:solidFill>
                <a:effectLst/>
                <a:uLnTx/>
                <a:uFillTx/>
                <a:latin typeface="Arial"/>
                <a:ea typeface="+mn-ea"/>
                <a:cs typeface="Arial"/>
              </a:rPr>
              <a:t>8</a:t>
            </a:r>
            <a:r>
              <a:rPr kumimoji="0" sz="3150" b="1" i="0" u="none" strike="noStrike" kern="1200" cap="none" spc="150" normalizeH="0" baseline="0" noProof="0" dirty="0">
                <a:ln>
                  <a:noFill/>
                </a:ln>
                <a:solidFill>
                  <a:srgbClr val="F4F9F9"/>
                </a:solidFill>
                <a:effectLst/>
                <a:uLnTx/>
                <a:uFillTx/>
                <a:latin typeface="Arial"/>
                <a:ea typeface="+mn-ea"/>
                <a:cs typeface="Arial"/>
              </a:rPr>
              <a:t>.</a:t>
            </a:r>
            <a:r>
              <a:rPr kumimoji="0" sz="3300" b="1" i="0" u="none" strike="noStrike" kern="1200" cap="none" spc="270" normalizeH="0" baseline="0" noProof="0" dirty="0">
                <a:ln>
                  <a:noFill/>
                </a:ln>
                <a:solidFill>
                  <a:srgbClr val="F4F9F9"/>
                </a:solidFill>
                <a:effectLst/>
                <a:uLnTx/>
                <a:uFillTx/>
                <a:latin typeface="Times New Roman"/>
                <a:ea typeface="+mn-ea"/>
                <a:cs typeface="Times New Roman"/>
              </a:rPr>
              <a:t>0</a:t>
            </a:r>
            <a:r>
              <a:rPr kumimoji="0" sz="3300" b="1" i="0" u="none" strike="noStrike" kern="1200" cap="none" spc="-935" normalizeH="0" baseline="0" noProof="0" dirty="0">
                <a:ln>
                  <a:noFill/>
                </a:ln>
                <a:solidFill>
                  <a:srgbClr val="F4F9F9"/>
                </a:solidFill>
                <a:effectLst/>
                <a:uLnTx/>
                <a:uFillTx/>
                <a:latin typeface="Times New Roman"/>
                <a:ea typeface="+mn-ea"/>
                <a:cs typeface="Times New Roman"/>
              </a:rPr>
              <a:t>4</a:t>
            </a:r>
            <a:r>
              <a:rPr kumimoji="0" sz="3300" b="1" i="0" u="none" strike="noStrike" kern="1200" cap="none" spc="-755" normalizeH="0" baseline="0" noProof="0" dirty="0">
                <a:ln>
                  <a:noFill/>
                </a:ln>
                <a:solidFill>
                  <a:srgbClr val="6E8997"/>
                </a:solidFill>
                <a:effectLst/>
                <a:uLnTx/>
                <a:uFillTx/>
                <a:latin typeface="Times New Roman"/>
                <a:ea typeface="+mn-ea"/>
                <a:cs typeface="Times New Roman"/>
              </a:rPr>
              <a:t>/</a:t>
            </a:r>
            <a:endParaRPr kumimoji="0" sz="33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8" name="object 18"/>
          <p:cNvSpPr txBox="1"/>
          <p:nvPr/>
        </p:nvSpPr>
        <p:spPr>
          <a:xfrm>
            <a:off x="6178200" y="4132972"/>
            <a:ext cx="295275" cy="5226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50" b="0" i="0" u="none" strike="noStrike" kern="1200" cap="none" spc="37" normalizeH="0" baseline="166666" noProof="0" dirty="0">
                <a:ln>
                  <a:noFill/>
                </a:ln>
                <a:solidFill>
                  <a:srgbClr val="6E8997"/>
                </a:solidFill>
                <a:effectLst/>
                <a:uLnTx/>
                <a:uFillTx/>
                <a:latin typeface="Times New Roman"/>
                <a:ea typeface="+mn-ea"/>
                <a:cs typeface="Times New Roman"/>
              </a:rPr>
              <a:t>,</a:t>
            </a:r>
            <a:r>
              <a:rPr kumimoji="0" sz="3300" b="1" i="0" u="none" strike="noStrike" kern="1200" cap="none" spc="-1850" normalizeH="0" baseline="0" noProof="0" dirty="0">
                <a:ln>
                  <a:noFill/>
                </a:ln>
                <a:solidFill>
                  <a:srgbClr val="F4F9F9"/>
                </a:solidFill>
                <a:effectLst/>
                <a:uLnTx/>
                <a:uFillTx/>
                <a:latin typeface="Times New Roman"/>
                <a:ea typeface="+mn-ea"/>
                <a:cs typeface="Times New Roman"/>
              </a:rPr>
              <a:t>5</a:t>
            </a:r>
            <a:r>
              <a:rPr kumimoji="0" sz="1050" b="0" i="0" u="none" strike="noStrike" kern="1200" cap="none" spc="-150" normalizeH="0" baseline="166666" noProof="0" dirty="0">
                <a:ln>
                  <a:noFill/>
                </a:ln>
                <a:solidFill>
                  <a:srgbClr val="6E8997"/>
                </a:solidFill>
                <a:effectLst/>
                <a:uLnTx/>
                <a:uFillTx/>
                <a:latin typeface="Times New Roman"/>
                <a:ea typeface="+mn-ea"/>
                <a:cs typeface="Times New Roman"/>
              </a:rPr>
              <a:t>.</a:t>
            </a:r>
            <a:r>
              <a:rPr kumimoji="0" sz="3300" b="1" i="0" u="none" strike="noStrike" kern="1200" cap="none" spc="-1320" normalizeH="0" baseline="0" noProof="0" dirty="0">
                <a:ln>
                  <a:noFill/>
                </a:ln>
                <a:solidFill>
                  <a:srgbClr val="6E8997"/>
                </a:solidFill>
                <a:effectLst/>
                <a:uLnTx/>
                <a:uFillTx/>
                <a:latin typeface="Times New Roman"/>
                <a:ea typeface="+mn-ea"/>
                <a:cs typeface="Times New Roman"/>
              </a:rPr>
              <a:t>_</a:t>
            </a:r>
            <a:r>
              <a:rPr kumimoji="0" sz="3300" b="1" i="0" u="none" strike="noStrike" kern="1200" cap="none" spc="-409" normalizeH="0" baseline="0" noProof="0" dirty="0">
                <a:ln>
                  <a:noFill/>
                </a:ln>
                <a:solidFill>
                  <a:srgbClr val="6E8997"/>
                </a:solidFill>
                <a:effectLst/>
                <a:uLnTx/>
                <a:uFillTx/>
                <a:latin typeface="Times New Roman"/>
                <a:ea typeface="+mn-ea"/>
                <a:cs typeface="Times New Roman"/>
              </a:rPr>
              <a:t> </a:t>
            </a:r>
            <a:r>
              <a:rPr kumimoji="0" sz="3300" b="1" i="0" u="none" strike="noStrike" kern="1200" cap="none" spc="-415" normalizeH="0" baseline="0" noProof="0" dirty="0">
                <a:ln>
                  <a:noFill/>
                </a:ln>
                <a:solidFill>
                  <a:srgbClr val="6E8997"/>
                </a:solidFill>
                <a:effectLst/>
                <a:uLnTx/>
                <a:uFillTx/>
                <a:latin typeface="Times New Roman"/>
                <a:ea typeface="+mn-ea"/>
                <a:cs typeface="Times New Roman"/>
              </a:rPr>
              <a:t>.</a:t>
            </a:r>
            <a:endParaRPr kumimoji="0" sz="33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9" name="object 19"/>
          <p:cNvSpPr/>
          <p:nvPr/>
        </p:nvSpPr>
        <p:spPr>
          <a:xfrm>
            <a:off x="8046301" y="4122997"/>
            <a:ext cx="114935" cy="556260"/>
          </a:xfrm>
          <a:custGeom>
            <a:avLst/>
            <a:gdLst/>
            <a:ahLst/>
            <a:cxnLst/>
            <a:rect l="l" t="t" r="r" b="b"/>
            <a:pathLst>
              <a:path w="114934" h="556260">
                <a:moveTo>
                  <a:pt x="0" y="0"/>
                </a:moveTo>
                <a:lnTo>
                  <a:pt x="114331" y="0"/>
                </a:lnTo>
                <a:lnTo>
                  <a:pt x="114331" y="555640"/>
                </a:lnTo>
                <a:lnTo>
                  <a:pt x="0" y="555640"/>
                </a:lnTo>
                <a:lnTo>
                  <a:pt x="0" y="0"/>
                </a:lnTo>
                <a:close/>
              </a:path>
            </a:pathLst>
          </a:custGeom>
          <a:solidFill>
            <a:srgbClr val="A8BA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7061405" y="4103194"/>
            <a:ext cx="975994" cy="600075"/>
          </a:xfrm>
          <a:prstGeom prst="rect">
            <a:avLst/>
          </a:prstGeom>
          <a:solidFill>
            <a:srgbClr val="85A39E"/>
          </a:solidFill>
        </p:spPr>
        <p:txBody>
          <a:bodyPr vert="horz" wrap="square" lIns="0" tIns="17145" rIns="0" bIns="0" rtlCol="0">
            <a:spAutoFit/>
          </a:bodyPr>
          <a:lstStyle/>
          <a:p>
            <a:pPr marL="0" marR="0" lvl="0" indent="0" algn="l" defTabSz="914400" rtl="0" eaLnBrk="1" fontAlgn="auto" latinLnBrk="0" hangingPunct="1">
              <a:lnSpc>
                <a:spcPct val="100000"/>
              </a:lnSpc>
              <a:spcBef>
                <a:spcPts val="135"/>
              </a:spcBef>
              <a:spcAft>
                <a:spcPts val="0"/>
              </a:spcAft>
              <a:buClrTx/>
              <a:buSzTx/>
              <a:buFontTx/>
              <a:buNone/>
              <a:tabLst/>
              <a:defRPr/>
            </a:pPr>
            <a:r>
              <a:rPr kumimoji="0" sz="3150" b="1" i="0" u="none" strike="noStrike" kern="1200" cap="none" spc="-180" normalizeH="0" baseline="0" noProof="0" dirty="0">
                <a:ln>
                  <a:noFill/>
                </a:ln>
                <a:solidFill>
                  <a:srgbClr val="F4F9F9"/>
                </a:solidFill>
                <a:effectLst/>
                <a:uLnTx/>
                <a:uFillTx/>
                <a:latin typeface="Arial"/>
                <a:ea typeface="+mn-ea"/>
                <a:cs typeface="Arial"/>
              </a:rPr>
              <a:t>11.</a:t>
            </a:r>
            <a:r>
              <a:rPr kumimoji="0" sz="3150" b="1" i="0" u="none" strike="noStrike" kern="1200" cap="none" spc="-715" normalizeH="0" baseline="0" noProof="0" dirty="0">
                <a:ln>
                  <a:noFill/>
                </a:ln>
                <a:solidFill>
                  <a:srgbClr val="F4F9F9"/>
                </a:solidFill>
                <a:effectLst/>
                <a:uLnTx/>
                <a:uFillTx/>
                <a:latin typeface="Arial"/>
                <a:ea typeface="+mn-ea"/>
                <a:cs typeface="Arial"/>
              </a:rPr>
              <a:t> </a:t>
            </a:r>
            <a:r>
              <a:rPr kumimoji="0" sz="3400" b="0" i="0" u="none" strike="noStrike" kern="1200" cap="none" spc="-220" normalizeH="0" baseline="0" noProof="0" dirty="0">
                <a:ln>
                  <a:noFill/>
                </a:ln>
                <a:solidFill>
                  <a:srgbClr val="F4F9F9"/>
                </a:solidFill>
                <a:effectLst/>
                <a:uLnTx/>
                <a:uFillTx/>
                <a:latin typeface="Times New Roman"/>
                <a:ea typeface="+mn-ea"/>
                <a:cs typeface="Times New Roman"/>
              </a:rPr>
              <a:t>DI</a:t>
            </a:r>
            <a:endParaRPr kumimoji="0" sz="34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1" name="object 21"/>
          <p:cNvSpPr txBox="1"/>
          <p:nvPr/>
        </p:nvSpPr>
        <p:spPr>
          <a:xfrm>
            <a:off x="8041588" y="4139322"/>
            <a:ext cx="119380" cy="539750"/>
          </a:xfrm>
          <a:prstGeom prst="rect">
            <a:avLst/>
          </a:prstGeom>
        </p:spPr>
        <p:txBody>
          <a:bodyPr vert="horz" wrap="square" lIns="0" tIns="0" rIns="0" bIns="0" rtlCol="0">
            <a:spAutoFit/>
          </a:bodyPr>
          <a:lstStyle/>
          <a:p>
            <a:pPr marL="4445" marR="0" lvl="0" indent="0" algn="l" defTabSz="914400" rtl="0" eaLnBrk="1" fontAlgn="auto" latinLnBrk="0" hangingPunct="1">
              <a:lnSpc>
                <a:spcPct val="100000"/>
              </a:lnSpc>
              <a:spcBef>
                <a:spcPts val="0"/>
              </a:spcBef>
              <a:spcAft>
                <a:spcPts val="0"/>
              </a:spcAft>
              <a:buClrTx/>
              <a:buSzTx/>
              <a:buFontTx/>
              <a:buNone/>
              <a:tabLst/>
              <a:defRPr/>
            </a:pPr>
            <a:r>
              <a:rPr kumimoji="0" sz="3250" b="0" i="0" u="none" strike="noStrike" kern="1200" cap="none" spc="-114" normalizeH="0" baseline="0" noProof="0" dirty="0">
                <a:ln>
                  <a:noFill/>
                </a:ln>
                <a:solidFill>
                  <a:srgbClr val="F4F9F9"/>
                </a:solidFill>
                <a:effectLst/>
                <a:uLnTx/>
                <a:uFillTx/>
                <a:latin typeface="Times New Roman"/>
                <a:ea typeface="+mn-ea"/>
                <a:cs typeface="Times New Roman"/>
              </a:rPr>
              <a:t>i</a:t>
            </a:r>
            <a:endParaRPr kumimoji="0" sz="32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2" name="object 22"/>
          <p:cNvSpPr txBox="1"/>
          <p:nvPr/>
        </p:nvSpPr>
        <p:spPr>
          <a:xfrm>
            <a:off x="1768913" y="4529304"/>
            <a:ext cx="373380" cy="11366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tab pos="335915" algn="l"/>
              </a:tabLst>
              <a:defRPr/>
            </a:pPr>
            <a:r>
              <a:rPr kumimoji="0" sz="650" b="0" i="0" u="none" strike="noStrike" kern="1200" cap="none" spc="50" normalizeH="0" baseline="0" noProof="0" dirty="0">
                <a:ln>
                  <a:noFill/>
                </a:ln>
                <a:solidFill>
                  <a:srgbClr val="6E8997"/>
                </a:solidFill>
                <a:effectLst/>
                <a:uLnTx/>
                <a:uFillTx/>
                <a:latin typeface="Times New Roman"/>
                <a:ea typeface="+mn-ea"/>
                <a:cs typeface="Times New Roman"/>
              </a:rPr>
              <a:t>,,."	</a:t>
            </a:r>
            <a:r>
              <a:rPr kumimoji="0" sz="600" b="0" i="0" u="none" strike="noStrike" kern="1200" cap="none" spc="40" normalizeH="0" baseline="0" noProof="0" dirty="0">
                <a:ln>
                  <a:noFill/>
                </a:ln>
                <a:solidFill>
                  <a:srgbClr val="6E8997"/>
                </a:solidFill>
                <a:effectLst/>
                <a:uLnTx/>
                <a:uFillTx/>
                <a:latin typeface="Times New Roman"/>
                <a:ea typeface="+mn-ea"/>
                <a:cs typeface="Times New Roman"/>
              </a:rPr>
              <a:t>.</a:t>
            </a:r>
            <a:endParaRPr kumimoji="0" sz="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3" name="object 23"/>
          <p:cNvSpPr txBox="1"/>
          <p:nvPr/>
        </p:nvSpPr>
        <p:spPr>
          <a:xfrm>
            <a:off x="1762069" y="4544860"/>
            <a:ext cx="296545" cy="1981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tab pos="234950" algn="l"/>
              </a:tabLst>
              <a:defRPr/>
            </a:pPr>
            <a:r>
              <a:rPr kumimoji="0" sz="700" b="0" i="0" u="none" strike="noStrike" kern="1200" cap="none" spc="60" normalizeH="0" baseline="0" noProof="0" dirty="0">
                <a:ln>
                  <a:noFill/>
                </a:ln>
                <a:solidFill>
                  <a:srgbClr val="6E8997"/>
                </a:solidFill>
                <a:effectLst/>
                <a:uLnTx/>
                <a:uFillTx/>
                <a:latin typeface="Arial"/>
                <a:ea typeface="+mn-ea"/>
                <a:cs typeface="Arial"/>
              </a:rPr>
              <a:t>-	</a:t>
            </a:r>
            <a:r>
              <a:rPr kumimoji="0" sz="1200" b="0" i="0" u="none" strike="noStrike" kern="1200" cap="none" spc="80" normalizeH="0" baseline="0" noProof="0" dirty="0">
                <a:ln>
                  <a:noFill/>
                </a:ln>
                <a:solidFill>
                  <a:srgbClr val="6E8997"/>
                </a:solidFill>
                <a:effectLst/>
                <a:uLnTx/>
                <a:uFillTx/>
                <a:latin typeface="Times New Roman"/>
                <a:ea typeface="+mn-ea"/>
                <a:cs typeface="Times New Roman"/>
              </a:rPr>
              <a:t>.</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Tree>
    <p:extLst>
      <p:ext uri="{BB962C8B-B14F-4D97-AF65-F5344CB8AC3E}">
        <p14:creationId xmlns:p14="http://schemas.microsoft.com/office/powerpoint/2010/main" val="12232960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2771" y="1147802"/>
            <a:ext cx="2411095" cy="589280"/>
          </a:xfrm>
          <a:prstGeom prst="rect">
            <a:avLst/>
          </a:prstGeom>
        </p:spPr>
        <p:txBody>
          <a:bodyPr vert="horz" wrap="square" lIns="0" tIns="0" rIns="0" bIns="0" rtlCol="0">
            <a:spAutoFit/>
          </a:bodyPr>
          <a:lstStyle/>
          <a:p>
            <a:pPr marL="6350" algn="ctr">
              <a:lnSpc>
                <a:spcPct val="100000"/>
              </a:lnSpc>
            </a:pPr>
            <a:r>
              <a:rPr sz="1850" b="0" u="none" spc="175" dirty="0">
                <a:solidFill>
                  <a:srgbClr val="036B60"/>
                </a:solidFill>
                <a:latin typeface="Arial"/>
                <a:cs typeface="Arial"/>
              </a:rPr>
              <a:t>McMINNVILLE</a:t>
            </a:r>
            <a:r>
              <a:rPr sz="1850" b="0" u="none" spc="175" dirty="0">
                <a:solidFill>
                  <a:srgbClr val="2A6960"/>
                </a:solidFill>
                <a:latin typeface="Arial"/>
                <a:cs typeface="Arial"/>
              </a:rPr>
              <a:t>'</a:t>
            </a:r>
            <a:r>
              <a:rPr sz="1850" b="0" u="none" spc="-425" dirty="0">
                <a:solidFill>
                  <a:srgbClr val="2A6960"/>
                </a:solidFill>
                <a:latin typeface="Arial"/>
                <a:cs typeface="Arial"/>
              </a:rPr>
              <a:t> </a:t>
            </a:r>
            <a:r>
              <a:rPr sz="1850" b="0" u="none" spc="50" dirty="0">
                <a:solidFill>
                  <a:srgbClr val="036B60"/>
                </a:solidFill>
                <a:latin typeface="Arial"/>
                <a:cs typeface="Arial"/>
              </a:rPr>
              <a:t>$</a:t>
            </a:r>
            <a:endParaRPr sz="1850">
              <a:latin typeface="Arial"/>
              <a:cs typeface="Arial"/>
            </a:endParaRPr>
          </a:p>
          <a:p>
            <a:pPr algn="ctr">
              <a:lnSpc>
                <a:spcPct val="100000"/>
              </a:lnSpc>
              <a:spcBef>
                <a:spcPts val="10"/>
              </a:spcBef>
            </a:pPr>
            <a:r>
              <a:rPr sz="1900" b="0" u="none" spc="50" dirty="0">
                <a:solidFill>
                  <a:srgbClr val="036B60"/>
                </a:solidFill>
                <a:latin typeface="Arial"/>
                <a:cs typeface="Arial"/>
              </a:rPr>
              <a:t>FUTURE</a:t>
            </a:r>
            <a:r>
              <a:rPr sz="1900" b="0" u="none" spc="300" dirty="0">
                <a:solidFill>
                  <a:srgbClr val="036B60"/>
                </a:solidFill>
                <a:latin typeface="Arial"/>
                <a:cs typeface="Arial"/>
              </a:rPr>
              <a:t> </a:t>
            </a:r>
            <a:r>
              <a:rPr sz="1900" b="0" u="none" spc="185" dirty="0">
                <a:solidFill>
                  <a:srgbClr val="036B60"/>
                </a:solidFill>
                <a:latin typeface="Arial"/>
                <a:cs typeface="Arial"/>
              </a:rPr>
              <a:t>GROWTH</a:t>
            </a:r>
            <a:endParaRPr sz="1900">
              <a:latin typeface="Arial"/>
              <a:cs typeface="Arial"/>
            </a:endParaRPr>
          </a:p>
        </p:txBody>
      </p:sp>
    </p:spTree>
    <p:extLst>
      <p:ext uri="{BB962C8B-B14F-4D97-AF65-F5344CB8AC3E}">
        <p14:creationId xmlns:p14="http://schemas.microsoft.com/office/powerpoint/2010/main" val="26121792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8763" y="886691"/>
            <a:ext cx="3585556" cy="20116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009206" y="5253643"/>
            <a:ext cx="1241367" cy="93656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131723" y="914400"/>
            <a:ext cx="3059083" cy="181217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7581206" y="5303520"/>
            <a:ext cx="731520" cy="59297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66450" y="4816869"/>
            <a:ext cx="65405" cy="901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35" normalizeH="0" baseline="0" noProof="0" dirty="0">
                <a:ln>
                  <a:noFill/>
                </a:ln>
                <a:solidFill>
                  <a:srgbClr val="B1BAE6"/>
                </a:solidFill>
                <a:effectLst/>
                <a:uLnTx/>
                <a:uFillTx/>
                <a:latin typeface="Arial"/>
                <a:ea typeface="+mn-ea"/>
                <a:cs typeface="Arial"/>
              </a:rPr>
              <a:t>0</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7355474" y="5815081"/>
            <a:ext cx="1226185" cy="404495"/>
          </a:xfrm>
          <a:prstGeom prst="rect">
            <a:avLst/>
          </a:prstGeom>
        </p:spPr>
        <p:txBody>
          <a:bodyPr vert="horz" wrap="square" lIns="0" tIns="0" rIns="0" bIns="0" rtlCol="0">
            <a:spAutoFit/>
          </a:bodyPr>
          <a:lstStyle/>
          <a:p>
            <a:pPr marL="0" marR="0" lvl="0" indent="0" algn="ctr" defTabSz="914400" rtl="0" eaLnBrk="1" fontAlgn="auto" latinLnBrk="0" hangingPunct="1">
              <a:lnSpc>
                <a:spcPts val="2075"/>
              </a:lnSpc>
              <a:spcBef>
                <a:spcPts val="0"/>
              </a:spcBef>
              <a:spcAft>
                <a:spcPts val="0"/>
              </a:spcAft>
              <a:buClrTx/>
              <a:buSzTx/>
              <a:buFontTx/>
              <a:buNone/>
              <a:tabLst/>
              <a:defRPr/>
            </a:pPr>
            <a:r>
              <a:rPr kumimoji="0" sz="1650" b="0" i="1" u="none" strike="noStrike" kern="1200" cap="none" spc="-195" normalizeH="0" baseline="0" noProof="0" dirty="0">
                <a:ln>
                  <a:noFill/>
                </a:ln>
                <a:solidFill>
                  <a:srgbClr val="95A8A3"/>
                </a:solidFill>
                <a:effectLst/>
                <a:uLnTx/>
                <a:uFillTx/>
                <a:latin typeface="Arial"/>
                <a:ea typeface="+mn-ea"/>
                <a:cs typeface="Arial"/>
              </a:rPr>
              <a:t>Q</a:t>
            </a:r>
            <a:r>
              <a:rPr kumimoji="0" sz="1650" b="0" i="1" u="none" strike="noStrike" kern="1200" cap="none" spc="-195" normalizeH="0" baseline="0" noProof="0" dirty="0">
                <a:ln>
                  <a:noFill/>
                </a:ln>
                <a:solidFill>
                  <a:srgbClr val="79918A"/>
                </a:solidFill>
                <a:effectLst/>
                <a:uLnTx/>
                <a:uFillTx/>
                <a:latin typeface="Arial"/>
                <a:ea typeface="+mn-ea"/>
                <a:cs typeface="Arial"/>
              </a:rPr>
              <a:t>I </a:t>
            </a:r>
            <a:r>
              <a:rPr kumimoji="0" sz="1050" b="0" i="1" u="none" strike="noStrike" kern="1200" cap="none" spc="-50" normalizeH="0" baseline="0" noProof="0" dirty="0">
                <a:ln>
                  <a:noFill/>
                </a:ln>
                <a:solidFill>
                  <a:srgbClr val="95A8A3"/>
                </a:solidFill>
                <a:effectLst/>
                <a:uLnTx/>
                <a:uFillTx/>
                <a:latin typeface="Times New Roman"/>
                <a:ea typeface="+mn-ea"/>
                <a:cs typeface="Times New Roman"/>
              </a:rPr>
              <a:t>t </a:t>
            </a:r>
            <a:r>
              <a:rPr kumimoji="0" sz="1050" b="0" i="1" u="none" strike="noStrike" kern="1200" cap="none" spc="-40" normalizeH="0" baseline="0" noProof="0" dirty="0">
                <a:ln>
                  <a:noFill/>
                </a:ln>
                <a:solidFill>
                  <a:srgbClr val="79918A"/>
                </a:solidFill>
                <a:effectLst/>
                <a:uLnTx/>
                <a:uFillTx/>
                <a:latin typeface="Times New Roman"/>
                <a:ea typeface="+mn-ea"/>
                <a:cs typeface="Times New Roman"/>
              </a:rPr>
              <a:t>t</a:t>
            </a:r>
            <a:r>
              <a:rPr kumimoji="0" sz="1050" b="0" i="1" u="none" strike="noStrike" kern="1200" cap="none" spc="-40" normalizeH="0" baseline="0" noProof="0" dirty="0">
                <a:ln>
                  <a:noFill/>
                </a:ln>
                <a:solidFill>
                  <a:srgbClr val="95A8A3"/>
                </a:solidFill>
                <a:effectLst/>
                <a:uLnTx/>
                <a:uFillTx/>
                <a:latin typeface="Times New Roman"/>
                <a:ea typeface="+mn-ea"/>
                <a:cs typeface="Times New Roman"/>
              </a:rPr>
              <a:t>•'</a:t>
            </a:r>
            <a:r>
              <a:rPr kumimoji="0" sz="1050" b="0" i="1" u="none" strike="noStrike" kern="1200" cap="none" spc="-40" normalizeH="0" baseline="0" noProof="0" dirty="0">
                <a:ln>
                  <a:noFill/>
                </a:ln>
                <a:solidFill>
                  <a:srgbClr val="79918A"/>
                </a:solidFill>
                <a:effectLst/>
                <a:uLnTx/>
                <a:uFillTx/>
                <a:latin typeface="Times New Roman"/>
                <a:ea typeface="+mn-ea"/>
                <a:cs typeface="Times New Roman"/>
              </a:rPr>
              <a:t>'! </a:t>
            </a:r>
            <a:r>
              <a:rPr kumimoji="0" sz="1050" b="0" i="1" u="none" strike="noStrike" kern="1200" cap="none" spc="-5" normalizeH="0" baseline="0" noProof="0" dirty="0">
                <a:ln>
                  <a:noFill/>
                </a:ln>
                <a:solidFill>
                  <a:srgbClr val="95A8A3"/>
                </a:solidFill>
                <a:effectLst/>
                <a:uLnTx/>
                <a:uFillTx/>
                <a:latin typeface="Times New Roman"/>
                <a:ea typeface="+mn-ea"/>
                <a:cs typeface="Times New Roman"/>
              </a:rPr>
              <a:t>"  </a:t>
            </a:r>
            <a:r>
              <a:rPr kumimoji="0" sz="1800" b="0" i="1" u="none" strike="noStrike" kern="1200" cap="none" spc="-120" normalizeH="0" baseline="0" noProof="0" dirty="0">
                <a:ln>
                  <a:noFill/>
                </a:ln>
                <a:solidFill>
                  <a:srgbClr val="79918A"/>
                </a:solidFill>
                <a:effectLst/>
                <a:uLnTx/>
                <a:uFillTx/>
                <a:latin typeface="Arial"/>
                <a:ea typeface="+mn-ea"/>
                <a:cs typeface="Arial"/>
              </a:rPr>
              <a:t>f' </a:t>
            </a:r>
            <a:r>
              <a:rPr kumimoji="0" sz="1800" b="0" i="0" u="none" strike="noStrike" kern="1200" cap="none" spc="-190" normalizeH="0" baseline="0" noProof="0" dirty="0">
                <a:ln>
                  <a:noFill/>
                </a:ln>
                <a:solidFill>
                  <a:srgbClr val="79918A"/>
                </a:solidFill>
                <a:effectLst/>
                <a:uLnTx/>
                <a:uFillTx/>
                <a:latin typeface="Times New Roman"/>
                <a:ea typeface="+mn-ea"/>
                <a:cs typeface="Times New Roman"/>
              </a:rPr>
              <a:t>f</a:t>
            </a:r>
            <a:r>
              <a:rPr kumimoji="0" sz="1800" b="0" i="0" u="none" strike="noStrike" kern="1200" cap="none" spc="-190" normalizeH="0" baseline="0" noProof="0" dirty="0">
                <a:ln>
                  <a:noFill/>
                </a:ln>
                <a:solidFill>
                  <a:srgbClr val="95A8A3"/>
                </a:solidFill>
                <a:effectLst/>
                <a:uLnTx/>
                <a:uFillTx/>
                <a:latin typeface="Times New Roman"/>
                <a:ea typeface="+mn-ea"/>
                <a:cs typeface="Times New Roman"/>
              </a:rPr>
              <a:t>t </a:t>
            </a:r>
            <a:r>
              <a:rPr kumimoji="0" sz="700" b="0" i="0" u="none" strike="noStrike" kern="1200" cap="none" spc="-95" normalizeH="0" baseline="0" noProof="0" dirty="0">
                <a:ln>
                  <a:noFill/>
                </a:ln>
                <a:solidFill>
                  <a:srgbClr val="B1BCB8"/>
                </a:solidFill>
                <a:effectLst/>
                <a:uLnTx/>
                <a:uFillTx/>
                <a:latin typeface="Arial"/>
                <a:ea typeface="+mn-ea"/>
                <a:cs typeface="Arial"/>
              </a:rPr>
              <a:t>!</a:t>
            </a:r>
            <a:r>
              <a:rPr kumimoji="0" sz="700" b="0" i="0" u="none" strike="noStrike" kern="1200" cap="none" spc="-95" normalizeH="0" baseline="0" noProof="0" dirty="0">
                <a:ln>
                  <a:noFill/>
                </a:ln>
                <a:solidFill>
                  <a:srgbClr val="79918A"/>
                </a:solidFill>
                <a:effectLst/>
                <a:uLnTx/>
                <a:uFillTx/>
                <a:latin typeface="Arial"/>
                <a:ea typeface="+mn-ea"/>
                <a:cs typeface="Arial"/>
              </a:rPr>
              <a:t>M        </a:t>
            </a:r>
            <a:r>
              <a:rPr kumimoji="0" sz="700" b="0" i="0" u="none" strike="noStrike" kern="1200" cap="none" spc="-60" normalizeH="0" baseline="0" noProof="0" dirty="0">
                <a:ln>
                  <a:noFill/>
                </a:ln>
                <a:solidFill>
                  <a:srgbClr val="95A8A3"/>
                </a:solidFill>
                <a:effectLst/>
                <a:uLnTx/>
                <a:uFillTx/>
                <a:latin typeface="Arial"/>
                <a:ea typeface="+mn-ea"/>
                <a:cs typeface="Arial"/>
              </a:rPr>
              <a:t>t </a:t>
            </a:r>
            <a:r>
              <a:rPr kumimoji="0" sz="1000" b="0" i="1" u="none" strike="noStrike" kern="1200" cap="none" spc="-130" normalizeH="0" baseline="0" noProof="0" dirty="0">
                <a:ln>
                  <a:noFill/>
                </a:ln>
                <a:solidFill>
                  <a:srgbClr val="79918A"/>
                </a:solidFill>
                <a:effectLst/>
                <a:uLnTx/>
                <a:uFillTx/>
                <a:latin typeface="Times New Roman"/>
                <a:ea typeface="+mn-ea"/>
                <a:cs typeface="Times New Roman"/>
              </a:rPr>
              <a:t>f </a:t>
            </a:r>
            <a:r>
              <a:rPr kumimoji="0" sz="1000" b="0" i="1" u="none" strike="noStrike" kern="1200" cap="none" spc="-125" normalizeH="0" baseline="0" noProof="0" dirty="0">
                <a:ln>
                  <a:noFill/>
                </a:ln>
                <a:solidFill>
                  <a:srgbClr val="79918A"/>
                </a:solidFill>
                <a:effectLst/>
                <a:uLnTx/>
                <a:uFillTx/>
                <a:latin typeface="Times New Roman"/>
                <a:ea typeface="+mn-ea"/>
                <a:cs typeface="Times New Roman"/>
              </a:rPr>
              <a:t> </a:t>
            </a:r>
            <a:r>
              <a:rPr kumimoji="0" sz="1000" b="0" i="1" u="none" strike="noStrike" kern="1200" cap="none" spc="-70" normalizeH="0" baseline="0" noProof="0" dirty="0">
                <a:ln>
                  <a:noFill/>
                </a:ln>
                <a:solidFill>
                  <a:srgbClr val="95A8A3"/>
                </a:solidFill>
                <a:effectLst/>
                <a:uLnTx/>
                <a:uFillTx/>
                <a:latin typeface="Times New Roman"/>
                <a:ea typeface="+mn-ea"/>
                <a:cs typeface="Times New Roman"/>
              </a:rPr>
              <a:t>fr</a:t>
            </a:r>
            <a:endParaRPr kumimoji="0" sz="1000" b="0" i="0" u="none" strike="noStrike" kern="1200" cap="none" spc="0" normalizeH="0" baseline="0" noProof="0">
              <a:ln>
                <a:noFill/>
              </a:ln>
              <a:solidFill>
                <a:prstClr val="black"/>
              </a:solidFill>
              <a:effectLst/>
              <a:uLnTx/>
              <a:uFillTx/>
              <a:latin typeface="Times New Roman"/>
              <a:ea typeface="+mn-ea"/>
              <a:cs typeface="Times New Roman"/>
            </a:endParaRPr>
          </a:p>
          <a:p>
            <a:pPr marL="0" marR="8255" lvl="0" indent="0" algn="ctr" defTabSz="914400" rtl="0" eaLnBrk="1" fontAlgn="auto" latinLnBrk="0" hangingPunct="1">
              <a:lnSpc>
                <a:spcPts val="994"/>
              </a:lnSpc>
              <a:spcBef>
                <a:spcPts val="0"/>
              </a:spcBef>
              <a:spcAft>
                <a:spcPts val="0"/>
              </a:spcAft>
              <a:buClrTx/>
              <a:buSzTx/>
              <a:buFontTx/>
              <a:buNone/>
              <a:tabLst/>
              <a:defRPr/>
            </a:pPr>
            <a:r>
              <a:rPr kumimoji="0" sz="900" b="1" i="0" u="none" strike="noStrike" kern="1200" cap="none" spc="80" normalizeH="0" baseline="0" noProof="0" dirty="0">
                <a:ln>
                  <a:noFill/>
                </a:ln>
                <a:solidFill>
                  <a:srgbClr val="3A7564"/>
                </a:solidFill>
                <a:effectLst/>
                <a:uLnTx/>
                <a:uFillTx/>
                <a:latin typeface="Arial"/>
                <a:ea typeface="+mn-ea"/>
                <a:cs typeface="Arial"/>
              </a:rPr>
              <a:t>MINDFULLY</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5316111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31519" y="1450427"/>
            <a:ext cx="1967536" cy="238374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518863" y="1412590"/>
            <a:ext cx="2055823" cy="237113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634129" y="1463039"/>
            <a:ext cx="1652226" cy="229545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594537" y="4830554"/>
            <a:ext cx="2017985" cy="139997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1951808" y="741829"/>
            <a:ext cx="3713479" cy="335915"/>
          </a:xfrm>
          <a:prstGeom prst="rect">
            <a:avLst/>
          </a:prstGeom>
        </p:spPr>
        <p:txBody>
          <a:bodyPr vert="horz" wrap="square" lIns="0" tIns="0" rIns="0" bIns="0" rtlCol="0">
            <a:spAutoFit/>
          </a:bodyPr>
          <a:lstStyle/>
          <a:p>
            <a:pPr marL="12700">
              <a:lnSpc>
                <a:spcPct val="100000"/>
              </a:lnSpc>
              <a:tabLst>
                <a:tab pos="1478280" algn="l"/>
              </a:tabLst>
            </a:pPr>
            <a:r>
              <a:rPr sz="2100" u="none" spc="220" dirty="0">
                <a:solidFill>
                  <a:srgbClr val="0A675D"/>
                </a:solidFill>
                <a:latin typeface="Arial"/>
                <a:cs typeface="Arial"/>
              </a:rPr>
              <a:t>SHOULD	</a:t>
            </a:r>
            <a:r>
              <a:rPr sz="2100" u="none" spc="295" dirty="0">
                <a:solidFill>
                  <a:srgbClr val="0A675D"/>
                </a:solidFill>
                <a:latin typeface="Arial"/>
                <a:cs typeface="Arial"/>
              </a:rPr>
              <a:t>McMINNVILLE</a:t>
            </a:r>
            <a:endParaRPr sz="2100">
              <a:latin typeface="Arial"/>
              <a:cs typeface="Arial"/>
            </a:endParaRPr>
          </a:p>
        </p:txBody>
      </p:sp>
      <p:sp>
        <p:nvSpPr>
          <p:cNvPr id="7" name="object 7"/>
          <p:cNvSpPr txBox="1"/>
          <p:nvPr/>
        </p:nvSpPr>
        <p:spPr>
          <a:xfrm>
            <a:off x="5820351" y="741829"/>
            <a:ext cx="1406525" cy="3359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100" b="1" i="0" u="none" strike="noStrike" kern="1200" cap="none" spc="395" normalizeH="0" baseline="0" noProof="0" dirty="0">
                <a:ln>
                  <a:noFill/>
                </a:ln>
                <a:solidFill>
                  <a:srgbClr val="0A675D"/>
                </a:solidFill>
                <a:effectLst/>
                <a:uLnTx/>
                <a:uFillTx/>
                <a:latin typeface="Arial"/>
                <a:ea typeface="+mn-ea"/>
                <a:cs typeface="Arial"/>
              </a:rPr>
              <a:t>GRO</a:t>
            </a:r>
            <a:r>
              <a:rPr kumimoji="0" sz="2100" b="1" i="0" u="none" strike="noStrike" kern="1200" cap="none" spc="725" normalizeH="0" baseline="0" noProof="0" dirty="0">
                <a:ln>
                  <a:noFill/>
                </a:ln>
                <a:solidFill>
                  <a:srgbClr val="0A675D"/>
                </a:solidFill>
                <a:effectLst/>
                <a:uLnTx/>
                <a:uFillTx/>
                <a:latin typeface="Arial"/>
                <a:ea typeface="+mn-ea"/>
                <a:cs typeface="Arial"/>
              </a:rPr>
              <a:t>W</a:t>
            </a:r>
            <a:r>
              <a:rPr kumimoji="0" sz="2100" b="1" i="0" u="none" strike="noStrike" kern="1200" cap="none" spc="140" normalizeH="0" baseline="0" noProof="0" dirty="0">
                <a:ln>
                  <a:noFill/>
                </a:ln>
                <a:solidFill>
                  <a:srgbClr val="055248"/>
                </a:solidFill>
                <a:effectLst/>
                <a:uLnTx/>
                <a:uFillTx/>
                <a:latin typeface="Arial"/>
                <a:ea typeface="+mn-ea"/>
                <a:cs typeface="Arial"/>
              </a:rPr>
              <a:t>...</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1057412" y="3957637"/>
            <a:ext cx="1167765" cy="1517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00" normalizeH="0" baseline="0" noProof="0" dirty="0">
                <a:ln>
                  <a:noFill/>
                </a:ln>
                <a:solidFill>
                  <a:srgbClr val="0A675D"/>
                </a:solidFill>
                <a:effectLst/>
                <a:uLnTx/>
                <a:uFillTx/>
                <a:latin typeface="Times New Roman"/>
                <a:ea typeface="+mn-ea"/>
                <a:cs typeface="Times New Roman"/>
              </a:rPr>
              <a:t>HIGHER</a:t>
            </a:r>
            <a:r>
              <a:rPr kumimoji="0" sz="900" b="0" i="0" u="none" strike="noStrike" kern="1200" cap="none" spc="250" normalizeH="0" baseline="0" noProof="0" dirty="0">
                <a:ln>
                  <a:noFill/>
                </a:ln>
                <a:solidFill>
                  <a:srgbClr val="0A675D"/>
                </a:solidFill>
                <a:effectLst/>
                <a:uLnTx/>
                <a:uFillTx/>
                <a:latin typeface="Times New Roman"/>
                <a:ea typeface="+mn-ea"/>
                <a:cs typeface="Times New Roman"/>
              </a:rPr>
              <a:t> </a:t>
            </a:r>
            <a:r>
              <a:rPr kumimoji="0" sz="900" b="0" i="0" u="none" strike="noStrike" kern="1200" cap="none" spc="80" normalizeH="0" baseline="0" noProof="0" dirty="0">
                <a:ln>
                  <a:noFill/>
                </a:ln>
                <a:solidFill>
                  <a:srgbClr val="0A675D"/>
                </a:solidFill>
                <a:effectLst/>
                <a:uLnTx/>
                <a:uFillTx/>
                <a:latin typeface="Times New Roman"/>
                <a:ea typeface="+mn-ea"/>
                <a:cs typeface="Times New Roman"/>
              </a:rPr>
              <a:t>DEHSITY</a:t>
            </a:r>
            <a:endParaRPr kumimoji="0" sz="9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 name="object 9"/>
          <p:cNvSpPr txBox="1"/>
          <p:nvPr/>
        </p:nvSpPr>
        <p:spPr>
          <a:xfrm>
            <a:off x="666427" y="4083704"/>
            <a:ext cx="1952625" cy="1517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80" normalizeH="0" baseline="0" noProof="0" dirty="0">
                <a:ln>
                  <a:noFill/>
                </a:ln>
                <a:solidFill>
                  <a:srgbClr val="0A675D"/>
                </a:solidFill>
                <a:effectLst/>
                <a:uLnTx/>
                <a:uFillTx/>
                <a:latin typeface="Times New Roman"/>
                <a:ea typeface="+mn-ea"/>
                <a:cs typeface="Times New Roman"/>
              </a:rPr>
              <a:t>RESIDENTIAL</a:t>
            </a:r>
            <a:r>
              <a:rPr kumimoji="0" sz="900" b="0" i="0" u="none" strike="noStrike" kern="1200" cap="none" spc="360" normalizeH="0" baseline="0" noProof="0" dirty="0">
                <a:ln>
                  <a:noFill/>
                </a:ln>
                <a:solidFill>
                  <a:srgbClr val="0A675D"/>
                </a:solidFill>
                <a:effectLst/>
                <a:uLnTx/>
                <a:uFillTx/>
                <a:latin typeface="Times New Roman"/>
                <a:ea typeface="+mn-ea"/>
                <a:cs typeface="Times New Roman"/>
              </a:rPr>
              <a:t> </a:t>
            </a:r>
            <a:r>
              <a:rPr kumimoji="0" sz="900" b="0" i="0" u="none" strike="noStrike" kern="1200" cap="none" spc="100" normalizeH="0" baseline="0" noProof="0" dirty="0">
                <a:ln>
                  <a:noFill/>
                </a:ln>
                <a:solidFill>
                  <a:srgbClr val="0A675D"/>
                </a:solidFill>
                <a:effectLst/>
                <a:uLnTx/>
                <a:uFillTx/>
                <a:latin typeface="Times New Roman"/>
                <a:ea typeface="+mn-ea"/>
                <a:cs typeface="Times New Roman"/>
              </a:rPr>
              <a:t>DEVELOPMENT</a:t>
            </a:r>
            <a:endParaRPr kumimoji="0" sz="9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0" name="object 10"/>
          <p:cNvSpPr/>
          <p:nvPr/>
        </p:nvSpPr>
        <p:spPr>
          <a:xfrm>
            <a:off x="375392" y="4198350"/>
            <a:ext cx="0" cy="171450"/>
          </a:xfrm>
          <a:custGeom>
            <a:avLst/>
            <a:gdLst/>
            <a:ahLst/>
            <a:cxnLst/>
            <a:rect l="l" t="t" r="r" b="b"/>
            <a:pathLst>
              <a:path h="171450">
                <a:moveTo>
                  <a:pt x="0" y="0"/>
                </a:moveTo>
                <a:lnTo>
                  <a:pt x="0" y="170966"/>
                </a:lnTo>
              </a:path>
            </a:pathLst>
          </a:custGeom>
          <a:ln w="42290">
            <a:solidFill>
              <a:srgbClr val="EDF7F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761357" y="4197348"/>
            <a:ext cx="153670" cy="176530"/>
          </a:xfrm>
          <a:custGeom>
            <a:avLst/>
            <a:gdLst/>
            <a:ahLst/>
            <a:cxnLst/>
            <a:rect l="l" t="t" r="r" b="b"/>
            <a:pathLst>
              <a:path w="153669" h="176529">
                <a:moveTo>
                  <a:pt x="0" y="0"/>
                </a:moveTo>
                <a:lnTo>
                  <a:pt x="153267" y="0"/>
                </a:lnTo>
                <a:lnTo>
                  <a:pt x="153267" y="176324"/>
                </a:lnTo>
                <a:lnTo>
                  <a:pt x="0" y="176324"/>
                </a:lnTo>
                <a:lnTo>
                  <a:pt x="0" y="0"/>
                </a:lnTo>
                <a:close/>
              </a:path>
            </a:pathLst>
          </a:custGeom>
          <a:solidFill>
            <a:srgbClr val="EDF7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341546" y="4152573"/>
            <a:ext cx="2578735" cy="2286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tab pos="1028700" algn="l"/>
                <a:tab pos="1579880" algn="l"/>
              </a:tabLst>
              <a:defRPr/>
            </a:pPr>
            <a:r>
              <a:rPr kumimoji="0" sz="1000" b="0" i="0" u="none" strike="noStrike" kern="1200" cap="none" spc="30" normalizeH="0" baseline="0" noProof="0" dirty="0">
                <a:ln>
                  <a:noFill/>
                </a:ln>
                <a:solidFill>
                  <a:srgbClr val="B3BAB8"/>
                </a:solidFill>
                <a:effectLst/>
                <a:uLnTx/>
                <a:uFillTx/>
                <a:latin typeface="Times New Roman"/>
                <a:ea typeface="+mn-ea"/>
                <a:cs typeface="Times New Roman"/>
              </a:rPr>
              <a:t>(</a:t>
            </a:r>
            <a:r>
              <a:rPr kumimoji="0" sz="1000" b="0" i="0" u="none" strike="noStrike" kern="1200" cap="none" spc="30" normalizeH="0" baseline="0" noProof="0" dirty="0">
                <a:ln>
                  <a:noFill/>
                </a:ln>
                <a:solidFill>
                  <a:srgbClr val="83938E"/>
                </a:solidFill>
                <a:effectLst/>
                <a:uLnTx/>
                <a:uFillTx/>
                <a:latin typeface="Times New Roman"/>
                <a:ea typeface="+mn-ea"/>
                <a:cs typeface="Times New Roman"/>
              </a:rPr>
              <a:t>,r</a:t>
            </a:r>
            <a:r>
              <a:rPr kumimoji="0" sz="1000" b="0" i="0" u="none" strike="noStrike" kern="1200" cap="none" spc="235" normalizeH="0" baseline="0" noProof="0" dirty="0">
                <a:ln>
                  <a:noFill/>
                </a:ln>
                <a:solidFill>
                  <a:srgbClr val="83938E"/>
                </a:solidFill>
                <a:effectLst/>
                <a:uLnTx/>
                <a:uFillTx/>
                <a:latin typeface="Times New Roman"/>
                <a:ea typeface="+mn-ea"/>
                <a:cs typeface="Times New Roman"/>
              </a:rPr>
              <a:t> </a:t>
            </a:r>
            <a:r>
              <a:rPr kumimoji="0" sz="1000" b="0" i="0" u="none" strike="noStrike" kern="1200" cap="none" spc="-30" normalizeH="0" baseline="0" noProof="0" dirty="0">
                <a:ln>
                  <a:noFill/>
                </a:ln>
                <a:solidFill>
                  <a:srgbClr val="83938E"/>
                </a:solidFill>
                <a:effectLst/>
                <a:uLnTx/>
                <a:uFillTx/>
                <a:latin typeface="Times New Roman"/>
                <a:ea typeface="+mn-ea"/>
                <a:cs typeface="Times New Roman"/>
              </a:rPr>
              <a:t>l1'•</a:t>
            </a:r>
            <a:r>
              <a:rPr kumimoji="0" sz="1050" b="0" i="1" u="none" strike="noStrike" kern="1200" cap="none" spc="-30" normalizeH="0" baseline="0" noProof="0" dirty="0">
                <a:ln>
                  <a:noFill/>
                </a:ln>
                <a:solidFill>
                  <a:srgbClr val="83938E"/>
                </a:solidFill>
                <a:effectLst/>
                <a:uLnTx/>
                <a:uFillTx/>
                <a:latin typeface="Arial"/>
                <a:ea typeface="+mn-ea"/>
                <a:cs typeface="Arial"/>
              </a:rPr>
              <a:t>d  </a:t>
            </a:r>
            <a:r>
              <a:rPr kumimoji="0" sz="1050" b="0" i="1" u="none" strike="noStrike" kern="1200" cap="none" spc="100" normalizeH="0" baseline="0" noProof="0" dirty="0">
                <a:ln>
                  <a:noFill/>
                </a:ln>
                <a:solidFill>
                  <a:srgbClr val="83938E"/>
                </a:solidFill>
                <a:effectLst/>
                <a:uLnTx/>
                <a:uFillTx/>
                <a:latin typeface="Arial"/>
                <a:ea typeface="+mn-ea"/>
                <a:cs typeface="Arial"/>
              </a:rPr>
              <a:t> </a:t>
            </a:r>
            <a:r>
              <a:rPr kumimoji="0" sz="1350" b="0" i="0" u="none" strike="noStrike" kern="1200" cap="none" spc="90" normalizeH="0" baseline="0" noProof="0" dirty="0">
                <a:ln>
                  <a:noFill/>
                </a:ln>
                <a:solidFill>
                  <a:srgbClr val="9AA5A1"/>
                </a:solidFill>
                <a:effectLst/>
                <a:uLnTx/>
                <a:uFillTx/>
                <a:latin typeface="Arial"/>
                <a:ea typeface="+mn-ea"/>
                <a:cs typeface="Arial"/>
              </a:rPr>
              <a:t>,,t/,	</a:t>
            </a:r>
            <a:r>
              <a:rPr kumimoji="0" sz="1350" b="0" i="1" u="none" strike="noStrike" kern="1200" cap="none" spc="-30" normalizeH="0" baseline="0" noProof="0" dirty="0">
                <a:ln>
                  <a:noFill/>
                </a:ln>
                <a:solidFill>
                  <a:srgbClr val="83938E"/>
                </a:solidFill>
                <a:effectLst/>
                <a:uLnTx/>
                <a:uFillTx/>
                <a:latin typeface="Arial"/>
                <a:ea typeface="+mn-ea"/>
                <a:cs typeface="Arial"/>
              </a:rPr>
              <a:t>,./(,,</a:t>
            </a:r>
            <a:r>
              <a:rPr kumimoji="0" sz="1350" b="0" i="1" u="none" strike="noStrike" kern="1200" cap="none" spc="-135" normalizeH="0" baseline="0" noProof="0" dirty="0">
                <a:ln>
                  <a:noFill/>
                </a:ln>
                <a:solidFill>
                  <a:srgbClr val="83938E"/>
                </a:solidFill>
                <a:effectLst/>
                <a:uLnTx/>
                <a:uFillTx/>
                <a:latin typeface="Arial"/>
                <a:ea typeface="+mn-ea"/>
                <a:cs typeface="Arial"/>
              </a:rPr>
              <a:t> </a:t>
            </a:r>
            <a:r>
              <a:rPr kumimoji="0" sz="1350" b="0" i="1" u="none" strike="noStrike" kern="1200" cap="none" spc="-30" normalizeH="0" baseline="0" noProof="0" dirty="0">
                <a:ln>
                  <a:noFill/>
                </a:ln>
                <a:solidFill>
                  <a:srgbClr val="83938E"/>
                </a:solidFill>
                <a:effectLst/>
                <a:uLnTx/>
                <a:uFillTx/>
                <a:latin typeface="Arial"/>
                <a:ea typeface="+mn-ea"/>
                <a:cs typeface="Arial"/>
              </a:rPr>
              <a:t>(.	</a:t>
            </a:r>
            <a:r>
              <a:rPr kumimoji="0" sz="1050" b="0" i="1" u="none" strike="noStrike" kern="1200" cap="none" spc="-25" normalizeH="0" baseline="0" noProof="0" dirty="0">
                <a:ln>
                  <a:noFill/>
                </a:ln>
                <a:solidFill>
                  <a:srgbClr val="83938E"/>
                </a:solidFill>
                <a:effectLst/>
                <a:uLnTx/>
                <a:uFillTx/>
                <a:latin typeface="Arial"/>
                <a:ea typeface="+mn-ea"/>
                <a:cs typeface="Arial"/>
              </a:rPr>
              <a:t>I  </a:t>
            </a:r>
            <a:r>
              <a:rPr kumimoji="0" sz="1400" b="0" i="1" u="none" strike="noStrike" kern="1200" cap="none" spc="-70" normalizeH="0" baseline="0" noProof="0" dirty="0">
                <a:ln>
                  <a:noFill/>
                </a:ln>
                <a:solidFill>
                  <a:srgbClr val="83938E"/>
                </a:solidFill>
                <a:effectLst/>
                <a:uLnTx/>
                <a:uFillTx/>
                <a:latin typeface="Arial"/>
                <a:ea typeface="+mn-ea"/>
                <a:cs typeface="Arial"/>
              </a:rPr>
              <a:t>f'I"  </a:t>
            </a:r>
            <a:r>
              <a:rPr kumimoji="0" sz="1050" b="0" i="1" u="none" strike="noStrike" kern="1200" cap="none" spc="-100" normalizeH="0" baseline="0" noProof="0" dirty="0">
                <a:ln>
                  <a:noFill/>
                </a:ln>
                <a:solidFill>
                  <a:srgbClr val="9AA5A1"/>
                </a:solidFill>
                <a:effectLst/>
                <a:uLnTx/>
                <a:uFillTx/>
                <a:latin typeface="Arial"/>
                <a:ea typeface="+mn-ea"/>
                <a:cs typeface="Arial"/>
              </a:rPr>
              <a:t>4   </a:t>
            </a:r>
            <a:r>
              <a:rPr kumimoji="0" sz="1050" b="0" i="1" u="none" strike="noStrike" kern="1200" cap="none" spc="-110" normalizeH="0" baseline="0" noProof="0" dirty="0">
                <a:ln>
                  <a:noFill/>
                </a:ln>
                <a:solidFill>
                  <a:srgbClr val="9AA5A1"/>
                </a:solidFill>
                <a:effectLst/>
                <a:uLnTx/>
                <a:uFillTx/>
                <a:latin typeface="Arial"/>
                <a:ea typeface="+mn-ea"/>
                <a:cs typeface="Arial"/>
              </a:rPr>
              <a:t>-r,,JH•• </a:t>
            </a:r>
            <a:r>
              <a:rPr kumimoji="0" sz="1050" b="0" i="1" u="none" strike="noStrike" kern="1200" cap="none" spc="-65" normalizeH="0" baseline="0" noProof="0" dirty="0">
                <a:ln>
                  <a:noFill/>
                </a:ln>
                <a:solidFill>
                  <a:srgbClr val="B3BAB8"/>
                </a:solidFill>
                <a:effectLst/>
                <a:uLnTx/>
                <a:uFillTx/>
                <a:latin typeface="Arial"/>
                <a:ea typeface="+mn-ea"/>
                <a:cs typeface="Arial"/>
              </a:rPr>
              <a:t>•&gt;)</a:t>
            </a:r>
            <a:endParaRPr kumimoji="0" sz="105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544197" y="4430152"/>
            <a:ext cx="2196465" cy="340995"/>
          </a:xfrm>
          <a:prstGeom prst="rect">
            <a:avLst/>
          </a:prstGeom>
        </p:spPr>
        <p:txBody>
          <a:bodyPr vert="horz" wrap="square" lIns="0" tIns="0" rIns="0" bIns="0" rtlCol="0">
            <a:spAutoFit/>
          </a:bodyPr>
          <a:lstStyle/>
          <a:p>
            <a:pPr marL="635" marR="0" lvl="0" indent="0" algn="ctr" defTabSz="914400" rtl="0" eaLnBrk="1" fontAlgn="auto" latinLnBrk="0" hangingPunct="1">
              <a:lnSpc>
                <a:spcPts val="1285"/>
              </a:lnSpc>
              <a:spcBef>
                <a:spcPts val="0"/>
              </a:spcBef>
              <a:spcAft>
                <a:spcPts val="0"/>
              </a:spcAft>
              <a:buClrTx/>
              <a:buSzTx/>
              <a:buFontTx/>
              <a:buNone/>
              <a:tabLst/>
              <a:defRPr/>
            </a:pPr>
            <a:r>
              <a:rPr kumimoji="0" sz="1150" b="0" i="0" u="none" strike="noStrike" kern="1200" cap="none" spc="-140" normalizeH="0" baseline="0" noProof="0" dirty="0">
                <a:ln>
                  <a:noFill/>
                </a:ln>
                <a:solidFill>
                  <a:srgbClr val="0A675D"/>
                </a:solidFill>
                <a:effectLst/>
                <a:uLnTx/>
                <a:uFillTx/>
                <a:latin typeface="Arial"/>
                <a:ea typeface="+mn-ea"/>
                <a:cs typeface="Arial"/>
              </a:rPr>
              <a:t>NO     </a:t>
            </a:r>
            <a:r>
              <a:rPr kumimoji="0" sz="1150" b="1" i="0" u="none" strike="noStrike" kern="1200" cap="none" spc="180" normalizeH="0" baseline="0" noProof="0" dirty="0">
                <a:ln>
                  <a:noFill/>
                </a:ln>
                <a:solidFill>
                  <a:srgbClr val="0A675D"/>
                </a:solidFill>
                <a:effectLst/>
                <a:uLnTx/>
                <a:uFillTx/>
                <a:latin typeface="Arial"/>
                <a:ea typeface="+mn-ea"/>
                <a:cs typeface="Arial"/>
              </a:rPr>
              <a:t>URBAN</a:t>
            </a:r>
            <a:r>
              <a:rPr kumimoji="0" sz="1150" b="1" i="0" u="none" strike="noStrike" kern="1200" cap="none" spc="155" normalizeH="0" baseline="0" noProof="0" dirty="0">
                <a:ln>
                  <a:noFill/>
                </a:ln>
                <a:solidFill>
                  <a:srgbClr val="0A675D"/>
                </a:solidFill>
                <a:effectLst/>
                <a:uLnTx/>
                <a:uFillTx/>
                <a:latin typeface="Arial"/>
                <a:ea typeface="+mn-ea"/>
                <a:cs typeface="Arial"/>
              </a:rPr>
              <a:t> </a:t>
            </a:r>
            <a:r>
              <a:rPr kumimoji="0" sz="1150" b="0" i="0" u="none" strike="noStrike" kern="1200" cap="none" spc="260" normalizeH="0" baseline="0" noProof="0" dirty="0">
                <a:ln>
                  <a:noFill/>
                </a:ln>
                <a:solidFill>
                  <a:srgbClr val="0A675D"/>
                </a:solidFill>
                <a:effectLst/>
                <a:uLnTx/>
                <a:uFillTx/>
                <a:latin typeface="Arial"/>
                <a:ea typeface="+mn-ea"/>
                <a:cs typeface="Arial"/>
              </a:rPr>
              <a:t>GROWTH</a:t>
            </a:r>
            <a:endParaRPr kumimoji="0" sz="115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285"/>
              </a:lnSpc>
              <a:spcBef>
                <a:spcPts val="0"/>
              </a:spcBef>
              <a:spcAft>
                <a:spcPts val="0"/>
              </a:spcAft>
              <a:buClrTx/>
              <a:buSzTx/>
              <a:buFontTx/>
              <a:buNone/>
              <a:tabLst/>
              <a:defRPr/>
            </a:pPr>
            <a:r>
              <a:rPr kumimoji="0" sz="1150" b="1" i="0" u="none" strike="noStrike" kern="1200" cap="none" spc="170" normalizeH="0" baseline="0" noProof="0" dirty="0">
                <a:ln>
                  <a:noFill/>
                </a:ln>
                <a:solidFill>
                  <a:srgbClr val="0A675D"/>
                </a:solidFill>
                <a:effectLst/>
                <a:uLnTx/>
                <a:uFillTx/>
                <a:latin typeface="Arial"/>
                <a:ea typeface="+mn-ea"/>
                <a:cs typeface="Arial"/>
              </a:rPr>
              <a:t>BOUNDARY</a:t>
            </a:r>
            <a:r>
              <a:rPr kumimoji="0" sz="1150" b="1" i="0" u="none" strike="noStrike" kern="1200" cap="none" spc="360" normalizeH="0" baseline="0" noProof="0" dirty="0">
                <a:ln>
                  <a:noFill/>
                </a:ln>
                <a:solidFill>
                  <a:srgbClr val="0A675D"/>
                </a:solidFill>
                <a:effectLst/>
                <a:uLnTx/>
                <a:uFillTx/>
                <a:latin typeface="Arial"/>
                <a:ea typeface="+mn-ea"/>
                <a:cs typeface="Arial"/>
              </a:rPr>
              <a:t> </a:t>
            </a:r>
            <a:r>
              <a:rPr kumimoji="0" sz="1150" b="0" i="0" u="none" strike="noStrike" kern="1200" cap="none" spc="175" normalizeH="0" baseline="0" noProof="0" dirty="0">
                <a:ln>
                  <a:noFill/>
                </a:ln>
                <a:solidFill>
                  <a:srgbClr val="0A675D"/>
                </a:solidFill>
                <a:effectLst/>
                <a:uLnTx/>
                <a:uFillTx/>
                <a:latin typeface="Arial"/>
                <a:ea typeface="+mn-ea"/>
                <a:cs typeface="Arial"/>
              </a:rPr>
              <a:t>EXPANSION</a:t>
            </a:r>
            <a:endParaRPr kumimoji="0" sz="115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3438161" y="3971353"/>
            <a:ext cx="2299335" cy="648970"/>
          </a:xfrm>
          <a:prstGeom prst="rect">
            <a:avLst/>
          </a:prstGeom>
        </p:spPr>
        <p:txBody>
          <a:bodyPr vert="horz" wrap="square" lIns="0" tIns="0" rIns="0" bIns="0" rtlCol="0">
            <a:spAutoFit/>
          </a:bodyPr>
          <a:lstStyle/>
          <a:p>
            <a:pPr marL="299085" marR="296545" lvl="0" indent="-635" algn="ctr" defTabSz="914400" rtl="0" eaLnBrk="1" fontAlgn="auto" latinLnBrk="0" hangingPunct="1">
              <a:lnSpc>
                <a:spcPts val="990"/>
              </a:lnSpc>
              <a:spcBef>
                <a:spcPts val="0"/>
              </a:spcBef>
              <a:spcAft>
                <a:spcPts val="0"/>
              </a:spcAft>
              <a:buClrTx/>
              <a:buSzTx/>
              <a:buFontTx/>
              <a:buNone/>
              <a:tabLst/>
              <a:defRPr/>
            </a:pPr>
            <a:r>
              <a:rPr kumimoji="0" sz="900" b="0" i="0" u="none" strike="noStrike" kern="1200" cap="none" spc="100" normalizeH="0" baseline="0" noProof="0" dirty="0">
                <a:ln>
                  <a:noFill/>
                </a:ln>
                <a:solidFill>
                  <a:srgbClr val="0A675D"/>
                </a:solidFill>
                <a:effectLst/>
                <a:uLnTx/>
                <a:uFillTx/>
                <a:latin typeface="Times New Roman"/>
                <a:ea typeface="+mn-ea"/>
                <a:cs typeface="Times New Roman"/>
              </a:rPr>
              <a:t>MAIHTAIH THE </a:t>
            </a:r>
            <a:r>
              <a:rPr kumimoji="0" sz="900" b="0" i="0" u="none" strike="noStrike" kern="1200" cap="none" spc="85" normalizeH="0" baseline="0" noProof="0" dirty="0">
                <a:ln>
                  <a:noFill/>
                </a:ln>
                <a:solidFill>
                  <a:srgbClr val="0A675D"/>
                </a:solidFill>
                <a:effectLst/>
                <a:uLnTx/>
                <a:uFillTx/>
                <a:latin typeface="Times New Roman"/>
                <a:ea typeface="+mn-ea"/>
                <a:cs typeface="Times New Roman"/>
              </a:rPr>
              <a:t>EXISTING  </a:t>
            </a:r>
            <a:r>
              <a:rPr kumimoji="0" sz="900" b="0" i="0" u="none" strike="noStrike" kern="1200" cap="none" spc="95" normalizeH="0" baseline="0" noProof="0" dirty="0">
                <a:ln>
                  <a:noFill/>
                </a:ln>
                <a:solidFill>
                  <a:srgbClr val="0A675D"/>
                </a:solidFill>
                <a:effectLst/>
                <a:uLnTx/>
                <a:uFillTx/>
                <a:latin typeface="Times New Roman"/>
                <a:ea typeface="+mn-ea"/>
                <a:cs typeface="Times New Roman"/>
              </a:rPr>
              <a:t>MIX OF  </a:t>
            </a:r>
            <a:r>
              <a:rPr kumimoji="0" sz="900" b="0" i="0" u="none" strike="noStrike" kern="1200" cap="none" spc="100" normalizeH="0" baseline="0" noProof="0" dirty="0">
                <a:ln>
                  <a:noFill/>
                </a:ln>
                <a:solidFill>
                  <a:srgbClr val="0A675D"/>
                </a:solidFill>
                <a:effectLst/>
                <a:uLnTx/>
                <a:uFillTx/>
                <a:latin typeface="Times New Roman"/>
                <a:ea typeface="+mn-ea"/>
                <a:cs typeface="Times New Roman"/>
              </a:rPr>
              <a:t>HOUSING</a:t>
            </a:r>
            <a:r>
              <a:rPr kumimoji="0" sz="900" b="0" i="0" u="none" strike="noStrike" kern="1200" cap="none" spc="285" normalizeH="0" baseline="0" noProof="0" dirty="0">
                <a:ln>
                  <a:noFill/>
                </a:ln>
                <a:solidFill>
                  <a:srgbClr val="0A675D"/>
                </a:solidFill>
                <a:effectLst/>
                <a:uLnTx/>
                <a:uFillTx/>
                <a:latin typeface="Times New Roman"/>
                <a:ea typeface="+mn-ea"/>
                <a:cs typeface="Times New Roman"/>
              </a:rPr>
              <a:t> </a:t>
            </a:r>
            <a:r>
              <a:rPr kumimoji="0" sz="900" b="0" i="0" u="none" strike="noStrike" kern="1200" cap="none" spc="114" normalizeH="0" baseline="0" noProof="0" dirty="0">
                <a:ln>
                  <a:noFill/>
                </a:ln>
                <a:solidFill>
                  <a:srgbClr val="0A675D"/>
                </a:solidFill>
                <a:effectLst/>
                <a:uLnTx/>
                <a:uFillTx/>
                <a:latin typeface="Times New Roman"/>
                <a:ea typeface="+mn-ea"/>
                <a:cs typeface="Times New Roman"/>
              </a:rPr>
              <a:t>TYPES</a:t>
            </a:r>
            <a:endParaRPr kumimoji="0" sz="9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ts val="1285"/>
              </a:lnSpc>
              <a:spcBef>
                <a:spcPts val="434"/>
              </a:spcBef>
              <a:spcAft>
                <a:spcPts val="0"/>
              </a:spcAft>
              <a:buClrTx/>
              <a:buSzTx/>
              <a:buFontTx/>
              <a:buNone/>
              <a:tabLst/>
              <a:defRPr/>
            </a:pPr>
            <a:r>
              <a:rPr kumimoji="0" sz="1150" b="1" i="0" u="none" strike="noStrike" kern="1200" cap="none" spc="160" normalizeH="0" baseline="0" noProof="0" dirty="0">
                <a:ln>
                  <a:noFill/>
                </a:ln>
                <a:solidFill>
                  <a:srgbClr val="0A675D"/>
                </a:solidFill>
                <a:effectLst/>
                <a:uLnTx/>
                <a:uFillTx/>
                <a:latin typeface="Arial"/>
                <a:ea typeface="+mn-ea"/>
                <a:cs typeface="Arial"/>
              </a:rPr>
              <a:t>LARGE </a:t>
            </a:r>
            <a:r>
              <a:rPr kumimoji="0" sz="1150" b="1" i="0" u="none" strike="noStrike" kern="1200" cap="none" spc="180" normalizeH="0" baseline="0" noProof="0" dirty="0">
                <a:ln>
                  <a:noFill/>
                </a:ln>
                <a:solidFill>
                  <a:srgbClr val="0A675D"/>
                </a:solidFill>
                <a:effectLst/>
                <a:uLnTx/>
                <a:uFillTx/>
                <a:latin typeface="Arial"/>
                <a:ea typeface="+mn-ea"/>
                <a:cs typeface="Arial"/>
              </a:rPr>
              <a:t>URBAN</a:t>
            </a:r>
            <a:r>
              <a:rPr kumimoji="0" sz="1150" b="1" i="0" u="none" strike="noStrike" kern="1200" cap="none" spc="340" normalizeH="0" baseline="0" noProof="0" dirty="0">
                <a:ln>
                  <a:noFill/>
                </a:ln>
                <a:solidFill>
                  <a:srgbClr val="0A675D"/>
                </a:solidFill>
                <a:effectLst/>
                <a:uLnTx/>
                <a:uFillTx/>
                <a:latin typeface="Arial"/>
                <a:ea typeface="+mn-ea"/>
                <a:cs typeface="Arial"/>
              </a:rPr>
              <a:t> </a:t>
            </a:r>
            <a:r>
              <a:rPr kumimoji="0" sz="1150" b="0" i="0" u="none" strike="noStrike" kern="1200" cap="none" spc="250" normalizeH="0" baseline="0" noProof="0" dirty="0">
                <a:ln>
                  <a:noFill/>
                </a:ln>
                <a:solidFill>
                  <a:srgbClr val="0A675D"/>
                </a:solidFill>
                <a:effectLst/>
                <a:uLnTx/>
                <a:uFillTx/>
                <a:latin typeface="Arial"/>
                <a:ea typeface="+mn-ea"/>
                <a:cs typeface="Arial"/>
              </a:rPr>
              <a:t>GROWTH</a:t>
            </a:r>
            <a:endParaRPr kumimoji="0" sz="115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285"/>
              </a:lnSpc>
              <a:spcBef>
                <a:spcPts val="0"/>
              </a:spcBef>
              <a:spcAft>
                <a:spcPts val="0"/>
              </a:spcAft>
              <a:buClrTx/>
              <a:buSzTx/>
              <a:buFontTx/>
              <a:buNone/>
              <a:tabLst/>
              <a:defRPr/>
            </a:pPr>
            <a:r>
              <a:rPr kumimoji="0" sz="1150" b="1" i="0" u="none" strike="noStrike" kern="1200" cap="none" spc="170" normalizeH="0" baseline="0" noProof="0" dirty="0">
                <a:ln>
                  <a:noFill/>
                </a:ln>
                <a:solidFill>
                  <a:srgbClr val="0A675D"/>
                </a:solidFill>
                <a:effectLst/>
                <a:uLnTx/>
                <a:uFillTx/>
                <a:latin typeface="Arial"/>
                <a:ea typeface="+mn-ea"/>
                <a:cs typeface="Arial"/>
              </a:rPr>
              <a:t>BOUNDARY</a:t>
            </a:r>
            <a:r>
              <a:rPr kumimoji="0" sz="1150" b="1" i="0" u="none" strike="noStrike" kern="1200" cap="none" spc="320" normalizeH="0" baseline="0" noProof="0" dirty="0">
                <a:ln>
                  <a:noFill/>
                </a:ln>
                <a:solidFill>
                  <a:srgbClr val="0A675D"/>
                </a:solidFill>
                <a:effectLst/>
                <a:uLnTx/>
                <a:uFillTx/>
                <a:latin typeface="Arial"/>
                <a:ea typeface="+mn-ea"/>
                <a:cs typeface="Arial"/>
              </a:rPr>
              <a:t> </a:t>
            </a:r>
            <a:r>
              <a:rPr kumimoji="0" sz="1150" b="1" i="0" u="none" strike="noStrike" kern="1200" cap="none" spc="170" normalizeH="0" baseline="0" noProof="0" dirty="0">
                <a:ln>
                  <a:noFill/>
                </a:ln>
                <a:solidFill>
                  <a:srgbClr val="0A675D"/>
                </a:solidFill>
                <a:effectLst/>
                <a:uLnTx/>
                <a:uFillTx/>
                <a:latin typeface="Arial"/>
                <a:ea typeface="+mn-ea"/>
                <a:cs typeface="Arial"/>
              </a:rPr>
              <a:t>EXPANSION</a:t>
            </a:r>
            <a:endParaRPr kumimoji="0" sz="115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6393994" y="3971353"/>
            <a:ext cx="2282190" cy="768350"/>
          </a:xfrm>
          <a:prstGeom prst="rect">
            <a:avLst/>
          </a:prstGeom>
        </p:spPr>
        <p:txBody>
          <a:bodyPr vert="horz" wrap="square" lIns="0" tIns="0" rIns="0" bIns="0" rtlCol="0">
            <a:spAutoFit/>
          </a:bodyPr>
          <a:lstStyle/>
          <a:p>
            <a:pPr marL="74930" marR="68580" lvl="0" indent="0" algn="ctr" defTabSz="914400" rtl="0" eaLnBrk="1" fontAlgn="auto" latinLnBrk="0" hangingPunct="1">
              <a:lnSpc>
                <a:spcPts val="990"/>
              </a:lnSpc>
              <a:spcBef>
                <a:spcPts val="0"/>
              </a:spcBef>
              <a:spcAft>
                <a:spcPts val="0"/>
              </a:spcAft>
              <a:buClrTx/>
              <a:buSzTx/>
              <a:buFontTx/>
              <a:buNone/>
              <a:tabLst/>
              <a:defRPr/>
            </a:pPr>
            <a:r>
              <a:rPr kumimoji="0" sz="900" b="0" i="0" u="none" strike="noStrike" kern="1200" cap="none" spc="100" normalizeH="0" baseline="0" noProof="0" dirty="0">
                <a:ln>
                  <a:noFill/>
                </a:ln>
                <a:solidFill>
                  <a:srgbClr val="0A675D"/>
                </a:solidFill>
                <a:effectLst/>
                <a:uLnTx/>
                <a:uFillTx/>
                <a:latin typeface="Times New Roman"/>
                <a:ea typeface="+mn-ea"/>
                <a:cs typeface="Times New Roman"/>
              </a:rPr>
              <a:t>ADDITION </a:t>
            </a:r>
            <a:r>
              <a:rPr kumimoji="0" sz="900" b="0" i="0" u="none" strike="noStrike" kern="1200" cap="none" spc="105" normalizeH="0" baseline="0" noProof="0" dirty="0">
                <a:ln>
                  <a:noFill/>
                </a:ln>
                <a:solidFill>
                  <a:srgbClr val="0A675D"/>
                </a:solidFill>
                <a:effectLst/>
                <a:uLnTx/>
                <a:uFillTx/>
                <a:latin typeface="Times New Roman"/>
                <a:ea typeface="+mn-ea"/>
                <a:cs typeface="Times New Roman"/>
              </a:rPr>
              <a:t>OF </a:t>
            </a:r>
            <a:r>
              <a:rPr kumimoji="0" sz="900" b="0" i="0" u="none" strike="noStrike" kern="1200" cap="none" spc="95" normalizeH="0" baseline="0" noProof="0" dirty="0">
                <a:ln>
                  <a:noFill/>
                </a:ln>
                <a:solidFill>
                  <a:srgbClr val="0A675D"/>
                </a:solidFill>
                <a:effectLst/>
                <a:uLnTx/>
                <a:uFillTx/>
                <a:latin typeface="Times New Roman"/>
                <a:ea typeface="+mn-ea"/>
                <a:cs typeface="Times New Roman"/>
              </a:rPr>
              <a:t>HIGHER </a:t>
            </a:r>
            <a:r>
              <a:rPr kumimoji="0" sz="900" b="0" i="0" u="none" strike="noStrike" kern="1200" cap="none" spc="85" normalizeH="0" baseline="0" noProof="0" dirty="0">
                <a:ln>
                  <a:noFill/>
                </a:ln>
                <a:solidFill>
                  <a:srgbClr val="0A675D"/>
                </a:solidFill>
                <a:effectLst/>
                <a:uLnTx/>
                <a:uFillTx/>
                <a:latin typeface="Times New Roman"/>
                <a:ea typeface="+mn-ea"/>
                <a:cs typeface="Times New Roman"/>
              </a:rPr>
              <a:t>DENSITY  </a:t>
            </a:r>
            <a:r>
              <a:rPr kumimoji="0" sz="900" b="0" i="0" u="none" strike="noStrike" kern="1200" cap="none" spc="80" normalizeH="0" baseline="0" noProof="0" dirty="0">
                <a:ln>
                  <a:noFill/>
                </a:ln>
                <a:solidFill>
                  <a:srgbClr val="0A675D"/>
                </a:solidFill>
                <a:effectLst/>
                <a:uLnTx/>
                <a:uFillTx/>
                <a:latin typeface="Times New Roman"/>
                <a:ea typeface="+mn-ea"/>
                <a:cs typeface="Times New Roman"/>
              </a:rPr>
              <a:t>RESIDENTIAL </a:t>
            </a:r>
            <a:r>
              <a:rPr kumimoji="0" sz="900" b="0" i="0" u="none" strike="noStrike" kern="1200" cap="none" spc="90" normalizeH="0" baseline="0" noProof="0" dirty="0">
                <a:ln>
                  <a:noFill/>
                </a:ln>
                <a:solidFill>
                  <a:srgbClr val="0A675D"/>
                </a:solidFill>
                <a:effectLst/>
                <a:uLnTx/>
                <a:uFillTx/>
                <a:latin typeface="Times New Roman"/>
                <a:ea typeface="+mn-ea"/>
                <a:cs typeface="Times New Roman"/>
              </a:rPr>
              <a:t>DEVELOPMENTS  </a:t>
            </a:r>
            <a:r>
              <a:rPr kumimoji="0" sz="900" b="0" i="0" u="none" strike="noStrike" kern="1200" cap="none" spc="100" normalizeH="0" baseline="0" noProof="0" dirty="0">
                <a:ln>
                  <a:noFill/>
                </a:ln>
                <a:solidFill>
                  <a:srgbClr val="0A675D"/>
                </a:solidFill>
                <a:effectLst/>
                <a:uLnTx/>
                <a:uFillTx/>
                <a:latin typeface="Times New Roman"/>
                <a:ea typeface="+mn-ea"/>
                <a:cs typeface="Times New Roman"/>
              </a:rPr>
              <a:t>AND  </a:t>
            </a:r>
            <a:r>
              <a:rPr kumimoji="0" sz="900" b="0" i="0" u="none" strike="noStrike" kern="1200" cap="none" spc="70" normalizeH="0" baseline="0" noProof="0" dirty="0">
                <a:ln>
                  <a:noFill/>
                </a:ln>
                <a:solidFill>
                  <a:srgbClr val="0A675D"/>
                </a:solidFill>
                <a:effectLst/>
                <a:uLnTx/>
                <a:uFillTx/>
                <a:latin typeface="Times New Roman"/>
                <a:ea typeface="+mn-ea"/>
                <a:cs typeface="Times New Roman"/>
              </a:rPr>
              <a:t>SINGLE  FAMILY</a:t>
            </a:r>
            <a:r>
              <a:rPr kumimoji="0" sz="900" b="0" i="0" u="none" strike="noStrike" kern="1200" cap="none" spc="165" normalizeH="0" baseline="0" noProof="0" dirty="0">
                <a:ln>
                  <a:noFill/>
                </a:ln>
                <a:solidFill>
                  <a:srgbClr val="0A675D"/>
                </a:solidFill>
                <a:effectLst/>
                <a:uLnTx/>
                <a:uFillTx/>
                <a:latin typeface="Times New Roman"/>
                <a:ea typeface="+mn-ea"/>
                <a:cs typeface="Times New Roman"/>
              </a:rPr>
              <a:t> </a:t>
            </a:r>
            <a:r>
              <a:rPr kumimoji="0" sz="900" b="0" i="0" u="none" strike="noStrike" kern="1200" cap="none" spc="90" normalizeH="0" baseline="0" noProof="0" dirty="0">
                <a:ln>
                  <a:noFill/>
                </a:ln>
                <a:solidFill>
                  <a:srgbClr val="0A675D"/>
                </a:solidFill>
                <a:effectLst/>
                <a:uLnTx/>
                <a:uFillTx/>
                <a:latin typeface="Times New Roman"/>
                <a:ea typeface="+mn-ea"/>
                <a:cs typeface="Times New Roman"/>
              </a:rPr>
              <a:t>HOMES</a:t>
            </a:r>
            <a:endParaRPr kumimoji="0" sz="9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ts val="1260"/>
              </a:lnSpc>
              <a:spcBef>
                <a:spcPts val="434"/>
              </a:spcBef>
              <a:spcAft>
                <a:spcPts val="0"/>
              </a:spcAft>
              <a:buClrTx/>
              <a:buSzTx/>
              <a:buFontTx/>
              <a:buNone/>
              <a:tabLst/>
              <a:defRPr/>
            </a:pPr>
            <a:r>
              <a:rPr kumimoji="0" sz="1150" b="0" i="0" u="none" strike="noStrike" kern="1200" cap="none" spc="180" normalizeH="0" baseline="0" noProof="0" dirty="0">
                <a:ln>
                  <a:noFill/>
                </a:ln>
                <a:solidFill>
                  <a:srgbClr val="0A675D"/>
                </a:solidFill>
                <a:effectLst/>
                <a:uLnTx/>
                <a:uFillTx/>
                <a:latin typeface="Arial"/>
                <a:ea typeface="+mn-ea"/>
                <a:cs typeface="Arial"/>
              </a:rPr>
              <a:t>SMALL </a:t>
            </a:r>
            <a:r>
              <a:rPr kumimoji="0" sz="1150" b="1" i="0" u="none" strike="noStrike" kern="1200" cap="none" spc="180" normalizeH="0" baseline="0" noProof="0" dirty="0">
                <a:ln>
                  <a:noFill/>
                </a:ln>
                <a:solidFill>
                  <a:srgbClr val="0A675D"/>
                </a:solidFill>
                <a:effectLst/>
                <a:uLnTx/>
                <a:uFillTx/>
                <a:latin typeface="Arial"/>
                <a:ea typeface="+mn-ea"/>
                <a:cs typeface="Arial"/>
              </a:rPr>
              <a:t>URBAN</a:t>
            </a:r>
            <a:r>
              <a:rPr kumimoji="0" sz="1150" b="1" i="0" u="none" strike="noStrike" kern="1200" cap="none" spc="345" normalizeH="0" baseline="0" noProof="0" dirty="0">
                <a:ln>
                  <a:noFill/>
                </a:ln>
                <a:solidFill>
                  <a:srgbClr val="0A675D"/>
                </a:solidFill>
                <a:effectLst/>
                <a:uLnTx/>
                <a:uFillTx/>
                <a:latin typeface="Arial"/>
                <a:ea typeface="+mn-ea"/>
                <a:cs typeface="Arial"/>
              </a:rPr>
              <a:t> </a:t>
            </a:r>
            <a:r>
              <a:rPr kumimoji="0" sz="1150" b="0" i="0" u="none" strike="noStrike" kern="1200" cap="none" spc="250" normalizeH="0" baseline="0" noProof="0" dirty="0">
                <a:ln>
                  <a:noFill/>
                </a:ln>
                <a:solidFill>
                  <a:srgbClr val="0A675D"/>
                </a:solidFill>
                <a:effectLst/>
                <a:uLnTx/>
                <a:uFillTx/>
                <a:latin typeface="Arial"/>
                <a:ea typeface="+mn-ea"/>
                <a:cs typeface="Arial"/>
              </a:rPr>
              <a:t>GROWTH</a:t>
            </a:r>
            <a:endParaRPr kumimoji="0" sz="1150" b="0" i="0" u="none" strike="noStrike" kern="1200" cap="none" spc="0" normalizeH="0" baseline="0" noProof="0">
              <a:ln>
                <a:noFill/>
              </a:ln>
              <a:solidFill>
                <a:prstClr val="black"/>
              </a:solidFill>
              <a:effectLst/>
              <a:uLnTx/>
              <a:uFillTx/>
              <a:latin typeface="Arial"/>
              <a:ea typeface="+mn-ea"/>
              <a:cs typeface="Arial"/>
            </a:endParaRPr>
          </a:p>
          <a:p>
            <a:pPr marL="0" marR="1270" lvl="0" indent="0" algn="ctr" defTabSz="914400" rtl="0" eaLnBrk="1" fontAlgn="auto" latinLnBrk="0" hangingPunct="1">
              <a:lnSpc>
                <a:spcPts val="1260"/>
              </a:lnSpc>
              <a:spcBef>
                <a:spcPts val="0"/>
              </a:spcBef>
              <a:spcAft>
                <a:spcPts val="0"/>
              </a:spcAft>
              <a:buClrTx/>
              <a:buSzTx/>
              <a:buFontTx/>
              <a:buNone/>
              <a:tabLst/>
              <a:defRPr/>
            </a:pPr>
            <a:r>
              <a:rPr kumimoji="0" sz="1150" b="1" i="0" u="none" strike="noStrike" kern="1200" cap="none" spc="170" normalizeH="0" baseline="0" noProof="0" dirty="0">
                <a:ln>
                  <a:noFill/>
                </a:ln>
                <a:solidFill>
                  <a:srgbClr val="0A675D"/>
                </a:solidFill>
                <a:effectLst/>
                <a:uLnTx/>
                <a:uFillTx/>
                <a:latin typeface="Arial"/>
                <a:ea typeface="+mn-ea"/>
                <a:cs typeface="Arial"/>
              </a:rPr>
              <a:t>BOUNDARY</a:t>
            </a:r>
            <a:r>
              <a:rPr kumimoji="0" sz="1150" b="1" i="0" u="none" strike="noStrike" kern="1200" cap="none" spc="320" normalizeH="0" baseline="0" noProof="0" dirty="0">
                <a:ln>
                  <a:noFill/>
                </a:ln>
                <a:solidFill>
                  <a:srgbClr val="0A675D"/>
                </a:solidFill>
                <a:effectLst/>
                <a:uLnTx/>
                <a:uFillTx/>
                <a:latin typeface="Arial"/>
                <a:ea typeface="+mn-ea"/>
                <a:cs typeface="Arial"/>
              </a:rPr>
              <a:t> </a:t>
            </a:r>
            <a:r>
              <a:rPr kumimoji="0" sz="1150" b="1" i="0" u="none" strike="noStrike" kern="1200" cap="none" spc="170" normalizeH="0" baseline="0" noProof="0" dirty="0">
                <a:ln>
                  <a:noFill/>
                </a:ln>
                <a:solidFill>
                  <a:srgbClr val="0A675D"/>
                </a:solidFill>
                <a:effectLst/>
                <a:uLnTx/>
                <a:uFillTx/>
                <a:latin typeface="Arial"/>
                <a:ea typeface="+mn-ea"/>
                <a:cs typeface="Arial"/>
              </a:rPr>
              <a:t>EXPANSION</a:t>
            </a:r>
            <a:endParaRPr kumimoji="0" sz="115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68027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Inspection Schedule</a:t>
            </a:r>
            <a:endParaRPr lang="en-US" sz="4000" dirty="0"/>
          </a:p>
        </p:txBody>
      </p:sp>
      <p:sp>
        <p:nvSpPr>
          <p:cNvPr id="3" name="Content Placeholder 2"/>
          <p:cNvSpPr>
            <a:spLocks noGrp="1"/>
          </p:cNvSpPr>
          <p:nvPr>
            <p:ph idx="1"/>
          </p:nvPr>
        </p:nvSpPr>
        <p:spPr>
          <a:xfrm>
            <a:off x="758126" y="1575846"/>
            <a:ext cx="6711654" cy="4546658"/>
          </a:xfrm>
        </p:spPr>
        <p:txBody>
          <a:bodyPr>
            <a:normAutofit/>
          </a:bodyPr>
          <a:lstStyle/>
          <a:p>
            <a:r>
              <a:rPr lang="en-US" dirty="0" smtClean="0"/>
              <a:t>3  Year Cycle</a:t>
            </a:r>
          </a:p>
          <a:p>
            <a:pPr lvl="1"/>
            <a:r>
              <a:rPr lang="en-US" dirty="0" smtClean="0"/>
              <a:t>A3, A4, A5</a:t>
            </a:r>
          </a:p>
          <a:p>
            <a:pPr lvl="2"/>
            <a:r>
              <a:rPr lang="en-US" dirty="0" smtClean="0"/>
              <a:t>Churches/ Swimming Pools/Stadiums</a:t>
            </a:r>
          </a:p>
          <a:p>
            <a:pPr lvl="1"/>
            <a:r>
              <a:rPr lang="en-US" dirty="0" smtClean="0"/>
              <a:t>F Occupancies</a:t>
            </a:r>
          </a:p>
          <a:p>
            <a:pPr lvl="2"/>
            <a:r>
              <a:rPr lang="en-US" dirty="0" smtClean="0"/>
              <a:t>Factory/Industrial</a:t>
            </a:r>
          </a:p>
          <a:p>
            <a:pPr lvl="1"/>
            <a:r>
              <a:rPr lang="en-US" dirty="0" smtClean="0"/>
              <a:t>S Occupancies</a:t>
            </a:r>
          </a:p>
          <a:p>
            <a:pPr lvl="2"/>
            <a:r>
              <a:rPr lang="en-US" dirty="0" smtClean="0"/>
              <a:t>Storage </a:t>
            </a:r>
          </a:p>
          <a:p>
            <a:pPr lvl="1"/>
            <a:r>
              <a:rPr lang="en-US" dirty="0" smtClean="0"/>
              <a:t>B &amp; M Occupancies</a:t>
            </a:r>
          </a:p>
          <a:p>
            <a:pPr lvl="2"/>
            <a:r>
              <a:rPr lang="en-US" dirty="0" smtClean="0"/>
              <a:t>*Business/ *Mercantile</a:t>
            </a:r>
          </a:p>
        </p:txBody>
      </p:sp>
    </p:spTree>
    <p:extLst>
      <p:ext uri="{BB962C8B-B14F-4D97-AF65-F5344CB8AC3E}">
        <p14:creationId xmlns:p14="http://schemas.microsoft.com/office/powerpoint/2010/main" val="5244034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0" y="116351"/>
            <a:ext cx="9144000" cy="4684395"/>
          </a:xfrm>
          <a:prstGeom prst="rect">
            <a:avLst/>
          </a:prstGeom>
        </p:spPr>
        <p:txBody>
          <a:bodyPr vert="horz" wrap="square" lIns="0" tIns="0" rIns="0" bIns="0" rtlCol="0">
            <a:spAutoFit/>
          </a:bodyPr>
          <a:lstStyle/>
          <a:p>
            <a:pPr marL="2625725" marR="0" lvl="0" indent="0" algn="l" defTabSz="914400" rtl="0" eaLnBrk="1" fontAlgn="auto" latinLnBrk="0" hangingPunct="1">
              <a:lnSpc>
                <a:spcPts val="4650"/>
              </a:lnSpc>
              <a:spcBef>
                <a:spcPts val="0"/>
              </a:spcBef>
              <a:spcAft>
                <a:spcPts val="0"/>
              </a:spcAft>
              <a:buClrTx/>
              <a:buSzTx/>
              <a:buFontTx/>
              <a:buNone/>
              <a:tabLst/>
              <a:defRPr/>
            </a:pPr>
            <a:r>
              <a:rPr kumimoji="0" sz="4400" b="1" i="0" u="none" strike="noStrike" kern="1200" cap="none" spc="-65" normalizeH="0" baseline="0" noProof="0" dirty="0">
                <a:ln>
                  <a:noFill/>
                </a:ln>
                <a:solidFill>
                  <a:srgbClr val="FFFFFF"/>
                </a:solidFill>
                <a:effectLst/>
                <a:uLnTx/>
                <a:uFillTx/>
                <a:latin typeface="Tw Cen MT"/>
                <a:ea typeface="+mn-ea"/>
                <a:cs typeface="Tw Cen MT"/>
              </a:rPr>
              <a:t>STAFF </a:t>
            </a:r>
            <a:r>
              <a:rPr kumimoji="0" sz="4400" b="1" i="0" u="none" strike="noStrike" kern="1200" cap="none" spc="-5" normalizeH="0" baseline="0" noProof="0" dirty="0">
                <a:ln>
                  <a:noFill/>
                </a:ln>
                <a:solidFill>
                  <a:srgbClr val="FFFFFF"/>
                </a:solidFill>
                <a:effectLst/>
                <a:uLnTx/>
                <a:uFillTx/>
                <a:latin typeface="Tw Cen MT"/>
                <a:ea typeface="+mn-ea"/>
                <a:cs typeface="Tw Cen MT"/>
              </a:rPr>
              <a:t>SUPPORT</a:t>
            </a:r>
            <a:endParaRPr kumimoji="0" sz="4400" b="0" i="0" u="none" strike="noStrike" kern="1200" cap="none" spc="0" normalizeH="0" baseline="0" noProof="0">
              <a:ln>
                <a:noFill/>
              </a:ln>
              <a:solidFill>
                <a:prstClr val="black"/>
              </a:solidFill>
              <a:effectLst/>
              <a:uLnTx/>
              <a:uFillTx/>
              <a:latin typeface="Tw Cen MT"/>
              <a:ea typeface="+mn-ea"/>
              <a:cs typeface="Tw Cen MT"/>
            </a:endParaRPr>
          </a:p>
        </p:txBody>
      </p:sp>
      <p:sp>
        <p:nvSpPr>
          <p:cNvPr id="4" name="object 4"/>
          <p:cNvSpPr/>
          <p:nvPr/>
        </p:nvSpPr>
        <p:spPr>
          <a:xfrm>
            <a:off x="0" y="228600"/>
            <a:ext cx="9143999" cy="4571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0575582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13384" y="36295"/>
            <a:ext cx="3811270" cy="702310"/>
          </a:xfrm>
          <a:prstGeom prst="rect">
            <a:avLst/>
          </a:prstGeom>
        </p:spPr>
        <p:txBody>
          <a:bodyPr vert="horz" wrap="square" lIns="0" tIns="0" rIns="0" bIns="0" rtlCol="0">
            <a:spAutoFit/>
          </a:bodyPr>
          <a:lstStyle/>
          <a:p>
            <a:pPr marL="12700">
              <a:lnSpc>
                <a:spcPct val="100000"/>
              </a:lnSpc>
            </a:pPr>
            <a:r>
              <a:rPr sz="4400" u="none" spc="-65" dirty="0"/>
              <a:t>STAFF </a:t>
            </a:r>
            <a:r>
              <a:rPr sz="4400" u="none" spc="-5" dirty="0"/>
              <a:t>SUPPORT</a:t>
            </a:r>
            <a:endParaRPr sz="4400"/>
          </a:p>
        </p:txBody>
      </p:sp>
      <p:sp>
        <p:nvSpPr>
          <p:cNvPr id="4" name="object 4"/>
          <p:cNvSpPr txBox="1"/>
          <p:nvPr/>
        </p:nvSpPr>
        <p:spPr>
          <a:xfrm>
            <a:off x="764540" y="1017379"/>
            <a:ext cx="3129280" cy="386524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10" normalizeH="0" baseline="0" noProof="0" dirty="0">
                <a:ln>
                  <a:noFill/>
                </a:ln>
                <a:solidFill>
                  <a:srgbClr val="FFFFFF"/>
                </a:solidFill>
                <a:effectLst/>
                <a:uLnTx/>
                <a:uFillTx/>
                <a:latin typeface="Tw Cen MT"/>
                <a:ea typeface="+mn-ea"/>
                <a:cs typeface="Tw Cen MT"/>
              </a:rPr>
              <a:t>PLANNING</a:t>
            </a:r>
            <a:r>
              <a:rPr kumimoji="0" sz="2800" b="1" i="0" u="none" strike="noStrike" kern="1200" cap="none" spc="-30" normalizeH="0" baseline="0" noProof="0" dirty="0">
                <a:ln>
                  <a:noFill/>
                </a:ln>
                <a:solidFill>
                  <a:srgbClr val="FFFFFF"/>
                </a:solidFill>
                <a:effectLst/>
                <a:uLnTx/>
                <a:uFillTx/>
                <a:latin typeface="Tw Cen MT"/>
                <a:ea typeface="+mn-ea"/>
                <a:cs typeface="Tw Cen MT"/>
              </a:rPr>
              <a:t> </a:t>
            </a:r>
            <a:r>
              <a:rPr kumimoji="0" sz="2800" b="1" i="0" u="none" strike="noStrike" kern="1200" cap="none" spc="-35" normalizeH="0" baseline="0" noProof="0" dirty="0">
                <a:ln>
                  <a:noFill/>
                </a:ln>
                <a:solidFill>
                  <a:srgbClr val="FFFFFF"/>
                </a:solidFill>
                <a:effectLst/>
                <a:uLnTx/>
                <a:uFillTx/>
                <a:latin typeface="Tw Cen MT"/>
                <a:ea typeface="+mn-ea"/>
                <a:cs typeface="Tw Cen MT"/>
              </a:rPr>
              <a:t>STAFF:</a:t>
            </a:r>
            <a:endParaRPr kumimoji="0" sz="2800" b="0" i="0" u="none" strike="noStrike" kern="1200" cap="none" spc="0" normalizeH="0" baseline="0" noProof="0">
              <a:ln>
                <a:noFill/>
              </a:ln>
              <a:solidFill>
                <a:prstClr val="black"/>
              </a:solidFill>
              <a:effectLst/>
              <a:uLnTx/>
              <a:uFillTx/>
              <a:latin typeface="Tw Cen MT"/>
              <a:ea typeface="+mn-ea"/>
              <a:cs typeface="Tw Cen MT"/>
            </a:endParaRPr>
          </a:p>
          <a:p>
            <a:pPr marL="12700" marR="327025"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Chuck </a:t>
            </a:r>
            <a:r>
              <a:rPr kumimoji="0" sz="2800" b="1" i="0" u="none" strike="noStrike" kern="1200" cap="none" spc="0" normalizeH="0" baseline="0" noProof="0" dirty="0">
                <a:ln>
                  <a:noFill/>
                </a:ln>
                <a:solidFill>
                  <a:srgbClr val="FFFFFF"/>
                </a:solidFill>
                <a:effectLst/>
                <a:uLnTx/>
                <a:uFillTx/>
                <a:latin typeface="Tw Cen MT"/>
                <a:ea typeface="+mn-ea"/>
                <a:cs typeface="Tw Cen MT"/>
              </a:rPr>
              <a:t>Darnell  </a:t>
            </a:r>
            <a:r>
              <a:rPr kumimoji="0" sz="2800" b="1" i="0" u="none" strike="noStrike" kern="1200" cap="none" spc="-5" normalizeH="0" baseline="0" noProof="0" dirty="0">
                <a:ln>
                  <a:noFill/>
                </a:ln>
                <a:solidFill>
                  <a:srgbClr val="FFFFFF"/>
                </a:solidFill>
                <a:effectLst/>
                <a:uLnTx/>
                <a:uFillTx/>
                <a:latin typeface="Tw Cen MT"/>
                <a:ea typeface="+mn-ea"/>
                <a:cs typeface="Tw Cen MT"/>
              </a:rPr>
              <a:t>Jamie Fleckenstein  </a:t>
            </a:r>
            <a:r>
              <a:rPr kumimoji="0" sz="2800" b="1" i="0" u="none" strike="noStrike" kern="1200" cap="none" spc="0" normalizeH="0" baseline="0" noProof="0" dirty="0">
                <a:ln>
                  <a:noFill/>
                </a:ln>
                <a:solidFill>
                  <a:srgbClr val="FFFFFF"/>
                </a:solidFill>
                <a:effectLst/>
                <a:uLnTx/>
                <a:uFillTx/>
                <a:latin typeface="Tw Cen MT"/>
                <a:ea typeface="+mn-ea"/>
                <a:cs typeface="Tw Cen MT"/>
              </a:rPr>
              <a:t>Sarah </a:t>
            </a:r>
            <a:r>
              <a:rPr kumimoji="0" sz="2800" b="1" i="0" u="none" strike="noStrike" kern="1200" cap="none" spc="-5" normalizeH="0" baseline="0" noProof="0" dirty="0">
                <a:ln>
                  <a:noFill/>
                </a:ln>
                <a:solidFill>
                  <a:srgbClr val="FFFFFF"/>
                </a:solidFill>
                <a:effectLst/>
                <a:uLnTx/>
                <a:uFillTx/>
                <a:latin typeface="Tw Cen MT"/>
                <a:ea typeface="+mn-ea"/>
                <a:cs typeface="Tw Cen MT"/>
              </a:rPr>
              <a:t>Sullivan  </a:t>
            </a:r>
            <a:r>
              <a:rPr kumimoji="0" sz="2800" b="1" i="0" u="none" strike="noStrike" kern="1200" cap="none" spc="-70" normalizeH="0" baseline="0" noProof="0" dirty="0">
                <a:ln>
                  <a:noFill/>
                </a:ln>
                <a:solidFill>
                  <a:srgbClr val="FFFFFF"/>
                </a:solidFill>
                <a:effectLst/>
                <a:uLnTx/>
                <a:uFillTx/>
                <a:latin typeface="Tw Cen MT"/>
                <a:ea typeface="+mn-ea"/>
                <a:cs typeface="Tw Cen MT"/>
              </a:rPr>
              <a:t>Tom</a:t>
            </a:r>
            <a:r>
              <a:rPr kumimoji="0" sz="2800" b="1" i="0" u="none" strike="noStrike" kern="1200" cap="none" spc="-9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Schauer</a:t>
            </a:r>
            <a:endParaRPr kumimoji="0" sz="28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9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CODE</a:t>
            </a:r>
            <a:r>
              <a:rPr kumimoji="0" sz="2800" b="1" i="0" u="none" strike="noStrike" kern="1200" cap="none" spc="-8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COMPLIANCE:</a:t>
            </a:r>
            <a:endParaRPr kumimoji="0" sz="2800" b="0" i="0" u="none" strike="noStrike" kern="1200" cap="none" spc="0" normalizeH="0" baseline="0" noProof="0">
              <a:ln>
                <a:noFill/>
              </a:ln>
              <a:solidFill>
                <a:prstClr val="black"/>
              </a:solidFill>
              <a:effectLst/>
              <a:uLnTx/>
              <a:uFillTx/>
              <a:latin typeface="Tw Cen MT"/>
              <a:ea typeface="+mn-ea"/>
              <a:cs typeface="Tw Cen MT"/>
            </a:endParaRPr>
          </a:p>
          <a:p>
            <a:pPr marL="12700" marR="55245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Claudia</a:t>
            </a:r>
            <a:r>
              <a:rPr kumimoji="0" sz="2800" b="1" i="0" u="none" strike="noStrike" kern="1200" cap="none" spc="-45" normalizeH="0" baseline="0" noProof="0" dirty="0">
                <a:ln>
                  <a:noFill/>
                </a:ln>
                <a:solidFill>
                  <a:srgbClr val="FFFFFF"/>
                </a:solidFill>
                <a:effectLst/>
                <a:uLnTx/>
                <a:uFillTx/>
                <a:latin typeface="Tw Cen MT"/>
                <a:ea typeface="+mn-ea"/>
                <a:cs typeface="Tw Cen MT"/>
              </a:rPr>
              <a:t> </a:t>
            </a:r>
            <a:r>
              <a:rPr kumimoji="0" sz="2800" b="1" i="0" u="none" strike="noStrike" kern="1200" cap="none" spc="15" normalizeH="0" baseline="0" noProof="0" dirty="0">
                <a:ln>
                  <a:noFill/>
                </a:ln>
                <a:solidFill>
                  <a:srgbClr val="FFFFFF"/>
                </a:solidFill>
                <a:effectLst/>
                <a:uLnTx/>
                <a:uFillTx/>
                <a:latin typeface="Tw Cen MT"/>
                <a:ea typeface="+mn-ea"/>
                <a:cs typeface="Tw Cen MT"/>
              </a:rPr>
              <a:t>Martinez  </a:t>
            </a:r>
            <a:r>
              <a:rPr kumimoji="0" sz="2800" b="1" i="0" u="none" strike="noStrike" kern="1200" cap="none" spc="-5" normalizeH="0" baseline="0" noProof="0" dirty="0">
                <a:ln>
                  <a:noFill/>
                </a:ln>
                <a:solidFill>
                  <a:srgbClr val="FFFFFF"/>
                </a:solidFill>
                <a:effectLst/>
                <a:uLnTx/>
                <a:uFillTx/>
                <a:latin typeface="Tw Cen MT"/>
                <a:ea typeface="+mn-ea"/>
                <a:cs typeface="Tw Cen MT"/>
              </a:rPr>
              <a:t>Nic</a:t>
            </a:r>
            <a:r>
              <a:rPr kumimoji="0" sz="2800" b="1" i="0" u="none" strike="noStrike" kern="1200" cap="none" spc="-80" normalizeH="0" baseline="0" noProof="0" dirty="0">
                <a:ln>
                  <a:noFill/>
                </a:ln>
                <a:solidFill>
                  <a:srgbClr val="FFFFFF"/>
                </a:solidFill>
                <a:effectLst/>
                <a:uLnTx/>
                <a:uFillTx/>
                <a:latin typeface="Tw Cen MT"/>
                <a:ea typeface="+mn-ea"/>
                <a:cs typeface="Tw Cen MT"/>
              </a:rPr>
              <a:t> </a:t>
            </a:r>
            <a:r>
              <a:rPr kumimoji="0" sz="2800" b="1" i="0" u="none" strike="noStrike" kern="1200" cap="none" spc="0" normalizeH="0" baseline="0" noProof="0" dirty="0">
                <a:ln>
                  <a:noFill/>
                </a:ln>
                <a:solidFill>
                  <a:srgbClr val="FFFFFF"/>
                </a:solidFill>
                <a:effectLst/>
                <a:uLnTx/>
                <a:uFillTx/>
                <a:latin typeface="Tw Cen MT"/>
                <a:ea typeface="+mn-ea"/>
                <a:cs typeface="Tw Cen MT"/>
              </a:rPr>
              <a:t>Miles</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
        <p:nvSpPr>
          <p:cNvPr id="5" name="object 5"/>
          <p:cNvSpPr/>
          <p:nvPr/>
        </p:nvSpPr>
        <p:spPr>
          <a:xfrm>
            <a:off x="5638800" y="455688"/>
            <a:ext cx="3505199" cy="374293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200144" y="2555747"/>
            <a:ext cx="3563111" cy="408584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6815150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346760" y="46498"/>
            <a:ext cx="6472555" cy="702310"/>
          </a:xfrm>
          <a:prstGeom prst="rect">
            <a:avLst/>
          </a:prstGeom>
        </p:spPr>
        <p:txBody>
          <a:bodyPr vert="horz" wrap="square" lIns="0" tIns="0" rIns="0" bIns="0" rtlCol="0">
            <a:spAutoFit/>
          </a:bodyPr>
          <a:lstStyle/>
          <a:p>
            <a:pPr marL="12700">
              <a:lnSpc>
                <a:spcPct val="100000"/>
              </a:lnSpc>
            </a:pPr>
            <a:r>
              <a:rPr sz="4400" u="none" spc="-5" dirty="0"/>
              <a:t>Chair/Vice-Chair</a:t>
            </a:r>
            <a:r>
              <a:rPr sz="4400" u="none" spc="-90" dirty="0"/>
              <a:t> </a:t>
            </a:r>
            <a:r>
              <a:rPr sz="4400" u="none" dirty="0"/>
              <a:t>Comments</a:t>
            </a:r>
            <a:endParaRPr sz="4400"/>
          </a:p>
        </p:txBody>
      </p:sp>
      <p:sp>
        <p:nvSpPr>
          <p:cNvPr id="4" name="object 4"/>
          <p:cNvSpPr txBox="1"/>
          <p:nvPr/>
        </p:nvSpPr>
        <p:spPr>
          <a:xfrm>
            <a:off x="5078359" y="2532196"/>
            <a:ext cx="3951604" cy="892810"/>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2600" b="1" i="0" u="none" strike="noStrike" kern="1200" cap="none" spc="-20" normalizeH="0" baseline="0" noProof="0" dirty="0">
                <a:ln>
                  <a:noFill/>
                </a:ln>
                <a:solidFill>
                  <a:srgbClr val="FFFFFF"/>
                </a:solidFill>
                <a:effectLst/>
                <a:uLnTx/>
                <a:uFillTx/>
                <a:latin typeface="Tw Cen MT"/>
                <a:ea typeface="+mn-ea"/>
                <a:cs typeface="Tw Cen MT"/>
              </a:rPr>
              <a:t>Roger </a:t>
            </a:r>
            <a:r>
              <a:rPr kumimoji="0" sz="2600" b="1" i="0" u="none" strike="noStrike" kern="1200" cap="none" spc="0" normalizeH="0" baseline="0" noProof="0" dirty="0">
                <a:ln>
                  <a:noFill/>
                </a:ln>
                <a:solidFill>
                  <a:srgbClr val="FFFFFF"/>
                </a:solidFill>
                <a:effectLst/>
                <a:uLnTx/>
                <a:uFillTx/>
                <a:latin typeface="Tw Cen MT"/>
                <a:ea typeface="+mn-ea"/>
                <a:cs typeface="Tw Cen MT"/>
              </a:rPr>
              <a:t>Hall,</a:t>
            </a:r>
            <a:r>
              <a:rPr kumimoji="0" sz="2600" b="1" i="0" u="none" strike="noStrike" kern="1200" cap="none" spc="-110" normalizeH="0" baseline="0" noProof="0" dirty="0">
                <a:ln>
                  <a:noFill/>
                </a:ln>
                <a:solidFill>
                  <a:srgbClr val="FFFFFF"/>
                </a:solidFill>
                <a:effectLst/>
                <a:uLnTx/>
                <a:uFillTx/>
                <a:latin typeface="Tw Cen MT"/>
                <a:ea typeface="+mn-ea"/>
                <a:cs typeface="Tw Cen MT"/>
              </a:rPr>
              <a:t> </a:t>
            </a:r>
            <a:r>
              <a:rPr kumimoji="0" sz="2600" b="1" i="0" u="none" strike="noStrike" kern="1200" cap="none" spc="0" normalizeH="0" baseline="0" noProof="0" dirty="0">
                <a:ln>
                  <a:noFill/>
                </a:ln>
                <a:solidFill>
                  <a:srgbClr val="FFFFFF"/>
                </a:solidFill>
                <a:effectLst/>
                <a:uLnTx/>
                <a:uFillTx/>
                <a:latin typeface="Tw Cen MT"/>
                <a:ea typeface="+mn-ea"/>
                <a:cs typeface="Tw Cen MT"/>
              </a:rPr>
              <a:t>Chair</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0" normalizeH="0" baseline="0" noProof="0" dirty="0">
                <a:ln>
                  <a:noFill/>
                </a:ln>
                <a:solidFill>
                  <a:srgbClr val="FFFFFF"/>
                </a:solidFill>
                <a:effectLst/>
                <a:uLnTx/>
                <a:uFillTx/>
                <a:latin typeface="Tw Cen MT"/>
                <a:ea typeface="+mn-ea"/>
                <a:cs typeface="Tw Cen MT"/>
              </a:rPr>
              <a:t>Lori Schanche,</a:t>
            </a:r>
            <a:r>
              <a:rPr kumimoji="0" sz="2600" b="1" i="0" u="none" strike="noStrike" kern="1200" cap="none" spc="-114" normalizeH="0" baseline="0" noProof="0" dirty="0">
                <a:ln>
                  <a:noFill/>
                </a:ln>
                <a:solidFill>
                  <a:srgbClr val="FFFFFF"/>
                </a:solidFill>
                <a:effectLst/>
                <a:uLnTx/>
                <a:uFillTx/>
                <a:latin typeface="Tw Cen MT"/>
                <a:ea typeface="+mn-ea"/>
                <a:cs typeface="Tw Cen MT"/>
              </a:rPr>
              <a:t> </a:t>
            </a:r>
            <a:r>
              <a:rPr kumimoji="0" sz="2600" b="1" i="0" u="none" strike="noStrike" kern="1200" cap="none" spc="-5" normalizeH="0" baseline="0" noProof="0" dirty="0">
                <a:ln>
                  <a:noFill/>
                </a:ln>
                <a:solidFill>
                  <a:srgbClr val="FFFFFF"/>
                </a:solidFill>
                <a:effectLst/>
                <a:uLnTx/>
                <a:uFillTx/>
                <a:latin typeface="Tw Cen MT"/>
                <a:ea typeface="+mn-ea"/>
                <a:cs typeface="Tw Cen MT"/>
              </a:rPr>
              <a:t>Vice-Chair</a:t>
            </a:r>
            <a:endParaRPr kumimoji="0" sz="2600" b="0" i="0" u="none" strike="noStrike" kern="1200" cap="none" spc="0" normalizeH="0" baseline="0" noProof="0">
              <a:ln>
                <a:noFill/>
              </a:ln>
              <a:solidFill>
                <a:prstClr val="black"/>
              </a:solidFill>
              <a:effectLst/>
              <a:uLnTx/>
              <a:uFillTx/>
              <a:latin typeface="Tw Cen MT"/>
              <a:ea typeface="+mn-ea"/>
              <a:cs typeface="Tw Cen MT"/>
            </a:endParaRPr>
          </a:p>
        </p:txBody>
      </p:sp>
      <p:sp>
        <p:nvSpPr>
          <p:cNvPr id="5" name="object 5"/>
          <p:cNvSpPr/>
          <p:nvPr/>
        </p:nvSpPr>
        <p:spPr>
          <a:xfrm>
            <a:off x="569976" y="1342656"/>
            <a:ext cx="4379975" cy="527912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4183310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73" y="193135"/>
            <a:ext cx="5476240" cy="1248410"/>
          </a:xfrm>
          <a:prstGeom prst="rect">
            <a:avLst/>
          </a:prstGeom>
        </p:spPr>
        <p:txBody>
          <a:bodyPr vert="horz" wrap="square" lIns="0" tIns="0" rIns="0" bIns="0" rtlCol="0">
            <a:spAutoFit/>
          </a:bodyPr>
          <a:lstStyle/>
          <a:p>
            <a:pPr marL="847725" marR="5080" indent="-835660">
              <a:lnSpc>
                <a:spcPct val="100000"/>
              </a:lnSpc>
            </a:pPr>
            <a:r>
              <a:rPr sz="4000" u="none" spc="-5" dirty="0"/>
              <a:t>PLANNING</a:t>
            </a:r>
            <a:r>
              <a:rPr sz="4000" u="none" spc="-40" dirty="0"/>
              <a:t> </a:t>
            </a:r>
            <a:r>
              <a:rPr sz="4000" u="none" spc="-5" dirty="0"/>
              <a:t>COMMISSION  </a:t>
            </a:r>
            <a:r>
              <a:rPr sz="4000" u="none" spc="-20" dirty="0"/>
              <a:t>ANNUAL</a:t>
            </a:r>
            <a:r>
              <a:rPr sz="4000" u="none" spc="-35" dirty="0"/>
              <a:t> </a:t>
            </a:r>
            <a:r>
              <a:rPr sz="4000" u="none" spc="-15" dirty="0"/>
              <a:t>REPORT</a:t>
            </a:r>
            <a:endParaRPr sz="4000"/>
          </a:p>
        </p:txBody>
      </p:sp>
      <p:sp>
        <p:nvSpPr>
          <p:cNvPr id="3" name="object 3"/>
          <p:cNvSpPr/>
          <p:nvPr/>
        </p:nvSpPr>
        <p:spPr>
          <a:xfrm>
            <a:off x="164592" y="2153411"/>
            <a:ext cx="5297423" cy="26974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28600" y="2217762"/>
            <a:ext cx="5114543" cy="25142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09550" y="2198370"/>
            <a:ext cx="5153025" cy="2552700"/>
          </a:xfrm>
          <a:custGeom>
            <a:avLst/>
            <a:gdLst/>
            <a:ahLst/>
            <a:cxnLst/>
            <a:rect l="l" t="t" r="r" b="b"/>
            <a:pathLst>
              <a:path w="5153025" h="2552700">
                <a:moveTo>
                  <a:pt x="5152644" y="2552699"/>
                </a:moveTo>
                <a:lnTo>
                  <a:pt x="0" y="2552699"/>
                </a:lnTo>
                <a:lnTo>
                  <a:pt x="0" y="0"/>
                </a:lnTo>
                <a:lnTo>
                  <a:pt x="5152644" y="0"/>
                </a:lnTo>
                <a:lnTo>
                  <a:pt x="5152644" y="2552699"/>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535167" y="2153411"/>
            <a:ext cx="3525011" cy="268985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599176" y="2217420"/>
            <a:ext cx="3342131" cy="250697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580126" y="2198370"/>
            <a:ext cx="3380740" cy="2545080"/>
          </a:xfrm>
          <a:custGeom>
            <a:avLst/>
            <a:gdLst/>
            <a:ahLst/>
            <a:cxnLst/>
            <a:rect l="l" t="t" r="r" b="b"/>
            <a:pathLst>
              <a:path w="3380740" h="2545079">
                <a:moveTo>
                  <a:pt x="3380232" y="2545079"/>
                </a:moveTo>
                <a:lnTo>
                  <a:pt x="0" y="2545079"/>
                </a:lnTo>
                <a:lnTo>
                  <a:pt x="0" y="0"/>
                </a:lnTo>
                <a:lnTo>
                  <a:pt x="3380232" y="0"/>
                </a:lnTo>
                <a:lnTo>
                  <a:pt x="3380232" y="2545079"/>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884457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5060" y="831981"/>
            <a:ext cx="6056759" cy="38779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rPr>
              <a:t>ADVICE/ INFORMATION ITEMS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endParaRPr>
          </a:p>
          <a:p>
            <a:pPr marL="557199" marR="0" lvl="0" indent="-557199" algn="l" defTabSz="457200" rtl="0" eaLnBrk="1" fontAlgn="auto" latinLnBrk="0" hangingPunct="1">
              <a:lnSpc>
                <a:spcPct val="100000"/>
              </a:lnSpc>
              <a:spcBef>
                <a:spcPts val="0"/>
              </a:spcBef>
              <a:spcAft>
                <a:spcPts val="0"/>
              </a:spcAft>
              <a:buClrTx/>
              <a:buSzTx/>
              <a:buFontTx/>
              <a:buAutoNum type="alphaLcPeriod"/>
              <a:tabLst/>
              <a:defRPr/>
            </a:pPr>
            <a:r>
              <a:rPr kumimoji="0" lang="en-US" sz="3000" b="1" i="0" u="none" strike="noStrike" kern="1200" cap="none" spc="0" normalizeH="0" baseline="0" noProof="0" dirty="0">
                <a:ln>
                  <a:noFill/>
                </a:ln>
                <a:solidFill>
                  <a:prstClr val="black"/>
                </a:solidFill>
                <a:effectLst/>
                <a:uLnTx/>
                <a:uFillTx/>
                <a:latin typeface="Century Gothic" panose="020B0502020202020204" pitchFamily="34" charset="0"/>
              </a:rPr>
              <a:t>Reports from Councilors on Committee &amp; Board </a:t>
            </a:r>
            <a:r>
              <a:rPr kumimoji="0" lang="en-US" sz="3000" b="1" i="0" u="none" strike="noStrike" kern="1200" cap="none" spc="0" normalizeH="0" baseline="0" noProof="0" dirty="0" smtClean="0">
                <a:ln>
                  <a:noFill/>
                </a:ln>
                <a:solidFill>
                  <a:prstClr val="black"/>
                </a:solidFill>
                <a:effectLst/>
                <a:uLnTx/>
                <a:uFillTx/>
                <a:latin typeface="Century Gothic" panose="020B0502020202020204" pitchFamily="34" charset="0"/>
              </a:rPr>
              <a:t>Assignments</a:t>
            </a:r>
          </a:p>
          <a:p>
            <a:pPr marL="1014399" lvl="1" indent="-557199">
              <a:buFont typeface="+mj-lt"/>
              <a:buAutoNum type="arabicPeriod"/>
              <a:defRPr/>
            </a:pPr>
            <a:r>
              <a:rPr lang="en-US" dirty="0">
                <a:latin typeface="Century Gothic" panose="020B0502020202020204" pitchFamily="34" charset="0"/>
              </a:rPr>
              <a:t>Water and Light Commissioner Appointment Jody Christensen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810481" y="4447489"/>
            <a:ext cx="2712397" cy="1512818"/>
          </a:xfrm>
          <a:prstGeom prst="rect">
            <a:avLst/>
          </a:prstGeom>
        </p:spPr>
      </p:pic>
    </p:spTree>
    <p:extLst>
      <p:ext uri="{BB962C8B-B14F-4D97-AF65-F5344CB8AC3E}">
        <p14:creationId xmlns:p14="http://schemas.microsoft.com/office/powerpoint/2010/main" val="12531739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5060" y="831981"/>
            <a:ext cx="6056759"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rPr>
              <a:t>ADVICE/ INFORMATION ITEMS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endParaRPr>
          </a:p>
          <a:p>
            <a:pPr marL="557199" lvl="0" indent="-557199">
              <a:buFontTx/>
              <a:buAutoNum type="alphaLcPeriod" startAt="2"/>
              <a:defRPr/>
            </a:pPr>
            <a:r>
              <a:rPr lang="en-US" sz="3000" b="1" dirty="0">
                <a:solidFill>
                  <a:prstClr val="black"/>
                </a:solidFill>
                <a:latin typeface="Century Gothic" panose="020B0502020202020204" pitchFamily="34" charset="0"/>
              </a:rPr>
              <a:t>Department Head </a:t>
            </a:r>
            <a:r>
              <a:rPr lang="en-US" sz="3000" b="1" dirty="0" smtClean="0">
                <a:solidFill>
                  <a:prstClr val="black"/>
                </a:solidFill>
                <a:latin typeface="Century Gothic" panose="020B0502020202020204" pitchFamily="34" charset="0"/>
              </a:rPr>
              <a:t>Reports</a:t>
            </a:r>
          </a:p>
          <a:p>
            <a:pPr marL="1014399" lvl="1" indent="-557199">
              <a:buFont typeface="+mj-lt"/>
              <a:buAutoNum type="arabicPeriod"/>
              <a:defRPr/>
            </a:pPr>
            <a:r>
              <a:rPr lang="en-US" dirty="0">
                <a:latin typeface="Century Gothic" panose="020B0502020202020204" pitchFamily="34" charset="0"/>
              </a:rPr>
              <a:t>Visit McMinnville Agreement </a:t>
            </a:r>
          </a:p>
          <a:p>
            <a:pPr marL="1014399" lvl="1" indent="-557199">
              <a:buFont typeface="+mj-lt"/>
              <a:buAutoNum type="arabicPeriod"/>
              <a:defRPr/>
            </a:pPr>
            <a:r>
              <a:rPr lang="en-US" dirty="0">
                <a:latin typeface="Century Gothic" panose="020B0502020202020204" pitchFamily="34" charset="0"/>
              </a:rPr>
              <a:t>Settlement and Services Agreement (Material to be provided at council meeting)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810481" y="4447489"/>
            <a:ext cx="2712397" cy="1512818"/>
          </a:xfrm>
          <a:prstGeom prst="rect">
            <a:avLst/>
          </a:prstGeom>
        </p:spPr>
      </p:pic>
    </p:spTree>
    <p:extLst>
      <p:ext uri="{BB962C8B-B14F-4D97-AF65-F5344CB8AC3E}">
        <p14:creationId xmlns:p14="http://schemas.microsoft.com/office/powerpoint/2010/main" val="333464887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1" y="1386058"/>
            <a:ext cx="8485094" cy="1245597"/>
          </a:xfrm>
          <a:prstGeom prst="rect">
            <a:avLst/>
          </a:prstGeom>
        </p:spPr>
        <p:txBody>
          <a:bodyPr wrap="square">
            <a:spAutoFit/>
          </a:bodyPr>
          <a:lstStyle/>
          <a:p>
            <a:pPr lvl="1"/>
            <a:endParaRPr lang="en-US" sz="3000" dirty="0"/>
          </a:p>
          <a:p>
            <a:pPr lvl="1">
              <a:lnSpc>
                <a:spcPct val="107000"/>
              </a:lnSpc>
            </a:pPr>
            <a:endParaRPr lang="en-US" sz="3000" dirty="0"/>
          </a:p>
          <a:p>
            <a:pPr marL="557199" lvl="1" indent="-214308">
              <a:lnSpc>
                <a:spcPct val="107000"/>
              </a:lnSpc>
              <a:buFont typeface="+mj-lt"/>
              <a:buAutoNum type="alphaLcPeriod"/>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2902" y="646496"/>
            <a:ext cx="7847761" cy="5386090"/>
          </a:xfrm>
          <a:prstGeom prst="rect">
            <a:avLst/>
          </a:prstGeom>
        </p:spPr>
        <p:txBody>
          <a:bodyPr wrap="square">
            <a:spAutoFit/>
          </a:bodyPr>
          <a:lstStyle/>
          <a:p>
            <a:pPr marR="0" lvl="0" algn="ctr">
              <a:spcBef>
                <a:spcPts val="0"/>
              </a:spcBef>
              <a:spcAft>
                <a:spcPts val="0"/>
              </a:spcAft>
              <a:tabLst>
                <a:tab pos="228600" algn="l"/>
              </a:tabLst>
            </a:pPr>
            <a:r>
              <a:rPr lang="en-US" sz="3600" dirty="0">
                <a:latin typeface="Calibri" panose="020F0502020204030204" pitchFamily="34" charset="0"/>
                <a:ea typeface="Calibri" panose="020F0502020204030204" pitchFamily="34" charset="0"/>
                <a:cs typeface="Calibri" panose="020F0502020204030204" pitchFamily="34" charset="0"/>
              </a:rPr>
              <a:t>CONSENT </a:t>
            </a:r>
            <a:r>
              <a:rPr lang="en-US" sz="3600" dirty="0" smtClean="0">
                <a:latin typeface="Calibri" panose="020F0502020204030204" pitchFamily="34" charset="0"/>
                <a:ea typeface="Calibri" panose="020F0502020204030204" pitchFamily="34" charset="0"/>
                <a:cs typeface="Calibri" panose="020F0502020204030204" pitchFamily="34" charset="0"/>
              </a:rPr>
              <a:t>AGENDA</a:t>
            </a:r>
          </a:p>
          <a:p>
            <a:pPr marR="0" lvl="0" algn="ctr">
              <a:spcBef>
                <a:spcPts val="0"/>
              </a:spcBef>
              <a:spcAft>
                <a:spcPts val="0"/>
              </a:spcAft>
              <a:tabLst>
                <a:tab pos="228600" algn="l"/>
              </a:tabLst>
            </a:pPr>
            <a:endParaRPr lang="en-US" sz="3600" dirty="0">
              <a:latin typeface="Calibri" panose="020F0502020204030204" pitchFamily="34" charset="0"/>
              <a:ea typeface="Calibri" panose="020F0502020204030204" pitchFamily="34" charset="0"/>
              <a:cs typeface="Calibri" panose="020F0502020204030204" pitchFamily="34" charset="0"/>
            </a:endParaRPr>
          </a:p>
          <a:p>
            <a:pPr marL="342900" lvl="0" indent="-342900">
              <a:buAutoNum type="alphaLcPeriod"/>
            </a:pPr>
            <a:r>
              <a:rPr lang="en-US" sz="2000" dirty="0" smtClean="0">
                <a:latin typeface="Century Gothic" panose="020B0502020202020204" pitchFamily="34" charset="0"/>
              </a:rPr>
              <a:t>Consider </a:t>
            </a:r>
            <a:r>
              <a:rPr lang="en-US" sz="2000" dirty="0">
                <a:latin typeface="Century Gothic" panose="020B0502020202020204" pitchFamily="34" charset="0"/>
              </a:rPr>
              <a:t>request from CS Property Holdings LLC dba The Douglas on Third at 703 NE 3</a:t>
            </a:r>
            <a:r>
              <a:rPr lang="en-US" sz="2000" baseline="30000" dirty="0">
                <a:latin typeface="Century Gothic" panose="020B0502020202020204" pitchFamily="34" charset="0"/>
              </a:rPr>
              <a:t>rd</a:t>
            </a:r>
            <a:r>
              <a:rPr lang="en-US" sz="2000" dirty="0">
                <a:latin typeface="Century Gothic" panose="020B0502020202020204" pitchFamily="34" charset="0"/>
              </a:rPr>
              <a:t> St. for an off-premises liquor </a:t>
            </a:r>
            <a:r>
              <a:rPr lang="en-US" sz="2000" dirty="0" smtClean="0">
                <a:latin typeface="Century Gothic" panose="020B0502020202020204" pitchFamily="34" charset="0"/>
              </a:rPr>
              <a:t>license.</a:t>
            </a:r>
          </a:p>
          <a:p>
            <a:pPr marL="342900" lvl="0" indent="-342900">
              <a:buAutoNum type="alphaLcPeriod"/>
            </a:pPr>
            <a:r>
              <a:rPr lang="en-US" sz="2000" dirty="0" smtClean="0">
                <a:latin typeface="Century Gothic" panose="020B0502020202020204" pitchFamily="34" charset="0"/>
              </a:rPr>
              <a:t>Consider </a:t>
            </a:r>
            <a:r>
              <a:rPr lang="en-US" sz="2000" dirty="0">
                <a:latin typeface="Century Gothic" panose="020B0502020202020204" pitchFamily="34" charset="0"/>
              </a:rPr>
              <a:t>request from Slake House LLC at 1036 NE Baker St. for a limited on-premises liquor </a:t>
            </a:r>
            <a:r>
              <a:rPr lang="en-US" sz="2000" dirty="0" smtClean="0">
                <a:latin typeface="Century Gothic" panose="020B0502020202020204" pitchFamily="34" charset="0"/>
              </a:rPr>
              <a:t>license.</a:t>
            </a:r>
          </a:p>
          <a:p>
            <a:pPr marL="342900" lvl="0" indent="-342900">
              <a:buAutoNum type="alphaLcPeriod"/>
            </a:pPr>
            <a:r>
              <a:rPr lang="en-US" sz="2000" dirty="0" smtClean="0">
                <a:latin typeface="Century Gothic" panose="020B0502020202020204" pitchFamily="34" charset="0"/>
              </a:rPr>
              <a:t>Consider </a:t>
            </a:r>
            <a:r>
              <a:rPr lang="en-US" sz="2000" dirty="0">
                <a:latin typeface="Century Gothic" panose="020B0502020202020204" pitchFamily="34" charset="0"/>
              </a:rPr>
              <a:t>request from Mikey’s Pizzeria dba Joysticks Arcade at 211 NE 3</a:t>
            </a:r>
            <a:r>
              <a:rPr lang="en-US" sz="2000" baseline="30000" dirty="0">
                <a:latin typeface="Century Gothic" panose="020B0502020202020204" pitchFamily="34" charset="0"/>
              </a:rPr>
              <a:t>rd</a:t>
            </a:r>
            <a:r>
              <a:rPr lang="en-US" sz="2000" dirty="0">
                <a:latin typeface="Century Gothic" panose="020B0502020202020204" pitchFamily="34" charset="0"/>
              </a:rPr>
              <a:t> St. for a limited on-premises liquor license. </a:t>
            </a:r>
            <a:endParaRPr lang="en-US" sz="2000" dirty="0" smtClean="0">
              <a:latin typeface="Century Gothic" panose="020B0502020202020204" pitchFamily="34" charset="0"/>
            </a:endParaRPr>
          </a:p>
          <a:p>
            <a:pPr marL="342900" lvl="0" indent="-342900">
              <a:buAutoNum type="alphaLcPeriod"/>
            </a:pPr>
            <a:r>
              <a:rPr lang="en-US" sz="2000" dirty="0" smtClean="0">
                <a:latin typeface="Century Gothic" panose="020B0502020202020204" pitchFamily="34" charset="0"/>
              </a:rPr>
              <a:t>Consider </a:t>
            </a:r>
            <a:r>
              <a:rPr lang="en-US" sz="2000" b="1" dirty="0">
                <a:latin typeface="Century Gothic" panose="020B0502020202020204" pitchFamily="34" charset="0"/>
              </a:rPr>
              <a:t>Resolution </a:t>
            </a:r>
            <a:r>
              <a:rPr lang="en-US" sz="2000" b="1" u="sng" dirty="0">
                <a:latin typeface="Century Gothic" panose="020B0502020202020204" pitchFamily="34" charset="0"/>
              </a:rPr>
              <a:t>2019-64</a:t>
            </a:r>
            <a:r>
              <a:rPr lang="en-US" sz="2000" b="1" dirty="0">
                <a:latin typeface="Century Gothic" panose="020B0502020202020204" pitchFamily="34" charset="0"/>
              </a:rPr>
              <a:t>: </a:t>
            </a:r>
            <a:r>
              <a:rPr lang="en-US" sz="2000" dirty="0">
                <a:latin typeface="Century Gothic" panose="020B0502020202020204" pitchFamily="34" charset="0"/>
              </a:rPr>
              <a:t>A Resolution Approving Appointments for City Recorder and    Finance Director.          </a:t>
            </a:r>
          </a:p>
          <a:p>
            <a:pPr marR="0" lvl="0">
              <a:spcBef>
                <a:spcPts val="0"/>
              </a:spcBef>
              <a:spcAft>
                <a:spcPts val="0"/>
              </a:spcAft>
              <a:tabLst>
                <a:tab pos="228600" algn="l"/>
              </a:tabLst>
            </a:pPr>
            <a:endParaRPr lang="en-US" sz="3600" dirty="0">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tabLst>
                <a:tab pos="228600" algn="l"/>
              </a:tabLst>
            </a:pP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900347" y="5159781"/>
            <a:ext cx="2649735" cy="1159943"/>
          </a:xfrm>
          <a:prstGeom prst="rect">
            <a:avLst/>
          </a:prstGeom>
        </p:spPr>
      </p:pic>
    </p:spTree>
    <p:extLst>
      <p:ext uri="{BB962C8B-B14F-4D97-AF65-F5344CB8AC3E}">
        <p14:creationId xmlns:p14="http://schemas.microsoft.com/office/powerpoint/2010/main" val="35872731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1" y="1386058"/>
            <a:ext cx="8485094" cy="1245597"/>
          </a:xfrm>
          <a:prstGeom prst="rect">
            <a:avLst/>
          </a:prstGeom>
        </p:spPr>
        <p:txBody>
          <a:bodyPr wrap="square">
            <a:spAutoFit/>
          </a:bodyPr>
          <a:lstStyle/>
          <a:p>
            <a:pPr lvl="1"/>
            <a:endParaRPr lang="en-US" sz="3000" dirty="0"/>
          </a:p>
          <a:p>
            <a:pPr lvl="1">
              <a:lnSpc>
                <a:spcPct val="107000"/>
              </a:lnSpc>
            </a:pPr>
            <a:endParaRPr lang="en-US" sz="3000" dirty="0"/>
          </a:p>
          <a:p>
            <a:pPr marL="557199" lvl="1" indent="-214308">
              <a:lnSpc>
                <a:spcPct val="107000"/>
              </a:lnSpc>
              <a:buFont typeface="+mj-lt"/>
              <a:buAutoNum type="alphaLcPeriod"/>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72274" y="923495"/>
            <a:ext cx="8269792" cy="2277547"/>
          </a:xfrm>
          <a:prstGeom prst="rect">
            <a:avLst/>
          </a:prstGeom>
        </p:spPr>
        <p:txBody>
          <a:bodyPr wrap="square">
            <a:spAutoFit/>
          </a:bodyPr>
          <a:lstStyle/>
          <a:p>
            <a:pPr marR="0" lvl="0" algn="ctr">
              <a:spcBef>
                <a:spcPts val="0"/>
              </a:spcBef>
              <a:spcAft>
                <a:spcPts val="0"/>
              </a:spcAft>
              <a:tabLst>
                <a:tab pos="228600" algn="l"/>
              </a:tabLst>
            </a:pPr>
            <a:r>
              <a:rPr lang="en-US" sz="3600" dirty="0" smtClean="0">
                <a:ea typeface="Calibri" panose="020F0502020204030204" pitchFamily="34" charset="0"/>
                <a:cs typeface="Calibri" panose="020F0502020204030204" pitchFamily="34" charset="0"/>
              </a:rPr>
              <a:t>ORDINANCE</a:t>
            </a:r>
          </a:p>
          <a:p>
            <a:pPr marR="0" lvl="0" algn="ctr">
              <a:spcBef>
                <a:spcPts val="0"/>
              </a:spcBef>
              <a:spcAft>
                <a:spcPts val="0"/>
              </a:spcAft>
              <a:tabLst>
                <a:tab pos="228600" algn="l"/>
              </a:tabLst>
            </a:pPr>
            <a:endParaRPr lang="en-US" sz="3600" dirty="0" smtClean="0">
              <a:ea typeface="Calibri" panose="020F0502020204030204" pitchFamily="34" charset="0"/>
              <a:cs typeface="Calibri" panose="020F0502020204030204" pitchFamily="34" charset="0"/>
            </a:endParaRPr>
          </a:p>
          <a:p>
            <a:pPr>
              <a:tabLst>
                <a:tab pos="228600" algn="l"/>
              </a:tabLst>
            </a:pPr>
            <a:r>
              <a:rPr lang="en-US" sz="2500" dirty="0"/>
              <a:t>Consider first reading with possible second reading of </a:t>
            </a:r>
            <a:r>
              <a:rPr lang="en-US" sz="2500" b="1" dirty="0"/>
              <a:t>Ordinance No. </a:t>
            </a:r>
            <a:r>
              <a:rPr lang="en-US" sz="2500" b="1" u="sng" dirty="0"/>
              <a:t>5083</a:t>
            </a:r>
            <a:r>
              <a:rPr lang="en-US" sz="2500" dirty="0" smtClean="0"/>
              <a:t>: </a:t>
            </a:r>
            <a:r>
              <a:rPr lang="en-US" sz="2000" dirty="0"/>
              <a:t>An Ordinance Amending Ordinance No. 5018 relating to single use bags.</a:t>
            </a:r>
            <a:endParaRPr lang="en-US" sz="4000" dirty="0">
              <a:ea typeface="Calibri" panose="020F0502020204030204" pitchFamily="34" charset="0"/>
              <a:cs typeface="Calibri" panose="020F0502020204030204"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910396" y="4679267"/>
            <a:ext cx="2649735" cy="1159943"/>
          </a:xfrm>
          <a:prstGeom prst="rect">
            <a:avLst/>
          </a:prstGeom>
        </p:spPr>
      </p:pic>
    </p:spTree>
    <p:extLst>
      <p:ext uri="{BB962C8B-B14F-4D97-AF65-F5344CB8AC3E}">
        <p14:creationId xmlns:p14="http://schemas.microsoft.com/office/powerpoint/2010/main" val="28967877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1" y="1386058"/>
            <a:ext cx="8485094" cy="1245597"/>
          </a:xfrm>
          <a:prstGeom prst="rect">
            <a:avLst/>
          </a:prstGeom>
        </p:spPr>
        <p:txBody>
          <a:bodyPr wrap="square">
            <a:spAutoFit/>
          </a:bodyPr>
          <a:lstStyle/>
          <a:p>
            <a:pPr lvl="1"/>
            <a:endParaRPr lang="en-US" sz="3000" dirty="0"/>
          </a:p>
          <a:p>
            <a:pPr lvl="1">
              <a:lnSpc>
                <a:spcPct val="107000"/>
              </a:lnSpc>
            </a:pPr>
            <a:endParaRPr lang="en-US" sz="3000" dirty="0"/>
          </a:p>
          <a:p>
            <a:pPr marL="557199" lvl="1" indent="-214308">
              <a:lnSpc>
                <a:spcPct val="107000"/>
              </a:lnSpc>
              <a:buFont typeface="+mj-lt"/>
              <a:buAutoNum type="alphaLcPeriod"/>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78184" y="1386058"/>
            <a:ext cx="7757327" cy="2108269"/>
          </a:xfrm>
          <a:prstGeom prst="rect">
            <a:avLst/>
          </a:prstGeom>
        </p:spPr>
        <p:txBody>
          <a:bodyPr wrap="square">
            <a:spAutoFit/>
          </a:bodyPr>
          <a:lstStyle/>
          <a:p>
            <a:pPr marR="0" lvl="0" algn="ctr">
              <a:spcBef>
                <a:spcPts val="0"/>
              </a:spcBef>
              <a:spcAft>
                <a:spcPts val="0"/>
              </a:spcAft>
              <a:tabLst>
                <a:tab pos="228600" algn="l"/>
              </a:tabLst>
            </a:pPr>
            <a:r>
              <a:rPr lang="en-US" sz="3600" dirty="0" smtClean="0">
                <a:ea typeface="Calibri" panose="020F0502020204030204" pitchFamily="34" charset="0"/>
                <a:cs typeface="Calibri" panose="020F0502020204030204" pitchFamily="34" charset="0"/>
              </a:rPr>
              <a:t>RESOLUTION</a:t>
            </a:r>
          </a:p>
          <a:p>
            <a:pPr marR="0" lvl="0" algn="ctr">
              <a:spcBef>
                <a:spcPts val="0"/>
              </a:spcBef>
              <a:spcAft>
                <a:spcPts val="0"/>
              </a:spcAft>
              <a:tabLst>
                <a:tab pos="228600" algn="l"/>
              </a:tabLst>
            </a:pPr>
            <a:endParaRPr lang="en-US" sz="2500" dirty="0">
              <a:ea typeface="Calibri" panose="020F0502020204030204" pitchFamily="34" charset="0"/>
              <a:cs typeface="Calibri" panose="020F0502020204030204" pitchFamily="34" charset="0"/>
            </a:endParaRPr>
          </a:p>
          <a:p>
            <a:r>
              <a:rPr lang="en-US" sz="2500" dirty="0"/>
              <a:t>Consider </a:t>
            </a:r>
            <a:r>
              <a:rPr lang="en-US" sz="2500" b="1" dirty="0"/>
              <a:t>Resolution No.  </a:t>
            </a:r>
            <a:r>
              <a:rPr lang="en-US" sz="2500" b="1" u="sng" dirty="0"/>
              <a:t>2019-65:</a:t>
            </a:r>
            <a:r>
              <a:rPr lang="en-US" dirty="0"/>
              <a:t> </a:t>
            </a:r>
            <a:r>
              <a:rPr lang="en-US" sz="2000" dirty="0"/>
              <a:t>A Resolution adopting a Building Fee Schedule.</a:t>
            </a:r>
          </a:p>
          <a:p>
            <a:pPr lvl="0"/>
            <a:endParaRPr lang="en-US" sz="25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819960" y="4657363"/>
            <a:ext cx="2649735" cy="1159943"/>
          </a:xfrm>
          <a:prstGeom prst="rect">
            <a:avLst/>
          </a:prstGeom>
        </p:spPr>
      </p:pic>
    </p:spTree>
    <p:extLst>
      <p:ext uri="{BB962C8B-B14F-4D97-AF65-F5344CB8AC3E}">
        <p14:creationId xmlns:p14="http://schemas.microsoft.com/office/powerpoint/2010/main" val="261943951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1" y="1386058"/>
            <a:ext cx="8485094" cy="1245597"/>
          </a:xfrm>
          <a:prstGeom prst="rect">
            <a:avLst/>
          </a:prstGeom>
        </p:spPr>
        <p:txBody>
          <a:bodyPr wrap="square">
            <a:spAutoFit/>
          </a:bodyPr>
          <a:lstStyle/>
          <a:p>
            <a:pPr lvl="1"/>
            <a:endParaRPr lang="en-US" sz="3000" dirty="0"/>
          </a:p>
          <a:p>
            <a:pPr lvl="1">
              <a:lnSpc>
                <a:spcPct val="107000"/>
              </a:lnSpc>
            </a:pPr>
            <a:endParaRPr lang="en-US" sz="3000" dirty="0"/>
          </a:p>
          <a:p>
            <a:pPr marL="557199" lvl="1" indent="-214308">
              <a:lnSpc>
                <a:spcPct val="107000"/>
              </a:lnSpc>
              <a:buFont typeface="+mj-lt"/>
              <a:buAutoNum type="alphaLcPeriod"/>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78184" y="1386058"/>
            <a:ext cx="7757327" cy="1723549"/>
          </a:xfrm>
          <a:prstGeom prst="rect">
            <a:avLst/>
          </a:prstGeom>
        </p:spPr>
        <p:txBody>
          <a:bodyPr wrap="square">
            <a:spAutoFit/>
          </a:bodyPr>
          <a:lstStyle/>
          <a:p>
            <a:pPr marR="0" lvl="0" algn="ctr">
              <a:spcBef>
                <a:spcPts val="0"/>
              </a:spcBef>
              <a:spcAft>
                <a:spcPts val="0"/>
              </a:spcAft>
              <a:tabLst>
                <a:tab pos="228600" algn="l"/>
              </a:tabLst>
            </a:pPr>
            <a:r>
              <a:rPr lang="en-US" sz="3600" dirty="0" smtClean="0">
                <a:ea typeface="Calibri" panose="020F0502020204030204" pitchFamily="34" charset="0"/>
                <a:cs typeface="Calibri" panose="020F0502020204030204" pitchFamily="34" charset="0"/>
              </a:rPr>
              <a:t>RESOLUTION</a:t>
            </a:r>
          </a:p>
          <a:p>
            <a:pPr marR="0" lvl="0" algn="ctr">
              <a:spcBef>
                <a:spcPts val="0"/>
              </a:spcBef>
              <a:spcAft>
                <a:spcPts val="0"/>
              </a:spcAft>
              <a:tabLst>
                <a:tab pos="228600" algn="l"/>
              </a:tabLst>
            </a:pPr>
            <a:endParaRPr lang="en-US" sz="2500" dirty="0">
              <a:ea typeface="Calibri" panose="020F0502020204030204" pitchFamily="34" charset="0"/>
              <a:cs typeface="Calibri" panose="020F0502020204030204" pitchFamily="34" charset="0"/>
            </a:endParaRPr>
          </a:p>
          <a:p>
            <a:r>
              <a:rPr lang="en-US" sz="2500" dirty="0"/>
              <a:t>Consider </a:t>
            </a:r>
            <a:r>
              <a:rPr lang="en-US" sz="2500" b="1" dirty="0"/>
              <a:t>Resolution No.  </a:t>
            </a:r>
            <a:r>
              <a:rPr lang="en-US" sz="2500" b="1" u="sng" dirty="0" smtClean="0"/>
              <a:t>2019-6</a:t>
            </a:r>
            <a:r>
              <a:rPr lang="en-US" sz="2500" b="1" u="sng" dirty="0"/>
              <a:t>6</a:t>
            </a:r>
            <a:r>
              <a:rPr lang="en-US" sz="2500" b="1" u="sng" dirty="0" smtClean="0"/>
              <a:t>:</a:t>
            </a:r>
            <a:r>
              <a:rPr lang="en-US" dirty="0" smtClean="0"/>
              <a:t> </a:t>
            </a:r>
            <a:r>
              <a:rPr lang="en-US" sz="2000" dirty="0"/>
              <a:t>A Resolution authorizing</a:t>
            </a:r>
            <a:r>
              <a:rPr lang="en-US" sz="2000" b="1" dirty="0"/>
              <a:t> </a:t>
            </a:r>
            <a:r>
              <a:rPr lang="en-US" sz="2000" dirty="0"/>
              <a:t>City Committee/Commission Appointments. </a:t>
            </a:r>
            <a:endParaRPr lang="en-US" sz="28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819960" y="4657363"/>
            <a:ext cx="2649735" cy="1159943"/>
          </a:xfrm>
          <a:prstGeom prst="rect">
            <a:avLst/>
          </a:prstGeom>
        </p:spPr>
      </p:pic>
    </p:spTree>
    <p:extLst>
      <p:ext uri="{BB962C8B-B14F-4D97-AF65-F5344CB8AC3E}">
        <p14:creationId xmlns:p14="http://schemas.microsoft.com/office/powerpoint/2010/main" val="408280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Civil Penalties </a:t>
            </a:r>
            <a:endParaRPr lang="en-US" dirty="0"/>
          </a:p>
        </p:txBody>
      </p:sp>
      <p:sp>
        <p:nvSpPr>
          <p:cNvPr id="3" name="Content Placeholder 2"/>
          <p:cNvSpPr>
            <a:spLocks noGrp="1"/>
          </p:cNvSpPr>
          <p:nvPr>
            <p:ph idx="1"/>
          </p:nvPr>
        </p:nvSpPr>
        <p:spPr/>
        <p:txBody>
          <a:bodyPr/>
          <a:lstStyle/>
          <a:p>
            <a:r>
              <a:rPr lang="en-US" dirty="0" smtClean="0"/>
              <a:t>Develop fee structure for violations found during inspections . IAW City Ordinance  2019-54 Civil Penalties</a:t>
            </a:r>
          </a:p>
          <a:p>
            <a:r>
              <a:rPr lang="en-US" dirty="0" smtClean="0"/>
              <a:t>Fees range according to hazard level from minor violations to significant Life Safety issues </a:t>
            </a:r>
          </a:p>
          <a:p>
            <a:pPr lvl="1"/>
            <a:r>
              <a:rPr lang="en-US" dirty="0" smtClean="0"/>
              <a:t>Misuse of extension chords</a:t>
            </a:r>
            <a:endParaRPr lang="en-US" dirty="0"/>
          </a:p>
          <a:p>
            <a:pPr lvl="1"/>
            <a:r>
              <a:rPr lang="en-US" dirty="0" smtClean="0"/>
              <a:t>Disabled life safety systems (Sprinklers/Alarms etc.)</a:t>
            </a:r>
          </a:p>
          <a:p>
            <a:pPr lvl="1"/>
            <a:endParaRPr lang="en-US" dirty="0"/>
          </a:p>
        </p:txBody>
      </p:sp>
    </p:spTree>
    <p:extLst>
      <p:ext uri="{BB962C8B-B14F-4D97-AF65-F5344CB8AC3E}">
        <p14:creationId xmlns:p14="http://schemas.microsoft.com/office/powerpoint/2010/main" val="22726744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1" y="1386058"/>
            <a:ext cx="8485094" cy="1245597"/>
          </a:xfrm>
          <a:prstGeom prst="rect">
            <a:avLst/>
          </a:prstGeom>
        </p:spPr>
        <p:txBody>
          <a:bodyPr wrap="square">
            <a:spAutoFit/>
          </a:bodyPr>
          <a:lstStyle/>
          <a:p>
            <a:pPr lvl="1"/>
            <a:endParaRPr lang="en-US" sz="3000" dirty="0"/>
          </a:p>
          <a:p>
            <a:pPr lvl="1">
              <a:lnSpc>
                <a:spcPct val="107000"/>
              </a:lnSpc>
            </a:pPr>
            <a:endParaRPr lang="en-US" sz="3000" dirty="0"/>
          </a:p>
          <a:p>
            <a:pPr marL="557199" lvl="1" indent="-214308">
              <a:lnSpc>
                <a:spcPct val="107000"/>
              </a:lnSpc>
              <a:buFont typeface="+mj-lt"/>
              <a:buAutoNum type="alphaLcPeriod"/>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78184" y="1386058"/>
            <a:ext cx="7757327" cy="2339102"/>
          </a:xfrm>
          <a:prstGeom prst="rect">
            <a:avLst/>
          </a:prstGeom>
        </p:spPr>
        <p:txBody>
          <a:bodyPr wrap="square">
            <a:spAutoFit/>
          </a:bodyPr>
          <a:lstStyle/>
          <a:p>
            <a:pPr marR="0" lvl="0" algn="ctr">
              <a:spcBef>
                <a:spcPts val="0"/>
              </a:spcBef>
              <a:spcAft>
                <a:spcPts val="0"/>
              </a:spcAft>
              <a:tabLst>
                <a:tab pos="228600" algn="l"/>
              </a:tabLst>
            </a:pPr>
            <a:r>
              <a:rPr lang="en-US" sz="3600" dirty="0" smtClean="0">
                <a:ea typeface="Calibri" panose="020F0502020204030204" pitchFamily="34" charset="0"/>
                <a:cs typeface="Calibri" panose="020F0502020204030204" pitchFamily="34" charset="0"/>
              </a:rPr>
              <a:t>RESOLUTION</a:t>
            </a:r>
          </a:p>
          <a:p>
            <a:pPr marR="0" lvl="0" algn="ctr">
              <a:spcBef>
                <a:spcPts val="0"/>
              </a:spcBef>
              <a:spcAft>
                <a:spcPts val="0"/>
              </a:spcAft>
              <a:tabLst>
                <a:tab pos="228600" algn="l"/>
              </a:tabLst>
            </a:pPr>
            <a:endParaRPr lang="en-US" sz="2500" dirty="0">
              <a:ea typeface="Calibri" panose="020F0502020204030204" pitchFamily="34" charset="0"/>
              <a:cs typeface="Calibri" panose="020F0502020204030204" pitchFamily="34" charset="0"/>
            </a:endParaRPr>
          </a:p>
          <a:p>
            <a:r>
              <a:rPr lang="en-US" sz="2500" dirty="0"/>
              <a:t>Consider </a:t>
            </a:r>
            <a:r>
              <a:rPr lang="en-US" sz="2500" b="1" dirty="0"/>
              <a:t>Resolution No.  </a:t>
            </a:r>
            <a:r>
              <a:rPr lang="en-US" sz="2500" b="1" u="sng" dirty="0" smtClean="0"/>
              <a:t>2019-6</a:t>
            </a:r>
            <a:r>
              <a:rPr lang="en-US" sz="2500" b="1" u="sng" dirty="0"/>
              <a:t>7</a:t>
            </a:r>
            <a:r>
              <a:rPr lang="en-US" sz="2500" b="1" u="sng" dirty="0" smtClean="0"/>
              <a:t>:</a:t>
            </a:r>
            <a:r>
              <a:rPr lang="en-US" dirty="0" smtClean="0"/>
              <a:t> </a:t>
            </a:r>
            <a:r>
              <a:rPr lang="en-US" sz="2000" dirty="0"/>
              <a:t>A Resolution authorizing the City Manager to enter into a contract with Cues, Inc. through the Houston Galveston Area Council Cooperative Purchasing Program (HGAC) for the purchase of a new CCTV Inspection Van.</a:t>
            </a:r>
            <a:endParaRPr lang="en-US" sz="32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819960" y="4657363"/>
            <a:ext cx="2649735" cy="1159943"/>
          </a:xfrm>
          <a:prstGeom prst="rect">
            <a:avLst/>
          </a:prstGeom>
        </p:spPr>
      </p:pic>
    </p:spTree>
    <p:extLst>
      <p:ext uri="{BB962C8B-B14F-4D97-AF65-F5344CB8AC3E}">
        <p14:creationId xmlns:p14="http://schemas.microsoft.com/office/powerpoint/2010/main" val="27338591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6379" y="3126208"/>
            <a:ext cx="5114611" cy="1790700"/>
          </a:xfrm>
        </p:spPr>
        <p:txBody>
          <a:bodyPr>
            <a:normAutofit fontScale="90000"/>
          </a:bodyPr>
          <a:lstStyle/>
          <a:p>
            <a:r>
              <a:rPr lang="en-US" sz="4950" b="1" dirty="0" smtClean="0">
                <a:latin typeface="Century Gothic" panose="020B0502020202020204" pitchFamily="34" charset="0"/>
                <a:cs typeface="Calibri" panose="020F0502020204030204" pitchFamily="34" charset="0"/>
              </a:rPr>
              <a:t>Urban Renewal Agency Meeting</a:t>
            </a:r>
            <a:endParaRPr lang="en-US" sz="4950" b="1" dirty="0">
              <a:latin typeface="Century Gothic" panose="020B0502020202020204" pitchFamily="34" charset="0"/>
              <a:cs typeface="Calibri" panose="020F0502020204030204" pitchFamily="34" charset="0"/>
            </a:endParaRPr>
          </a:p>
        </p:txBody>
      </p:sp>
      <p:sp>
        <p:nvSpPr>
          <p:cNvPr id="3" name="Subtitle 2"/>
          <p:cNvSpPr>
            <a:spLocks noGrp="1"/>
          </p:cNvSpPr>
          <p:nvPr>
            <p:ph type="subTitle" idx="1"/>
          </p:nvPr>
        </p:nvSpPr>
        <p:spPr>
          <a:xfrm>
            <a:off x="1165120" y="5067628"/>
            <a:ext cx="6858000" cy="1241822"/>
          </a:xfrm>
        </p:spPr>
        <p:txBody>
          <a:bodyPr>
            <a:normAutofit/>
          </a:bodyPr>
          <a:lstStyle/>
          <a:p>
            <a:r>
              <a:rPr lang="en-US" sz="3600" dirty="0" smtClean="0">
                <a:latin typeface="Century Gothic" panose="020B0502020202020204" pitchFamily="34" charset="0"/>
              </a:rPr>
              <a:t>December 10, </a:t>
            </a:r>
            <a:r>
              <a:rPr lang="en-US" sz="3600" dirty="0">
                <a:latin typeface="Century Gothic" panose="020B0502020202020204" pitchFamily="34" charset="0"/>
              </a:rPr>
              <a:t>2019</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759261" y="983574"/>
            <a:ext cx="3307976" cy="2025323"/>
          </a:xfrm>
          <a:prstGeom prst="rect">
            <a:avLst/>
          </a:prstGeom>
        </p:spPr>
      </p:pic>
    </p:spTree>
    <p:extLst>
      <p:ext uri="{BB962C8B-B14F-4D97-AF65-F5344CB8AC3E}">
        <p14:creationId xmlns:p14="http://schemas.microsoft.com/office/powerpoint/2010/main" val="17547319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4636" y="2358593"/>
            <a:ext cx="6858000" cy="1241822"/>
          </a:xfrm>
        </p:spPr>
        <p:txBody>
          <a:bodyPr>
            <a:noAutofit/>
          </a:bodyPr>
          <a:lstStyle/>
          <a:p>
            <a:r>
              <a:rPr lang="en-US" sz="3000" dirty="0"/>
              <a:t>Consider the Minutes of the </a:t>
            </a:r>
            <a:r>
              <a:rPr lang="en-US" sz="3000" dirty="0" smtClean="0"/>
              <a:t>June </a:t>
            </a:r>
            <a:r>
              <a:rPr lang="en-US" sz="3000" dirty="0"/>
              <a:t>25, 2019 Urban Renewal Agency </a:t>
            </a:r>
            <a:r>
              <a:rPr lang="en-US" sz="3000" dirty="0" smtClean="0"/>
              <a:t>Meeting.</a:t>
            </a:r>
            <a:endParaRPr lang="en-US" sz="3000" dirty="0"/>
          </a:p>
          <a:p>
            <a:endParaRPr lang="en-US" sz="3000" dirty="0">
              <a:latin typeface="Century Gothic" panose="020B0502020202020204"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769309" y="4249872"/>
            <a:ext cx="3307976" cy="2025323"/>
          </a:xfrm>
          <a:prstGeom prst="rect">
            <a:avLst/>
          </a:prstGeom>
        </p:spPr>
      </p:pic>
      <p:sp>
        <p:nvSpPr>
          <p:cNvPr id="2" name="TextBox 1"/>
          <p:cNvSpPr txBox="1"/>
          <p:nvPr/>
        </p:nvSpPr>
        <p:spPr>
          <a:xfrm>
            <a:off x="1268115" y="896127"/>
            <a:ext cx="6451042" cy="646331"/>
          </a:xfrm>
          <a:prstGeom prst="rect">
            <a:avLst/>
          </a:prstGeom>
          <a:noFill/>
        </p:spPr>
        <p:txBody>
          <a:bodyPr wrap="square" rtlCol="0">
            <a:spAutoFit/>
          </a:bodyPr>
          <a:lstStyle/>
          <a:p>
            <a:pPr marR="0" lvl="0" algn="ctr">
              <a:spcBef>
                <a:spcPts val="0"/>
              </a:spcBef>
              <a:spcAft>
                <a:spcPts val="0"/>
              </a:spcAft>
              <a:tabLst>
                <a:tab pos="228600" algn="l"/>
              </a:tabLst>
            </a:pPr>
            <a:r>
              <a:rPr lang="en-US" sz="3600" dirty="0">
                <a:latin typeface="Calibri" panose="020F0502020204030204" pitchFamily="34" charset="0"/>
                <a:ea typeface="Calibri" panose="020F0502020204030204" pitchFamily="34" charset="0"/>
                <a:cs typeface="Calibri" panose="020F0502020204030204" pitchFamily="34" charset="0"/>
              </a:rPr>
              <a:t>CONSENT AGENDA</a:t>
            </a:r>
          </a:p>
        </p:txBody>
      </p:sp>
    </p:spTree>
    <p:extLst>
      <p:ext uri="{BB962C8B-B14F-4D97-AF65-F5344CB8AC3E}">
        <p14:creationId xmlns:p14="http://schemas.microsoft.com/office/powerpoint/2010/main" val="7130582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1" y="1386058"/>
            <a:ext cx="8485094" cy="1245597"/>
          </a:xfrm>
          <a:prstGeom prst="rect">
            <a:avLst/>
          </a:prstGeom>
        </p:spPr>
        <p:txBody>
          <a:bodyPr wrap="square">
            <a:spAutoFit/>
          </a:bodyPr>
          <a:lstStyle/>
          <a:p>
            <a:pPr lvl="1"/>
            <a:endParaRPr lang="en-US" sz="3000" dirty="0"/>
          </a:p>
          <a:p>
            <a:pPr lvl="1">
              <a:lnSpc>
                <a:spcPct val="107000"/>
              </a:lnSpc>
            </a:pPr>
            <a:endParaRPr lang="en-US" sz="3000" dirty="0"/>
          </a:p>
          <a:p>
            <a:pPr marL="557199" lvl="1" indent="-214308">
              <a:lnSpc>
                <a:spcPct val="107000"/>
              </a:lnSpc>
              <a:buFont typeface="+mj-lt"/>
              <a:buAutoNum type="alphaLcPeriod"/>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78184" y="1386058"/>
            <a:ext cx="7757327" cy="1723549"/>
          </a:xfrm>
          <a:prstGeom prst="rect">
            <a:avLst/>
          </a:prstGeom>
        </p:spPr>
        <p:txBody>
          <a:bodyPr wrap="square">
            <a:spAutoFit/>
          </a:bodyPr>
          <a:lstStyle/>
          <a:p>
            <a:pPr marR="0" lvl="0" algn="ctr">
              <a:spcBef>
                <a:spcPts val="0"/>
              </a:spcBef>
              <a:spcAft>
                <a:spcPts val="0"/>
              </a:spcAft>
              <a:tabLst>
                <a:tab pos="228600" algn="l"/>
              </a:tabLst>
            </a:pPr>
            <a:r>
              <a:rPr lang="en-US" sz="3600" dirty="0" smtClean="0">
                <a:ea typeface="Calibri" panose="020F0502020204030204" pitchFamily="34" charset="0"/>
                <a:cs typeface="Calibri" panose="020F0502020204030204" pitchFamily="34" charset="0"/>
              </a:rPr>
              <a:t>RESOLUTION</a:t>
            </a:r>
          </a:p>
          <a:p>
            <a:pPr marR="0" lvl="0" algn="ctr">
              <a:spcBef>
                <a:spcPts val="0"/>
              </a:spcBef>
              <a:spcAft>
                <a:spcPts val="0"/>
              </a:spcAft>
              <a:tabLst>
                <a:tab pos="228600" algn="l"/>
              </a:tabLst>
            </a:pPr>
            <a:endParaRPr lang="en-US" sz="2500" dirty="0">
              <a:ea typeface="Calibri" panose="020F0502020204030204" pitchFamily="34" charset="0"/>
              <a:cs typeface="Calibri" panose="020F0502020204030204" pitchFamily="34" charset="0"/>
            </a:endParaRPr>
          </a:p>
          <a:p>
            <a:r>
              <a:rPr lang="en-US" sz="2500" dirty="0"/>
              <a:t>Consider </a:t>
            </a:r>
            <a:r>
              <a:rPr lang="en-US" sz="2500" b="1" dirty="0"/>
              <a:t>Resolution No.  </a:t>
            </a:r>
            <a:r>
              <a:rPr lang="en-US" sz="2500" b="1" u="sng" dirty="0" smtClean="0"/>
              <a:t>2019-03:</a:t>
            </a:r>
            <a:r>
              <a:rPr lang="en-US" dirty="0" smtClean="0"/>
              <a:t> </a:t>
            </a:r>
            <a:r>
              <a:rPr lang="en-US" sz="2000" dirty="0"/>
              <a:t>A Resolution appointing members to the McMinnville Urban Renewal Advisory Committee.</a:t>
            </a:r>
            <a:endParaRPr lang="en-US" sz="36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819960" y="4657363"/>
            <a:ext cx="2649735" cy="1159943"/>
          </a:xfrm>
          <a:prstGeom prst="rect">
            <a:avLst/>
          </a:prstGeom>
        </p:spPr>
      </p:pic>
    </p:spTree>
    <p:extLst>
      <p:ext uri="{BB962C8B-B14F-4D97-AF65-F5344CB8AC3E}">
        <p14:creationId xmlns:p14="http://schemas.microsoft.com/office/powerpoint/2010/main" val="1483088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Prevention Plan Reviews</a:t>
            </a:r>
            <a:endParaRPr lang="en-US" dirty="0"/>
          </a:p>
        </p:txBody>
      </p:sp>
      <p:sp>
        <p:nvSpPr>
          <p:cNvPr id="3" name="Content Placeholder 2"/>
          <p:cNvSpPr>
            <a:spLocks noGrp="1"/>
          </p:cNvSpPr>
          <p:nvPr>
            <p:ph idx="1"/>
          </p:nvPr>
        </p:nvSpPr>
        <p:spPr/>
        <p:txBody>
          <a:bodyPr/>
          <a:lstStyle/>
          <a:p>
            <a:r>
              <a:rPr lang="en-US" dirty="0" smtClean="0"/>
              <a:t>Fire Department Access</a:t>
            </a:r>
          </a:p>
          <a:p>
            <a:r>
              <a:rPr lang="en-US" dirty="0" smtClean="0"/>
              <a:t>Water Supply</a:t>
            </a:r>
          </a:p>
          <a:p>
            <a:r>
              <a:rPr lang="en-US" dirty="0" smtClean="0"/>
              <a:t>Hydrant Placement</a:t>
            </a:r>
          </a:p>
          <a:p>
            <a:r>
              <a:rPr lang="en-US" dirty="0" smtClean="0"/>
              <a:t>Lock Box</a:t>
            </a:r>
          </a:p>
          <a:p>
            <a:r>
              <a:rPr lang="en-US" dirty="0" smtClean="0"/>
              <a:t>Above and Below Ground Fuel Tanks </a:t>
            </a:r>
          </a:p>
          <a:p>
            <a:endParaRPr lang="en-US" dirty="0"/>
          </a:p>
        </p:txBody>
      </p:sp>
    </p:spTree>
    <p:extLst>
      <p:ext uri="{BB962C8B-B14F-4D97-AF65-F5344CB8AC3E}">
        <p14:creationId xmlns:p14="http://schemas.microsoft.com/office/powerpoint/2010/main" val="50683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Fire Departments</a:t>
            </a:r>
            <a:endParaRPr lang="en-US" dirty="0"/>
          </a:p>
        </p:txBody>
      </p:sp>
      <p:sp>
        <p:nvSpPr>
          <p:cNvPr id="3" name="Content Placeholder 2"/>
          <p:cNvSpPr>
            <a:spLocks noGrp="1"/>
          </p:cNvSpPr>
          <p:nvPr>
            <p:ph idx="1"/>
          </p:nvPr>
        </p:nvSpPr>
        <p:spPr/>
        <p:txBody>
          <a:bodyPr/>
          <a:lstStyle/>
          <a:p>
            <a:r>
              <a:rPr lang="en-US" dirty="0"/>
              <a:t>Cost recovery for these programs is a standard practice in Oregon by Municipalities</a:t>
            </a:r>
            <a:r>
              <a:rPr lang="en-US" dirty="0" smtClean="0"/>
              <a:t>.</a:t>
            </a:r>
          </a:p>
          <a:p>
            <a:endParaRPr lang="en-US" dirty="0"/>
          </a:p>
          <a:p>
            <a:r>
              <a:rPr lang="en-US" dirty="0" smtClean="0"/>
              <a:t>Springfield				Eugene</a:t>
            </a:r>
          </a:p>
          <a:p>
            <a:r>
              <a:rPr lang="en-US" dirty="0" smtClean="0"/>
              <a:t>Gresham				Portland</a:t>
            </a:r>
          </a:p>
          <a:p>
            <a:r>
              <a:rPr lang="en-US" dirty="0" smtClean="0"/>
              <a:t>Albany					Corvallis</a:t>
            </a:r>
          </a:p>
          <a:p>
            <a:r>
              <a:rPr lang="en-US" dirty="0" smtClean="0"/>
              <a:t>Lake Oswego			Ashland</a:t>
            </a:r>
          </a:p>
          <a:p>
            <a:pPr marL="0" indent="0">
              <a:buNone/>
            </a:pPr>
            <a:endParaRPr lang="en-US" dirty="0"/>
          </a:p>
        </p:txBody>
      </p:sp>
    </p:spTree>
    <p:extLst>
      <p:ext uri="{BB962C8B-B14F-4D97-AF65-F5344CB8AC3E}">
        <p14:creationId xmlns:p14="http://schemas.microsoft.com/office/powerpoint/2010/main" val="4020039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Expand Operational Permits</a:t>
            </a:r>
          </a:p>
          <a:p>
            <a:r>
              <a:rPr lang="en-US" dirty="0" smtClean="0"/>
              <a:t>New Inspections for New Businesses</a:t>
            </a:r>
          </a:p>
          <a:p>
            <a:r>
              <a:rPr lang="en-US" dirty="0" smtClean="0"/>
              <a:t>Charge Inspection Fees for 1</a:t>
            </a:r>
            <a:r>
              <a:rPr lang="en-US" baseline="30000" dirty="0" smtClean="0"/>
              <a:t>st</a:t>
            </a:r>
            <a:r>
              <a:rPr lang="en-US" dirty="0" smtClean="0"/>
              <a:t> and subsequent inspections</a:t>
            </a:r>
          </a:p>
          <a:p>
            <a:r>
              <a:rPr lang="en-US" dirty="0" smtClean="0"/>
              <a:t>Apply City Civil Penalties to Violations</a:t>
            </a:r>
          </a:p>
          <a:p>
            <a:r>
              <a:rPr lang="en-US" dirty="0" smtClean="0"/>
              <a:t>Start Charging for Fire Prevention Plan Review</a:t>
            </a:r>
          </a:p>
          <a:p>
            <a:r>
              <a:rPr lang="en-US" dirty="0" smtClean="0"/>
              <a:t>Lift Assist / Misuse of the EMS </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402397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00" y="2552823"/>
            <a:ext cx="7055380" cy="1400530"/>
          </a:xfrm>
        </p:spPr>
        <p:txBody>
          <a:bodyPr/>
          <a:lstStyle/>
          <a:p>
            <a:pPr algn="ctr"/>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724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4250" y="2508675"/>
            <a:ext cx="6858000" cy="1790700"/>
          </a:xfrm>
        </p:spPr>
        <p:txBody>
          <a:bodyPr>
            <a:normAutofit/>
          </a:bodyPr>
          <a:lstStyle/>
          <a:p>
            <a:r>
              <a:rPr lang="en-US" sz="4950" b="1" dirty="0">
                <a:latin typeface="Century Gothic" panose="020B0502020202020204" pitchFamily="34" charset="0"/>
                <a:cs typeface="Calibri" panose="020F0502020204030204" pitchFamily="34" charset="0"/>
              </a:rPr>
              <a:t>City Council Meeting</a:t>
            </a:r>
          </a:p>
        </p:txBody>
      </p:sp>
      <p:sp>
        <p:nvSpPr>
          <p:cNvPr id="3" name="Subtitle 2"/>
          <p:cNvSpPr>
            <a:spLocks noGrp="1"/>
          </p:cNvSpPr>
          <p:nvPr>
            <p:ph type="subTitle" idx="1"/>
          </p:nvPr>
        </p:nvSpPr>
        <p:spPr>
          <a:xfrm>
            <a:off x="984250" y="4555923"/>
            <a:ext cx="6858000" cy="1241822"/>
          </a:xfrm>
        </p:spPr>
        <p:txBody>
          <a:bodyPr>
            <a:normAutofit/>
          </a:bodyPr>
          <a:lstStyle/>
          <a:p>
            <a:r>
              <a:rPr lang="en-US" sz="3600" dirty="0" smtClean="0">
                <a:latin typeface="Century Gothic" panose="020B0502020202020204" pitchFamily="34" charset="0"/>
              </a:rPr>
              <a:t>December 10, </a:t>
            </a:r>
            <a:r>
              <a:rPr lang="en-US" sz="3600" dirty="0">
                <a:latin typeface="Century Gothic" panose="020B0502020202020204" pitchFamily="34" charset="0"/>
              </a:rPr>
              <a:t>2019</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759262" y="992623"/>
            <a:ext cx="3307976" cy="2025323"/>
          </a:xfrm>
          <a:prstGeom prst="rect">
            <a:avLst/>
          </a:prstGeom>
        </p:spPr>
      </p:pic>
    </p:spTree>
    <p:extLst>
      <p:ext uri="{BB962C8B-B14F-4D97-AF65-F5344CB8AC3E}">
        <p14:creationId xmlns:p14="http://schemas.microsoft.com/office/powerpoint/2010/main" val="2835745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4883" y="1441387"/>
            <a:ext cx="7104185" cy="833305"/>
          </a:xfrm>
          <a:prstGeom prst="rect">
            <a:avLst/>
          </a:prstGeom>
        </p:spPr>
        <p:txBody>
          <a:bodyPr wrap="square">
            <a:spAutoFit/>
          </a:bodyPr>
          <a:lstStyle/>
          <a:p>
            <a:pPr algn="just">
              <a:lnSpc>
                <a:spcPct val="107000"/>
              </a:lnSpc>
              <a:spcAft>
                <a:spcPts val="600"/>
              </a:spcAft>
            </a:pPr>
            <a:r>
              <a:rPr lang="en-US" sz="4500" b="1" dirty="0" smtClean="0">
                <a:latin typeface="Century Gothic" panose="020B0502020202020204" pitchFamily="34" charset="0"/>
                <a:ea typeface="Calibri" panose="020F0502020204030204" pitchFamily="34" charset="0"/>
                <a:cs typeface="Calibri" panose="020F0502020204030204" pitchFamily="34" charset="0"/>
              </a:rPr>
              <a:t>PLEDGE OF </a:t>
            </a:r>
            <a:r>
              <a:rPr lang="en-US" sz="4500" b="1" dirty="0">
                <a:latin typeface="Century Gothic" panose="020B0502020202020204" pitchFamily="34" charset="0"/>
                <a:ea typeface="Calibri" panose="020F0502020204030204" pitchFamily="34" charset="0"/>
                <a:cs typeface="Calibri" panose="020F0502020204030204" pitchFamily="34" charset="0"/>
              </a:rPr>
              <a:t>ALLEGIANCE</a:t>
            </a:r>
            <a:endParaRPr lang="en-US" sz="4500"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4119" y="2875639"/>
            <a:ext cx="2632946" cy="2105842"/>
          </a:xfrm>
          <a:prstGeom prst="rect">
            <a:avLst/>
          </a:prstGeom>
        </p:spPr>
      </p:pic>
    </p:spTree>
    <p:extLst>
      <p:ext uri="{BB962C8B-B14F-4D97-AF65-F5344CB8AC3E}">
        <p14:creationId xmlns:p14="http://schemas.microsoft.com/office/powerpoint/2010/main" val="260832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6379" y="3126208"/>
            <a:ext cx="5114611" cy="1790700"/>
          </a:xfrm>
        </p:spPr>
        <p:txBody>
          <a:bodyPr>
            <a:normAutofit/>
          </a:bodyPr>
          <a:lstStyle/>
          <a:p>
            <a:r>
              <a:rPr lang="en-US" sz="4950" b="1" dirty="0">
                <a:latin typeface="Century Gothic" panose="020B0502020202020204" pitchFamily="34" charset="0"/>
                <a:cs typeface="Calibri" panose="020F0502020204030204" pitchFamily="34" charset="0"/>
              </a:rPr>
              <a:t>City Council </a:t>
            </a:r>
            <a:r>
              <a:rPr lang="en-US" sz="4950" b="1" dirty="0" smtClean="0">
                <a:latin typeface="Century Gothic" panose="020B0502020202020204" pitchFamily="34" charset="0"/>
                <a:cs typeface="Calibri" panose="020F0502020204030204" pitchFamily="34" charset="0"/>
              </a:rPr>
              <a:t>Work Session</a:t>
            </a:r>
            <a:endParaRPr lang="en-US" sz="4950" b="1" dirty="0">
              <a:latin typeface="Century Gothic" panose="020B0502020202020204" pitchFamily="34" charset="0"/>
              <a:cs typeface="Calibri" panose="020F0502020204030204" pitchFamily="34" charset="0"/>
            </a:endParaRPr>
          </a:p>
        </p:txBody>
      </p:sp>
      <p:sp>
        <p:nvSpPr>
          <p:cNvPr id="3" name="Subtitle 2"/>
          <p:cNvSpPr>
            <a:spLocks noGrp="1"/>
          </p:cNvSpPr>
          <p:nvPr>
            <p:ph type="subTitle" idx="1"/>
          </p:nvPr>
        </p:nvSpPr>
        <p:spPr>
          <a:xfrm>
            <a:off x="1165120" y="5067628"/>
            <a:ext cx="6858000" cy="1241822"/>
          </a:xfrm>
        </p:spPr>
        <p:txBody>
          <a:bodyPr>
            <a:normAutofit/>
          </a:bodyPr>
          <a:lstStyle/>
          <a:p>
            <a:r>
              <a:rPr lang="en-US" sz="3600" dirty="0" smtClean="0">
                <a:latin typeface="Century Gothic" panose="020B0502020202020204" pitchFamily="34" charset="0"/>
              </a:rPr>
              <a:t>December 10, </a:t>
            </a:r>
            <a:r>
              <a:rPr lang="en-US" sz="3600" dirty="0">
                <a:latin typeface="Century Gothic" panose="020B0502020202020204" pitchFamily="34" charset="0"/>
              </a:rPr>
              <a:t>2019</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759261" y="983574"/>
            <a:ext cx="3307976" cy="2025323"/>
          </a:xfrm>
          <a:prstGeom prst="rect">
            <a:avLst/>
          </a:prstGeom>
        </p:spPr>
      </p:pic>
    </p:spTree>
    <p:extLst>
      <p:ext uri="{BB962C8B-B14F-4D97-AF65-F5344CB8AC3E}">
        <p14:creationId xmlns:p14="http://schemas.microsoft.com/office/powerpoint/2010/main" val="3015711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738" y="544261"/>
            <a:ext cx="8480715" cy="4154984"/>
          </a:xfrm>
          <a:prstGeom prst="rect">
            <a:avLst/>
          </a:prstGeom>
        </p:spPr>
        <p:txBody>
          <a:bodyPr wrap="square">
            <a:spAutoFit/>
          </a:bodyPr>
          <a:lstStyle/>
          <a:p>
            <a:pPr lvl="0" algn="ctr"/>
            <a:r>
              <a:rPr lang="en-US" sz="2400" b="1" dirty="0">
                <a:latin typeface="Century Gothic" panose="020B0502020202020204" pitchFamily="34" charset="0"/>
              </a:rPr>
              <a:t>INVITATION TO CITIZENS FOR PUBLIC COMMENT </a:t>
            </a:r>
          </a:p>
          <a:p>
            <a:pPr lvl="0"/>
            <a:endParaRPr lang="en-US" sz="2400" b="1" dirty="0">
              <a:latin typeface="Century Gothic" panose="020B0502020202020204" pitchFamily="34" charset="0"/>
            </a:endParaRPr>
          </a:p>
          <a:p>
            <a:pPr lvl="0"/>
            <a:r>
              <a:rPr lang="en-US" sz="2400" dirty="0">
                <a:latin typeface="Century Gothic" panose="020B0502020202020204" pitchFamily="34" charset="0"/>
              </a:rPr>
              <a:t>The Council President will announce that any interested audience members are invited to provide comments. Anyone may speak on any topic other than:  a matter in litigation, a quasi-judicial land use matter; or a matter scheduled for public hearing at some future date.  The Council President may limit comments to 3 minutes per person for a total of 30 minutes.  Please complete a request to speak card prior to the meeting.  Speakers may not yield their time to others.</a:t>
            </a:r>
            <a:endParaRPr lang="en-US" sz="2400" b="1" dirty="0">
              <a:latin typeface="Century Gothic" panose="020B0502020202020204" pitchFamily="34" charset="0"/>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2853732" y="5486401"/>
            <a:ext cx="1778558" cy="1105318"/>
          </a:xfrm>
          <a:prstGeom prst="rect">
            <a:avLst/>
          </a:prstGeom>
        </p:spPr>
      </p:pic>
    </p:spTree>
    <p:extLst>
      <p:ext uri="{BB962C8B-B14F-4D97-AF65-F5344CB8AC3E}">
        <p14:creationId xmlns:p14="http://schemas.microsoft.com/office/powerpoint/2010/main" val="3639745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5060" y="831981"/>
            <a:ext cx="6056759" cy="31393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smtClean="0">
                <a:solidFill>
                  <a:prstClr val="black"/>
                </a:solidFill>
              </a:rPr>
              <a:t>PRESENTATIONS</a:t>
            </a:r>
            <a:endParaRPr kumimoji="0" lang="en-US" sz="3000" b="1"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endParaRPr>
          </a:p>
          <a:p>
            <a:pPr marL="557199" marR="0" lvl="0" indent="-557199" algn="l" defTabSz="457200" rtl="0" eaLnBrk="1" fontAlgn="auto" latinLnBrk="0" hangingPunct="1">
              <a:lnSpc>
                <a:spcPct val="100000"/>
              </a:lnSpc>
              <a:spcBef>
                <a:spcPts val="0"/>
              </a:spcBef>
              <a:spcAft>
                <a:spcPts val="0"/>
              </a:spcAft>
              <a:buClrTx/>
              <a:buSzTx/>
              <a:buFontTx/>
              <a:buAutoNum type="alphaLcPeriod"/>
              <a:tabLst/>
              <a:defRPr/>
            </a:pPr>
            <a:r>
              <a:rPr lang="en-US" sz="3000" b="1" dirty="0" smtClean="0">
                <a:solidFill>
                  <a:prstClr val="black"/>
                </a:solidFill>
              </a:rPr>
              <a:t>City Archive Presentation</a:t>
            </a:r>
            <a:endParaRPr kumimoji="0" lang="en-US" sz="3000" b="1"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810481" y="4447489"/>
            <a:ext cx="2712397" cy="1512818"/>
          </a:xfrm>
          <a:prstGeom prst="rect">
            <a:avLst/>
          </a:prstGeom>
        </p:spPr>
      </p:pic>
    </p:spTree>
    <p:extLst>
      <p:ext uri="{BB962C8B-B14F-4D97-AF65-F5344CB8AC3E}">
        <p14:creationId xmlns:p14="http://schemas.microsoft.com/office/powerpoint/2010/main" val="2528772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97" y="4939393"/>
            <a:ext cx="5847836" cy="1388384"/>
          </a:xfrm>
        </p:spPr>
        <p:txBody>
          <a:bodyPr>
            <a:normAutofit fontScale="90000"/>
          </a:bodyPr>
          <a:lstStyle/>
          <a:p>
            <a:r>
              <a:rPr lang="en-US" dirty="0" smtClean="0"/>
              <a:t>documents of McMinnville: Stories from our early records 1876-1920’s</a:t>
            </a:r>
            <a:endParaRPr lang="en-US" dirty="0"/>
          </a:p>
        </p:txBody>
      </p:sp>
      <p:pic>
        <p:nvPicPr>
          <p:cNvPr id="6" name="Picture Placeholder 5"/>
          <p:cNvPicPr>
            <a:picLocks noGrp="1" noChangeAspect="1"/>
          </p:cNvPicPr>
          <p:nvPr>
            <p:ph type="pic" idx="1"/>
          </p:nvPr>
        </p:nvPicPr>
        <p:blipFill>
          <a:blip r:embed="rId4"/>
          <a:srcRect t="25019" b="25019"/>
          <a:stretch>
            <a:fillRect/>
          </a:stretch>
        </p:blipFill>
        <p:spPr>
          <a:prstGeom prst="rect">
            <a:avLst/>
          </a:prstGeom>
        </p:spPr>
      </p:pic>
      <p:pic>
        <p:nvPicPr>
          <p:cNvPr id="4" name="bensound-onceaga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228174538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915925"/>
            <a:ext cx="6405002" cy="5147563"/>
          </a:xfrm>
        </p:spPr>
        <p:txBody>
          <a:bodyPr>
            <a:normAutofit/>
          </a:bodyPr>
          <a:lstStyle/>
          <a:p>
            <a:r>
              <a:rPr lang="en-US" dirty="0"/>
              <a:t>Thanks to our City Manager Jeff </a:t>
            </a:r>
            <a:r>
              <a:rPr lang="en-US" dirty="0" err="1"/>
              <a:t>Towery</a:t>
            </a:r>
            <a:r>
              <a:rPr lang="en-US" dirty="0"/>
              <a:t>, I recently had the privilege of cataloging and digitizing some of our earliest historical records. </a:t>
            </a:r>
            <a:br>
              <a:rPr lang="en-US" dirty="0"/>
            </a:br>
            <a:r>
              <a:rPr lang="en-US" dirty="0"/>
              <a:t> </a:t>
            </a:r>
            <a:br>
              <a:rPr lang="en-US" dirty="0"/>
            </a:br>
            <a:endParaRPr lang="en-US" dirty="0"/>
          </a:p>
        </p:txBody>
      </p:sp>
      <p:pic>
        <p:nvPicPr>
          <p:cNvPr id="3" name="Picture 2"/>
          <p:cNvPicPr>
            <a:picLocks noChangeAspect="1"/>
          </p:cNvPicPr>
          <p:nvPr/>
        </p:nvPicPr>
        <p:blipFill>
          <a:blip r:embed="rId2"/>
          <a:stretch>
            <a:fillRect/>
          </a:stretch>
        </p:blipFill>
        <p:spPr>
          <a:xfrm>
            <a:off x="6851143" y="2074636"/>
            <a:ext cx="2292857" cy="1721429"/>
          </a:xfrm>
          <a:prstGeom prst="rect">
            <a:avLst/>
          </a:prstGeom>
          <a:effectLst>
            <a:softEdge rad="101600"/>
          </a:effectLst>
          <a:scene3d>
            <a:camera prst="orthographicFront">
              <a:rot lat="0" lon="0" rev="16200000"/>
            </a:camera>
            <a:lightRig rig="threePt" dir="t"/>
          </a:scene3d>
        </p:spPr>
      </p:pic>
    </p:spTree>
    <p:extLst>
      <p:ext uri="{BB962C8B-B14F-4D97-AF65-F5344CB8AC3E}">
        <p14:creationId xmlns:p14="http://schemas.microsoft.com/office/powerpoint/2010/main" val="66841607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rot="5400000">
            <a:off x="1195249" y="-1195251"/>
            <a:ext cx="6753499" cy="9144001"/>
          </a:xfrm>
          <a:prstGeom prst="rect">
            <a:avLst/>
          </a:prstGeom>
          <a:effectLst>
            <a:softEdge rad="215900"/>
          </a:effectLst>
        </p:spPr>
      </p:pic>
      <p:sp>
        <p:nvSpPr>
          <p:cNvPr id="2" name="Title 1"/>
          <p:cNvSpPr>
            <a:spLocks noGrp="1"/>
          </p:cNvSpPr>
          <p:nvPr>
            <p:ph type="title"/>
          </p:nvPr>
        </p:nvSpPr>
        <p:spPr>
          <a:xfrm>
            <a:off x="768096" y="1576504"/>
            <a:ext cx="7290054" cy="2258122"/>
          </a:xfrm>
          <a:solidFill>
            <a:schemeClr val="bg1"/>
          </a:solidFill>
        </p:spPr>
        <p:txBody>
          <a:bodyPr>
            <a:normAutofit fontScale="90000"/>
          </a:bodyPr>
          <a:lstStyle/>
          <a:p>
            <a:r>
              <a:rPr lang="en-US" dirty="0" smtClean="0"/>
              <a:t/>
            </a:r>
            <a:br>
              <a:rPr lang="en-US" dirty="0" smtClean="0"/>
            </a:br>
            <a:r>
              <a:rPr lang="en-US" dirty="0" smtClean="0"/>
              <a:t>Special </a:t>
            </a:r>
            <a:r>
              <a:rPr lang="en-US" dirty="0"/>
              <a:t>thanks to Rich Schmidt, Director of Archives &amp; Resource Sharing at Linfield College for consulting on this project, and introducing the basics of handling and preserving these historic documents. </a:t>
            </a:r>
            <a:br>
              <a:rPr lang="en-US" dirty="0"/>
            </a:br>
            <a:endParaRPr lang="en-US" dirty="0"/>
          </a:p>
        </p:txBody>
      </p:sp>
    </p:spTree>
    <p:extLst>
      <p:ext uri="{BB962C8B-B14F-4D97-AF65-F5344CB8AC3E}">
        <p14:creationId xmlns:p14="http://schemas.microsoft.com/office/powerpoint/2010/main" val="18675643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68096" y="1158333"/>
            <a:ext cx="7428050" cy="1388327"/>
          </a:xfrm>
          <a:solidFill>
            <a:schemeClr val="bg1"/>
          </a:solidFill>
        </p:spPr>
        <p:txBody>
          <a:bodyPr>
            <a:normAutofit fontScale="90000"/>
          </a:bodyPr>
          <a:lstStyle/>
          <a:p>
            <a:r>
              <a:rPr lang="en-US" dirty="0" smtClean="0"/>
              <a:t/>
            </a:r>
            <a:br>
              <a:rPr lang="en-US" dirty="0" smtClean="0"/>
            </a:br>
            <a:r>
              <a:rPr lang="en-US" dirty="0" smtClean="0"/>
              <a:t>As we plan for the future of the city, it is fitting to look back at The </a:t>
            </a:r>
            <a:r>
              <a:rPr lang="en-US" dirty="0"/>
              <a:t>stories that our early records </a:t>
            </a:r>
            <a:r>
              <a:rPr lang="en-US" dirty="0" smtClean="0"/>
              <a:t>tell. </a:t>
            </a:r>
            <a:r>
              <a:rPr lang="en-US" dirty="0"/>
              <a:t/>
            </a:r>
            <a:br>
              <a:rPr lang="en-US" dirty="0"/>
            </a:br>
            <a:endParaRPr lang="en-US" dirty="0"/>
          </a:p>
        </p:txBody>
      </p:sp>
    </p:spTree>
    <p:extLst>
      <p:ext uri="{BB962C8B-B14F-4D97-AF65-F5344CB8AC3E}">
        <p14:creationId xmlns:p14="http://schemas.microsoft.com/office/powerpoint/2010/main" val="130631010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225899"/>
            <a:ext cx="7290054" cy="5689949"/>
          </a:xfrm>
        </p:spPr>
        <p:txBody>
          <a:bodyPr>
            <a:normAutofit/>
          </a:bodyPr>
          <a:lstStyle/>
          <a:p>
            <a:r>
              <a:rPr lang="en-US" dirty="0"/>
              <a:t>What would our great </a:t>
            </a:r>
            <a:r>
              <a:rPr lang="en-US" dirty="0" err="1"/>
              <a:t>great</a:t>
            </a:r>
            <a:r>
              <a:rPr lang="en-US" dirty="0"/>
              <a:t> grandparents think of all the changes that happened over the years? </a:t>
            </a:r>
          </a:p>
        </p:txBody>
      </p:sp>
      <p:pic>
        <p:nvPicPr>
          <p:cNvPr id="6146" name="Picture 2" descr="View of Third Street looking East. Early 1900s photo taken near the corner of present day Adams and Third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915" y="2401556"/>
            <a:ext cx="5853169" cy="3707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8096" y="4972051"/>
            <a:ext cx="1603315" cy="1338828"/>
          </a:xfrm>
          <a:prstGeom prst="rect">
            <a:avLst/>
          </a:prstGeom>
          <a:noFill/>
        </p:spPr>
        <p:txBody>
          <a:bodyPr wrap="square" rtlCol="0">
            <a:spAutoFit/>
          </a:bodyPr>
          <a:lstStyle/>
          <a:p>
            <a:pPr defTabSz="342900"/>
            <a:r>
              <a:rPr lang="en-US" sz="1350" dirty="0">
                <a:solidFill>
                  <a:prstClr val="black"/>
                </a:solidFill>
                <a:latin typeface="Tw Cen MT" panose="020B0602020104020603"/>
                <a:hlinkClick r:id="rId3"/>
              </a:rPr>
              <a:t>https://www.historicmac.com/history</a:t>
            </a:r>
            <a:r>
              <a:rPr lang="en-US" sz="1350" dirty="0">
                <a:solidFill>
                  <a:prstClr val="black"/>
                </a:solidFill>
                <a:latin typeface="Tw Cen MT" panose="020B0602020104020603"/>
              </a:rPr>
              <a:t>, Photo of Third Street, Early 1900’s. Accessed November 19, 2019</a:t>
            </a:r>
          </a:p>
        </p:txBody>
      </p:sp>
    </p:spTree>
    <p:extLst>
      <p:ext uri="{BB962C8B-B14F-4D97-AF65-F5344CB8AC3E}">
        <p14:creationId xmlns:p14="http://schemas.microsoft.com/office/powerpoint/2010/main" val="3369005860"/>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284df77-588e-4742-9cfd-926323562762@ci"/>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6143" y="1539364"/>
            <a:ext cx="5107858" cy="3830894"/>
          </a:xfrm>
          <a:prstGeom prst="rect">
            <a:avLst/>
          </a:prstGeom>
          <a:noFill/>
          <a:ln>
            <a:noFill/>
          </a:ln>
          <a:scene3d>
            <a:camera prst="orthographicFront">
              <a:rot lat="0" lon="0" rev="16200000"/>
            </a:camera>
            <a:lightRig rig="morning"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64575" y="1296591"/>
            <a:ext cx="4070555" cy="4704159"/>
          </a:xfrm>
        </p:spPr>
        <p:txBody>
          <a:bodyPr>
            <a:normAutofit/>
          </a:bodyPr>
          <a:lstStyle/>
          <a:p>
            <a:r>
              <a:rPr lang="en-US" dirty="0" smtClean="0"/>
              <a:t>because of my background in planning and public administration, I gravitated towards the codes and maps. I looked at the documents through this lens.</a:t>
            </a:r>
            <a:endParaRPr lang="en-US" dirty="0"/>
          </a:p>
        </p:txBody>
      </p:sp>
    </p:spTree>
    <p:extLst>
      <p:ext uri="{BB962C8B-B14F-4D97-AF65-F5344CB8AC3E}">
        <p14:creationId xmlns:p14="http://schemas.microsoft.com/office/powerpoint/2010/main" val="241216180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296162"/>
            <a:ext cx="7290054" cy="3552063"/>
          </a:xfrm>
        </p:spPr>
        <p:txBody>
          <a:bodyPr>
            <a:normAutofit/>
          </a:bodyPr>
          <a:lstStyle/>
          <a:p>
            <a:r>
              <a:rPr lang="en-US" dirty="0" smtClean="0"/>
              <a:t>A person with an interest in technology might note the changes in technology, even little things, such as how we fastened our paper.</a:t>
            </a:r>
            <a:endParaRPr lang="en-US" dirty="0"/>
          </a:p>
        </p:txBody>
      </p:sp>
    </p:spTree>
    <p:extLst>
      <p:ext uri="{BB962C8B-B14F-4D97-AF65-F5344CB8AC3E}">
        <p14:creationId xmlns:p14="http://schemas.microsoft.com/office/powerpoint/2010/main" val="392216302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296162"/>
            <a:ext cx="4473376" cy="4141253"/>
          </a:xfrm>
        </p:spPr>
        <p:txBody>
          <a:bodyPr/>
          <a:lstStyle/>
          <a:p>
            <a:r>
              <a:rPr lang="en-US" dirty="0" smtClean="0"/>
              <a:t>before the modern stapler was invented in 1937, we used push pins to fasten our documents</a:t>
            </a:r>
            <a:endParaRPr lang="en-US" dirty="0"/>
          </a:p>
        </p:txBody>
      </p:sp>
      <p:pic>
        <p:nvPicPr>
          <p:cNvPr id="12290" name="Picture 2" descr="26353f9f-effc-46a6-b37f-16a52fb2524a@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861" y="2437040"/>
            <a:ext cx="3804047" cy="2743200"/>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88801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6379" y="3126208"/>
            <a:ext cx="5114611" cy="1790700"/>
          </a:xfrm>
        </p:spPr>
        <p:txBody>
          <a:bodyPr>
            <a:normAutofit fontScale="90000"/>
          </a:bodyPr>
          <a:lstStyle/>
          <a:p>
            <a:pPr lvl="0"/>
            <a:r>
              <a:rPr lang="en-US" b="1" dirty="0" smtClean="0">
                <a:latin typeface="Century Gothic" panose="020B0502020202020204" pitchFamily="34" charset="0"/>
              </a:rPr>
              <a:t>Discussion On Fire Department Cost Recovery</a:t>
            </a:r>
            <a:endParaRPr lang="en-US" b="1" dirty="0">
              <a:latin typeface="Century Gothic" panose="020B0502020202020204" pitchFamily="34" charset="0"/>
            </a:endParaRPr>
          </a:p>
        </p:txBody>
      </p:sp>
      <p:sp>
        <p:nvSpPr>
          <p:cNvPr id="3" name="Subtitle 2"/>
          <p:cNvSpPr>
            <a:spLocks noGrp="1"/>
          </p:cNvSpPr>
          <p:nvPr>
            <p:ph type="subTitle" idx="1"/>
          </p:nvPr>
        </p:nvSpPr>
        <p:spPr>
          <a:xfrm>
            <a:off x="1165120" y="5067628"/>
            <a:ext cx="6858000" cy="1241822"/>
          </a:xfrm>
        </p:spPr>
        <p:txBody>
          <a:bodyPr>
            <a:normAutofit/>
          </a:bodyPr>
          <a:lstStyle/>
          <a:p>
            <a:r>
              <a:rPr lang="en-US" sz="3600" dirty="0" smtClean="0">
                <a:latin typeface="Century Gothic" panose="020B0502020202020204" pitchFamily="34" charset="0"/>
              </a:rPr>
              <a:t>December 10, </a:t>
            </a:r>
            <a:r>
              <a:rPr lang="en-US" sz="3600" dirty="0">
                <a:latin typeface="Century Gothic" panose="020B0502020202020204" pitchFamily="34" charset="0"/>
              </a:rPr>
              <a:t>2019</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759261" y="983574"/>
            <a:ext cx="3307976" cy="2025323"/>
          </a:xfrm>
          <a:prstGeom prst="rect">
            <a:avLst/>
          </a:prstGeom>
        </p:spPr>
      </p:pic>
    </p:spTree>
    <p:extLst>
      <p:ext uri="{BB962C8B-B14F-4D97-AF65-F5344CB8AC3E}">
        <p14:creationId xmlns:p14="http://schemas.microsoft.com/office/powerpoint/2010/main" val="2112687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brads, fasteners and paper clips. </a:t>
            </a:r>
            <a:endParaRPr lang="en-US" dirty="0"/>
          </a:p>
        </p:txBody>
      </p:sp>
      <p:pic>
        <p:nvPicPr>
          <p:cNvPr id="1026" name="Picture 2" descr="26e0bcd9-738e-4e08-8183-93d83c49793f@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615" y="2251657"/>
            <a:ext cx="2641745" cy="198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71940087-c977-411a-9a27-ae62a8985a3f@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478" y="2936898"/>
            <a:ext cx="3456183" cy="2592137"/>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467b8bc5-fbf9-41f7-b41f-156907901cbf@c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987" y="2535543"/>
            <a:ext cx="2733311" cy="2049983"/>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19621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347107"/>
            <a:ext cx="3551465" cy="4433208"/>
          </a:xfrm>
        </p:spPr>
        <p:txBody>
          <a:bodyPr>
            <a:normAutofit/>
          </a:bodyPr>
          <a:lstStyle/>
          <a:p>
            <a:pPr algn="l"/>
            <a:r>
              <a:rPr lang="en-US" dirty="0" smtClean="0"/>
              <a:t>A historian might see The noted absence of the names of women throughout our early records, who would not be granted the right to vote until 1920.</a:t>
            </a:r>
            <a:endParaRPr lang="en-US" dirty="0"/>
          </a:p>
        </p:txBody>
      </p:sp>
      <p:pic>
        <p:nvPicPr>
          <p:cNvPr id="4098" name="Picture 2" descr="5e2242e4-7920-40a6-982b-cb19783d1984@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00" y="1350679"/>
            <a:ext cx="4936672" cy="406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6811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742822"/>
            <a:ext cx="5915025" cy="1949380"/>
          </a:xfrm>
        </p:spPr>
        <p:txBody>
          <a:bodyPr>
            <a:normAutofit/>
          </a:bodyPr>
          <a:lstStyle/>
          <a:p>
            <a:r>
              <a:rPr lang="en-US" dirty="0" smtClean="0">
                <a:solidFill>
                  <a:schemeClr val="bg1"/>
                </a:solidFill>
              </a:rPr>
              <a:t>Also missing are names of minorities</a:t>
            </a:r>
            <a:r>
              <a:rPr lang="en-US" dirty="0" smtClean="0"/>
              <a:t>.</a:t>
            </a:r>
            <a:endParaRPr lang="en-US" dirty="0"/>
          </a:p>
        </p:txBody>
      </p:sp>
    </p:spTree>
    <p:extLst>
      <p:ext uri="{BB962C8B-B14F-4D97-AF65-F5344CB8AC3E}">
        <p14:creationId xmlns:p14="http://schemas.microsoft.com/office/powerpoint/2010/main" val="58174383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7" y="1"/>
            <a:ext cx="3988385" cy="6000750"/>
          </a:xfrm>
        </p:spPr>
        <p:txBody>
          <a:bodyPr>
            <a:normAutofit/>
          </a:bodyPr>
          <a:lstStyle/>
          <a:p>
            <a:pPr algn="l"/>
            <a:r>
              <a:rPr lang="en-US" dirty="0" smtClean="0"/>
              <a:t>The historian would also note the lack of mention of the native </a:t>
            </a:r>
            <a:r>
              <a:rPr lang="en-US" dirty="0" err="1" smtClean="0"/>
              <a:t>oregonians</a:t>
            </a:r>
            <a:r>
              <a:rPr lang="en-US" dirty="0" smtClean="0"/>
              <a:t>, who cleared the land over 6000 years before </a:t>
            </a:r>
            <a:r>
              <a:rPr lang="en-US" dirty="0" err="1" smtClean="0"/>
              <a:t>newby</a:t>
            </a:r>
            <a:r>
              <a:rPr lang="en-US" dirty="0" smtClean="0"/>
              <a:t> platted the town </a:t>
            </a:r>
            <a:endParaRPr lang="en-US" dirty="0"/>
          </a:p>
        </p:txBody>
      </p:sp>
      <p:pic>
        <p:nvPicPr>
          <p:cNvPr id="5122" name="Picture 2" descr="https://images5.opb.org/c_limit%2Cg_north%2Ch_730%2Cq_90%2Cw_940/news_105_paiutechief_banda_1875_nrti8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926" y="164384"/>
            <a:ext cx="3946139" cy="47305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7057" y="4894951"/>
            <a:ext cx="2775271" cy="1638910"/>
          </a:xfrm>
          <a:prstGeom prst="rect">
            <a:avLst/>
          </a:prstGeom>
          <a:noFill/>
        </p:spPr>
        <p:txBody>
          <a:bodyPr wrap="square" rtlCol="0">
            <a:spAutoFit/>
          </a:bodyPr>
          <a:lstStyle/>
          <a:p>
            <a:pPr defTabSz="342900"/>
            <a:r>
              <a:rPr lang="en-US" sz="1050" i="1" dirty="0">
                <a:solidFill>
                  <a:prstClr val="black"/>
                </a:solidFill>
                <a:latin typeface="Tw Cen MT" panose="020B0602020104020603"/>
              </a:rPr>
              <a:t>A Piute chief poses with a bow and arrows in this 1875 photo.</a:t>
            </a:r>
          </a:p>
          <a:p>
            <a:pPr defTabSz="342900"/>
            <a:r>
              <a:rPr lang="en-US" sz="1050" cap="all" dirty="0">
                <a:solidFill>
                  <a:prstClr val="black"/>
                </a:solidFill>
                <a:latin typeface="Tw Cen MT" panose="020B0602020104020603"/>
              </a:rPr>
              <a:t>OREGON HISTORICAL SOCIETY, #BB012666 </a:t>
            </a:r>
          </a:p>
          <a:p>
            <a:pPr defTabSz="342900"/>
            <a:r>
              <a:rPr lang="en-US" sz="1050" dirty="0">
                <a:solidFill>
                  <a:prstClr val="black"/>
                </a:solidFill>
                <a:latin typeface="Tw Cen MT" panose="020B0602020104020603"/>
                <a:hlinkClick r:id="rId3"/>
              </a:rPr>
              <a:t>https://www.opb.org/artsandlife/series/brokentreaties/oregon-native-american-history-photos-pictures-tribal-tribes/</a:t>
            </a:r>
            <a:r>
              <a:rPr lang="en-US" sz="1050" dirty="0">
                <a:solidFill>
                  <a:prstClr val="black"/>
                </a:solidFill>
                <a:latin typeface="Tw Cen MT" panose="020B0602020104020603"/>
              </a:rPr>
              <a:t>, accessed November 19, 2019</a:t>
            </a:r>
            <a:endParaRPr lang="en-US" sz="1050" cap="all" dirty="0">
              <a:solidFill>
                <a:prstClr val="black"/>
              </a:solidFill>
              <a:latin typeface="Tw Cen MT" panose="020B0602020104020603"/>
            </a:endParaRPr>
          </a:p>
          <a:p>
            <a:pPr defTabSz="342900"/>
            <a:r>
              <a:rPr lang="en-US" sz="1350" dirty="0">
                <a:solidFill>
                  <a:prstClr val="black"/>
                </a:solidFill>
                <a:latin typeface="Tw Cen MT" panose="020B0602020104020603"/>
              </a:rPr>
              <a:t/>
            </a:r>
            <a:br>
              <a:rPr lang="en-US" sz="1350" dirty="0">
                <a:solidFill>
                  <a:prstClr val="black"/>
                </a:solidFill>
                <a:latin typeface="Tw Cen MT" panose="020B0602020104020603"/>
              </a:rPr>
            </a:br>
            <a:endParaRPr lang="en-US" sz="1350" dirty="0">
              <a:solidFill>
                <a:prstClr val="black"/>
              </a:solidFill>
              <a:latin typeface="Tw Cen MT" panose="020B0602020104020603"/>
            </a:endParaRPr>
          </a:p>
        </p:txBody>
      </p:sp>
    </p:spTree>
    <p:extLst>
      <p:ext uri="{BB962C8B-B14F-4D97-AF65-F5344CB8AC3E}">
        <p14:creationId xmlns:p14="http://schemas.microsoft.com/office/powerpoint/2010/main" val="215650226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677" y="-170822"/>
            <a:ext cx="3185653" cy="6175145"/>
          </a:xfrm>
        </p:spPr>
        <p:txBody>
          <a:bodyPr>
            <a:normAutofit/>
          </a:bodyPr>
          <a:lstStyle/>
          <a:p>
            <a:r>
              <a:rPr lang="en-US" dirty="0" smtClean="0"/>
              <a:t>A finance person might look to the numbers. This 1904 general fund ledger shows license fees for businesses, and taxes. </a:t>
            </a:r>
            <a:endParaRPr lang="en-US" dirty="0"/>
          </a:p>
        </p:txBody>
      </p:sp>
      <p:pic>
        <p:nvPicPr>
          <p:cNvPr id="2050" name="Picture 2" descr="5b90cedc-9bb0-443e-94b3-63cb3fb0054e@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673" y="962938"/>
            <a:ext cx="6512841" cy="4884631"/>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83877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And people with a legal interest might find the first court cases fascinating, like this one from 1883.</a:t>
            </a:r>
            <a:endParaRPr lang="en-US" dirty="0"/>
          </a:p>
        </p:txBody>
      </p:sp>
      <p:pic>
        <p:nvPicPr>
          <p:cNvPr id="3074" name="Picture 2" descr="c0f0c6a6-0c73-4682-b509-5e2fe3b387b2@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61" y="2649115"/>
            <a:ext cx="4593281" cy="3444961"/>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7498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graphics designer might be impressed with our letterhead from 1899 and from 1906</a:t>
            </a:r>
            <a:endParaRPr lang="en-US" dirty="0"/>
          </a:p>
        </p:txBody>
      </p:sp>
      <p:pic>
        <p:nvPicPr>
          <p:cNvPr id="3" name="Picture 2" descr="5531841b-923e-48af-a6c8-85f1fcafae7a@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2334985"/>
            <a:ext cx="4056997" cy="304274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db3957a7-f0b4-45ab-b87b-a0efb975b06c@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262" y="3350567"/>
            <a:ext cx="2702888" cy="202716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2232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68096" y="1296162"/>
            <a:ext cx="7612046" cy="3910064"/>
          </a:xfrm>
          <a:solidFill>
            <a:schemeClr val="bg1"/>
          </a:solidFill>
        </p:spPr>
        <p:txBody>
          <a:bodyPr>
            <a:normAutofit/>
          </a:bodyPr>
          <a:lstStyle/>
          <a:p>
            <a:r>
              <a:rPr lang="en-US" dirty="0" smtClean="0"/>
              <a:t>A linguist would note the changes in our language over the years. we called animals ‘beasts’, and referred to payments as “payable in gold or silver coin of the united states of America”. </a:t>
            </a:r>
            <a:endParaRPr lang="en-US" dirty="0"/>
          </a:p>
        </p:txBody>
      </p:sp>
    </p:spTree>
    <p:extLst>
      <p:ext uri="{BB962C8B-B14F-4D97-AF65-F5344CB8AC3E}">
        <p14:creationId xmlns:p14="http://schemas.microsoft.com/office/powerpoint/2010/main" val="8575724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oyalty free starry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7" y="0"/>
            <a:ext cx="91272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8096" y="1325601"/>
            <a:ext cx="4785417" cy="3495908"/>
          </a:xfrm>
          <a:solidFill>
            <a:schemeClr val="bg1"/>
          </a:solidFill>
        </p:spPr>
        <p:txBody>
          <a:bodyPr>
            <a:normAutofit/>
          </a:bodyPr>
          <a:lstStyle/>
          <a:p>
            <a:r>
              <a:rPr lang="en-US" i="1" dirty="0" smtClean="0"/>
              <a:t>These are our records, to be interpreted by all. They are public and meant to be shared and remembered. These are the stories that I took away</a:t>
            </a:r>
            <a:r>
              <a:rPr lang="en-US" dirty="0" smtClean="0"/>
              <a:t>: </a:t>
            </a:r>
            <a:endParaRPr lang="en-US" dirty="0"/>
          </a:p>
        </p:txBody>
      </p:sp>
      <p:pic>
        <p:nvPicPr>
          <p:cNvPr id="5" name="Picture 2" descr="3adb3001-5960-45c7-8ba2-95b2a124dee8@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514" y="1732662"/>
            <a:ext cx="3590486" cy="2692865"/>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32623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77207"/>
            <a:ext cx="4143117" cy="4800600"/>
          </a:xfrm>
        </p:spPr>
        <p:txBody>
          <a:bodyPr>
            <a:normAutofit/>
          </a:bodyPr>
          <a:lstStyle/>
          <a:p>
            <a:r>
              <a:rPr lang="en-US" dirty="0" smtClean="0"/>
              <a:t>Housed in the city vault, in the</a:t>
            </a:r>
            <a:br>
              <a:rPr lang="en-US" dirty="0" smtClean="0"/>
            </a:br>
            <a:r>
              <a:rPr lang="en-US" dirty="0" smtClean="0"/>
              <a:t>basement of </a:t>
            </a:r>
            <a:br>
              <a:rPr lang="en-US" dirty="0" smtClean="0"/>
            </a:br>
            <a:r>
              <a:rPr lang="en-US" dirty="0" smtClean="0"/>
              <a:t>city hall, are our</a:t>
            </a:r>
            <a:br>
              <a:rPr lang="en-US" dirty="0" smtClean="0"/>
            </a:br>
            <a:r>
              <a:rPr lang="en-US" dirty="0" smtClean="0"/>
              <a:t>earliest records, from 1876. </a:t>
            </a:r>
            <a:endParaRPr lang="en-US" dirty="0"/>
          </a:p>
        </p:txBody>
      </p:sp>
      <p:pic>
        <p:nvPicPr>
          <p:cNvPr id="5" name="Picture Placeholder 4"/>
          <p:cNvPicPr preferRelativeResize="0">
            <a:picLocks noGrp="1"/>
          </p:cNvPicPr>
          <p:nvPr>
            <p:ph type="pic" idx="4294967295"/>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tretch/>
        </p:blipFill>
        <p:spPr>
          <a:xfrm>
            <a:off x="3879669" y="1632856"/>
            <a:ext cx="5656217" cy="3683725"/>
          </a:xfrm>
          <a:prstGeom prst="rect">
            <a:avLst/>
          </a:prstGeom>
          <a:solidFill>
            <a:schemeClr val="accent1">
              <a:lumMod val="60000"/>
              <a:lumOff val="40000"/>
              <a:alpha val="93000"/>
            </a:schemeClr>
          </a:solidFill>
          <a:ln>
            <a:solidFill>
              <a:schemeClr val="tx1"/>
            </a:solidFill>
          </a:ln>
          <a:effectLst>
            <a:glow rad="63500">
              <a:schemeClr val="accent2">
                <a:satMod val="175000"/>
                <a:alpha val="40000"/>
              </a:schemeClr>
            </a:glow>
            <a:reflection endPos="0" dist="25400" dir="5400000" sy="-100000" algn="bl" rotWithShape="0"/>
            <a:softEdge rad="12700"/>
          </a:effectLst>
          <a:scene3d>
            <a:camera prst="orthographicFront">
              <a:rot lat="0" lon="0" rev="16200000"/>
            </a:camera>
            <a:lightRig rig="morning" dir="t"/>
          </a:scene3d>
        </p:spPr>
      </p:pic>
    </p:spTree>
    <p:extLst>
      <p:ext uri="{BB962C8B-B14F-4D97-AF65-F5344CB8AC3E}">
        <p14:creationId xmlns:p14="http://schemas.microsoft.com/office/powerpoint/2010/main" val="239966297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 Department Cost Recovery </a:t>
            </a:r>
            <a:endParaRPr lang="en-US" dirty="0"/>
          </a:p>
        </p:txBody>
      </p:sp>
      <p:sp>
        <p:nvSpPr>
          <p:cNvPr id="3" name="Subtitle 2"/>
          <p:cNvSpPr>
            <a:spLocks noGrp="1"/>
          </p:cNvSpPr>
          <p:nvPr>
            <p:ph type="subTitle" idx="1"/>
          </p:nvPr>
        </p:nvSpPr>
        <p:spPr/>
        <p:txBody>
          <a:bodyPr/>
          <a:lstStyle/>
          <a:p>
            <a:r>
              <a:rPr lang="en-US" dirty="0" smtClean="0"/>
              <a:t>City of McMinnville</a:t>
            </a:r>
            <a:endParaRPr lang="en-US" dirty="0"/>
          </a:p>
        </p:txBody>
      </p:sp>
    </p:spTree>
    <p:extLst>
      <p:ext uri="{BB962C8B-B14F-4D97-AF65-F5344CB8AC3E}">
        <p14:creationId xmlns:p14="http://schemas.microsoft.com/office/powerpoint/2010/main" val="3607405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306" y="862831"/>
            <a:ext cx="3601078" cy="5143500"/>
          </a:xfrm>
        </p:spPr>
        <p:txBody>
          <a:bodyPr>
            <a:normAutofit/>
          </a:bodyPr>
          <a:lstStyle/>
          <a:p>
            <a:pPr algn="l"/>
            <a:r>
              <a:rPr lang="en-US" dirty="0"/>
              <a:t>Our founding documents were beautifully crafted in hand written calligraphy. A stunning level of care and detail was </a:t>
            </a:r>
            <a:r>
              <a:rPr lang="en-US" dirty="0" smtClean="0"/>
              <a:t>exhibited.  </a:t>
            </a:r>
            <a:endParaRPr lang="en-US" dirty="0"/>
          </a:p>
        </p:txBody>
      </p:sp>
      <p:pic>
        <p:nvPicPr>
          <p:cNvPr id="3" name="Picture 2"/>
          <p:cNvPicPr>
            <a:picLocks noChangeAspect="1"/>
          </p:cNvPicPr>
          <p:nvPr/>
        </p:nvPicPr>
        <p:blipFill>
          <a:blip r:embed="rId2"/>
          <a:stretch>
            <a:fillRect/>
          </a:stretch>
        </p:blipFill>
        <p:spPr>
          <a:xfrm rot="5400000">
            <a:off x="3559164" y="1497582"/>
            <a:ext cx="5137919" cy="3868418"/>
          </a:xfrm>
          <a:prstGeom prst="rect">
            <a:avLst/>
          </a:prstGeom>
        </p:spPr>
      </p:pic>
    </p:spTree>
    <p:extLst>
      <p:ext uri="{BB962C8B-B14F-4D97-AF65-F5344CB8AC3E}">
        <p14:creationId xmlns:p14="http://schemas.microsoft.com/office/powerpoint/2010/main" val="414230470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07" y="4563472"/>
            <a:ext cx="5939913" cy="1869358"/>
          </a:xfrm>
        </p:spPr>
        <p:txBody>
          <a:bodyPr>
            <a:normAutofit fontScale="90000"/>
          </a:bodyPr>
          <a:lstStyle/>
          <a:p>
            <a:pPr algn="l"/>
            <a:r>
              <a:rPr lang="en-US" dirty="0"/>
              <a:t>Each ordinance was stamped with our city </a:t>
            </a:r>
            <a:r>
              <a:rPr lang="en-US" dirty="0" smtClean="0"/>
              <a:t>seal, the same seal that sits on the city recorder’s desk today. *</a:t>
            </a:r>
            <a:endParaRPr lang="en-US" dirty="0"/>
          </a:p>
        </p:txBody>
      </p:sp>
      <p:pic>
        <p:nvPicPr>
          <p:cNvPr id="1026" name="Picture 2" descr="fe384e33-d716-4bab-a759-057114f5b532@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38" y="1033444"/>
            <a:ext cx="3349624" cy="2512219"/>
          </a:xfrm>
          <a:prstGeom prst="rect">
            <a:avLst/>
          </a:prstGeom>
          <a:noFill/>
          <a:ln>
            <a:noFill/>
          </a:ln>
          <a:scene3d>
            <a:camera prst="orthographicFront">
              <a:rot lat="0" lon="90000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2000"/>
                    </a14:imgEffect>
                  </a14:imgLayer>
                </a14:imgProps>
              </a:ext>
            </a:extLst>
          </a:blip>
          <a:stretch>
            <a:fillRect/>
          </a:stretch>
        </p:blipFill>
        <p:spPr>
          <a:xfrm>
            <a:off x="5024176" y="622998"/>
            <a:ext cx="4574441" cy="3432614"/>
          </a:xfrm>
          <a:prstGeom prst="rect">
            <a:avLst/>
          </a:prstGeom>
          <a:scene3d>
            <a:camera prst="orthographicFront">
              <a:rot lat="0" lon="0" rev="16200000"/>
            </a:camera>
            <a:lightRig rig="threePt" dir="t"/>
          </a:scene3d>
        </p:spPr>
      </p:pic>
      <p:sp>
        <p:nvSpPr>
          <p:cNvPr id="4" name="TextBox 3"/>
          <p:cNvSpPr txBox="1"/>
          <p:nvPr/>
        </p:nvSpPr>
        <p:spPr>
          <a:xfrm>
            <a:off x="7779775" y="5723751"/>
            <a:ext cx="2728451" cy="300082"/>
          </a:xfrm>
          <a:prstGeom prst="rect">
            <a:avLst/>
          </a:prstGeom>
          <a:noFill/>
        </p:spPr>
        <p:txBody>
          <a:bodyPr wrap="square" rtlCol="0">
            <a:spAutoFit/>
          </a:bodyPr>
          <a:lstStyle/>
          <a:p>
            <a:pPr defTabSz="342900"/>
            <a:r>
              <a:rPr lang="en-US" sz="1350" dirty="0">
                <a:solidFill>
                  <a:prstClr val="black"/>
                </a:solidFill>
                <a:latin typeface="Tw Cen MT" panose="020B0602020104020603"/>
              </a:rPr>
              <a:t>*probably.</a:t>
            </a:r>
          </a:p>
        </p:txBody>
      </p:sp>
    </p:spTree>
    <p:extLst>
      <p:ext uri="{BB962C8B-B14F-4D97-AF65-F5344CB8AC3E}">
        <p14:creationId xmlns:p14="http://schemas.microsoft.com/office/powerpoint/2010/main" val="278369839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05" y="828829"/>
            <a:ext cx="4078061" cy="4628930"/>
          </a:xfrm>
        </p:spPr>
        <p:txBody>
          <a:bodyPr>
            <a:normAutofit/>
          </a:bodyPr>
          <a:lstStyle/>
          <a:p>
            <a:r>
              <a:rPr lang="en-US" sz="4500" dirty="0"/>
              <a:t>To build our city, we first established a safe and peaceful place to live</a:t>
            </a:r>
            <a:r>
              <a:rPr lang="en-US" dirty="0"/>
              <a:t>. </a:t>
            </a:r>
            <a:br>
              <a:rPr lang="en-US" dirty="0"/>
            </a:br>
            <a:endParaRPr lang="en-US" dirty="0"/>
          </a:p>
        </p:txBody>
      </p:sp>
      <p:pic>
        <p:nvPicPr>
          <p:cNvPr id="7170" name="Picture 2" descr="https://oregonencyclopedia.org/media/uploads/thumbnails_medium/McMinnville_firemen_in_ba012016.jpg"/>
          <p:cNvPicPr preferRelativeResize="0">
            <a:picLocks noGrp="1" noChangeArrowheads="1"/>
          </p:cNvPicPr>
          <p:nvPr>
            <p:ph type="pic" idx="1"/>
          </p:nvPr>
        </p:nvPicPr>
        <p:blipFill>
          <a:blip r:embed="rId2">
            <a:extLst>
              <a:ext uri="{28A0092B-C50C-407E-A947-70E740481C1C}">
                <a14:useLocalDpi xmlns:a14="http://schemas.microsoft.com/office/drawing/2010/main" val="0"/>
              </a:ext>
            </a:extLst>
          </a:blip>
          <a:stretch>
            <a:fillRect/>
          </a:stretch>
        </p:blipFill>
        <p:spPr bwMode="auto">
          <a:xfrm>
            <a:off x="5355409" y="1200370"/>
            <a:ext cx="3327309" cy="35879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81916" y="4949928"/>
            <a:ext cx="2411361" cy="1015663"/>
          </a:xfrm>
          <a:prstGeom prst="rect">
            <a:avLst/>
          </a:prstGeom>
          <a:noFill/>
        </p:spPr>
        <p:txBody>
          <a:bodyPr wrap="square" rtlCol="0">
            <a:spAutoFit/>
          </a:bodyPr>
          <a:lstStyle/>
          <a:p>
            <a:pPr defTabSz="342900"/>
            <a:r>
              <a:rPr lang="en-US" sz="1200" dirty="0">
                <a:solidFill>
                  <a:prstClr val="black"/>
                </a:solidFill>
                <a:latin typeface="Tw Cen MT" panose="020B0602020104020603"/>
              </a:rPr>
              <a:t>McMinnville Fire Department, Photo ca 1900, </a:t>
            </a:r>
            <a:r>
              <a:rPr lang="en-US" sz="1200" dirty="0">
                <a:solidFill>
                  <a:prstClr val="black"/>
                </a:solidFill>
                <a:latin typeface="Tw Cen MT" panose="020B0602020104020603"/>
                <a:hlinkClick r:id="rId3"/>
              </a:rPr>
              <a:t>https://mac100yearsago.wordpress.com/</a:t>
            </a:r>
            <a:r>
              <a:rPr lang="en-US" sz="1200" dirty="0">
                <a:solidFill>
                  <a:prstClr val="black"/>
                </a:solidFill>
                <a:latin typeface="Tw Cen MT" panose="020B0602020104020603"/>
              </a:rPr>
              <a:t>, Accessed November 19, 2019</a:t>
            </a:r>
          </a:p>
        </p:txBody>
      </p:sp>
    </p:spTree>
    <p:extLst>
      <p:ext uri="{BB962C8B-B14F-4D97-AF65-F5344CB8AC3E}">
        <p14:creationId xmlns:p14="http://schemas.microsoft.com/office/powerpoint/2010/main" val="303452296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949" y="5080698"/>
            <a:ext cx="5902778" cy="1543050"/>
          </a:xfrm>
        </p:spPr>
        <p:txBody>
          <a:bodyPr>
            <a:normAutofit fontScale="90000"/>
          </a:bodyPr>
          <a:lstStyle/>
          <a:p>
            <a:r>
              <a:rPr lang="en-US" dirty="0" smtClean="0"/>
              <a:t>We established a police and fire presence to protect public safety. </a:t>
            </a:r>
            <a:r>
              <a:rPr lang="en-US" dirty="0"/>
              <a:t/>
            </a:r>
            <a:br>
              <a:rPr lang="en-US" dirty="0"/>
            </a:br>
            <a:endParaRPr lang="en-US" dirty="0"/>
          </a:p>
        </p:txBody>
      </p:sp>
      <p:pic>
        <p:nvPicPr>
          <p:cNvPr id="4" name="Picture Placeholder 3"/>
          <p:cNvPicPr>
            <a:picLocks noGrp="1" noChangeAspect="1"/>
          </p:cNvPicPr>
          <p:nvPr>
            <p:ph type="pic" idx="1"/>
          </p:nvPr>
        </p:nvPicPr>
        <p:blipFill>
          <a:blip r:embed="rId2"/>
          <a:srcRect t="25006" b="25006"/>
          <a:stretch>
            <a:fillRect/>
          </a:stretch>
        </p:blipFill>
        <p:spPr>
          <a:xfrm>
            <a:off x="0" y="80386"/>
            <a:ext cx="9141714" cy="4572000"/>
          </a:xfrm>
          <a:prstGeom prst="rect">
            <a:avLst/>
          </a:prstGeom>
        </p:spPr>
      </p:pic>
    </p:spTree>
    <p:extLst>
      <p:ext uri="{BB962C8B-B14F-4D97-AF65-F5344CB8AC3E}">
        <p14:creationId xmlns:p14="http://schemas.microsoft.com/office/powerpoint/2010/main" val="338128158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we gave public notice</a:t>
            </a:r>
            <a:endParaRPr lang="en-US" dirty="0"/>
          </a:p>
        </p:txBody>
      </p:sp>
      <p:pic>
        <p:nvPicPr>
          <p:cNvPr id="3074" name="Picture 2" descr="f2703648-73d1-49ad-9521-0296213579b9@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88" y="2660241"/>
            <a:ext cx="3790335" cy="2842751"/>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e2e8e61a-43e1-41fd-a5c9-583d829037ea@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991" y="3570838"/>
            <a:ext cx="4367366" cy="242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b9399e06-9024-4a94-a3aa-3370c3d30890@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37840"/>
            <a:ext cx="4572000" cy="160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13038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25143"/>
            <a:ext cx="6772589" cy="1527349"/>
          </a:xfrm>
        </p:spPr>
        <p:txBody>
          <a:bodyPr>
            <a:normAutofit fontScale="90000"/>
          </a:bodyPr>
          <a:lstStyle/>
          <a:p>
            <a:pPr algn="l"/>
            <a:r>
              <a:rPr lang="en-US" dirty="0"/>
              <a:t>We cared about our </a:t>
            </a:r>
            <a:r>
              <a:rPr lang="en-US" dirty="0" smtClean="0"/>
              <a:t>infrastructure </a:t>
            </a:r>
            <a:br>
              <a:rPr lang="en-US" dirty="0" smtClean="0"/>
            </a:br>
            <a:r>
              <a:rPr lang="en-US" dirty="0" smtClean="0"/>
              <a:t>and passed hundreds of ordinances to improve sidewalks, sewers and streets. </a:t>
            </a:r>
            <a:r>
              <a:rPr lang="en-US" dirty="0"/>
              <a:t/>
            </a:r>
            <a:br>
              <a:rPr lang="en-US" dirty="0"/>
            </a:br>
            <a:r>
              <a:rPr lang="en-US" dirty="0"/>
              <a:t> </a:t>
            </a:r>
            <a:br>
              <a:rPr lang="en-US" dirty="0"/>
            </a:br>
            <a:endParaRPr lang="en-US" dirty="0"/>
          </a:p>
        </p:txBody>
      </p:sp>
      <p:pic>
        <p:nvPicPr>
          <p:cNvPr id="2050" name="Picture 2" descr="View of Third Street looking East. Early 1900s photo taken near the corner of present day Adams and Third Street.&lt;br/&gt;&lt;br/&gt;&lt;small&gt;Use your mouse wheel, or click near the border of the photos to move between photos.&lt;/small&g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17" y="465158"/>
            <a:ext cx="7376664" cy="36446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35781" y="2563199"/>
            <a:ext cx="1685774" cy="1546577"/>
          </a:xfrm>
          <a:prstGeom prst="rect">
            <a:avLst/>
          </a:prstGeom>
          <a:noFill/>
        </p:spPr>
        <p:txBody>
          <a:bodyPr wrap="square" rtlCol="0">
            <a:spAutoFit/>
          </a:bodyPr>
          <a:lstStyle/>
          <a:p>
            <a:pPr defTabSz="342900"/>
            <a:endParaRPr lang="en-US" sz="1350" dirty="0">
              <a:solidFill>
                <a:prstClr val="black"/>
              </a:solidFill>
              <a:latin typeface="Tw Cen MT" panose="020B0602020104020603"/>
              <a:hlinkClick r:id=""/>
            </a:endParaRPr>
          </a:p>
          <a:p>
            <a:pPr defTabSz="342900"/>
            <a:r>
              <a:rPr lang="en-US" sz="1350" dirty="0">
                <a:solidFill>
                  <a:prstClr val="black"/>
                </a:solidFill>
                <a:latin typeface="Tw Cen MT" panose="020B0602020104020603"/>
                <a:hlinkClick r:id=""/>
              </a:rPr>
              <a:t>https</a:t>
            </a:r>
            <a:r>
              <a:rPr lang="en-US" sz="1350" dirty="0">
                <a:solidFill>
                  <a:prstClr val="black"/>
                </a:solidFill>
                <a:latin typeface="Tw Cen MT" panose="020B0602020104020603"/>
                <a:hlinkClick r:id="rId3"/>
              </a:rPr>
              <a:t>://www.historicmac.com/history</a:t>
            </a:r>
            <a:r>
              <a:rPr lang="en-US" sz="1350" dirty="0">
                <a:solidFill>
                  <a:prstClr val="black"/>
                </a:solidFill>
                <a:latin typeface="Tw Cen MT" panose="020B0602020104020603"/>
              </a:rPr>
              <a:t>, Photo taken early 1900’s of Thirst Street. Accessed November 19, 2019</a:t>
            </a:r>
          </a:p>
        </p:txBody>
      </p:sp>
    </p:spTree>
    <p:extLst>
      <p:ext uri="{BB962C8B-B14F-4D97-AF65-F5344CB8AC3E}">
        <p14:creationId xmlns:p14="http://schemas.microsoft.com/office/powerpoint/2010/main" val="34745164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19" y="693336"/>
            <a:ext cx="2420397" cy="4991346"/>
          </a:xfrm>
        </p:spPr>
        <p:txBody>
          <a:bodyPr>
            <a:normAutofit/>
          </a:bodyPr>
          <a:lstStyle/>
          <a:p>
            <a:r>
              <a:rPr lang="en-US" dirty="0" smtClean="0"/>
              <a:t>And laid the foundations for city planning, using a grid system.</a:t>
            </a:r>
            <a:r>
              <a:rPr lang="en-US" dirty="0"/>
              <a:t/>
            </a:r>
            <a:br>
              <a:rPr lang="en-US" dirty="0"/>
            </a:br>
            <a:r>
              <a:rPr lang="en-US" dirty="0"/>
              <a:t> </a:t>
            </a:r>
            <a:br>
              <a:rPr lang="en-US" dirty="0"/>
            </a:br>
            <a:endParaRPr lang="en-US" dirty="0"/>
          </a:p>
        </p:txBody>
      </p:sp>
      <p:sp>
        <p:nvSpPr>
          <p:cNvPr id="3" name="Picture Placeholder 2"/>
          <p:cNvSpPr>
            <a:spLocks noGrp="1"/>
          </p:cNvSpPr>
          <p:nvPr>
            <p:ph type="pic" idx="1"/>
          </p:nvPr>
        </p:nvSpPr>
        <p:spPr>
          <a:xfrm>
            <a:off x="3502478" y="857249"/>
            <a:ext cx="10129489" cy="3429000"/>
          </a:xfrm>
        </p:spPr>
      </p:sp>
      <p:pic>
        <p:nvPicPr>
          <p:cNvPr id="6146" name="Picture 2" descr="6fc3cea0-5294-413f-8251-fe2a971d6bc8@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716" y="857249"/>
            <a:ext cx="6772274" cy="537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42896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7354"/>
            <a:ext cx="5878286" cy="1097280"/>
          </a:xfrm>
        </p:spPr>
        <p:txBody>
          <a:bodyPr>
            <a:normAutofit fontScale="90000"/>
          </a:bodyPr>
          <a:lstStyle/>
          <a:p>
            <a:pPr algn="l"/>
            <a:r>
              <a:rPr lang="en-US" dirty="0" smtClean="0"/>
              <a:t>Before roads, We </a:t>
            </a:r>
            <a:r>
              <a:rPr lang="en-US" dirty="0"/>
              <a:t>built sidewalks</a:t>
            </a:r>
            <a:r>
              <a:rPr lang="en-US" dirty="0" smtClean="0"/>
              <a:t>. This picture from 1898 on third street shows dirt roads flanked by sidewalks.  </a:t>
            </a:r>
            <a:endParaRPr lang="en-US" dirty="0"/>
          </a:p>
        </p:txBody>
      </p:sp>
      <p:sp>
        <p:nvSpPr>
          <p:cNvPr id="5" name="TextBox 4"/>
          <p:cNvSpPr txBox="1"/>
          <p:nvPr/>
        </p:nvSpPr>
        <p:spPr>
          <a:xfrm>
            <a:off x="6339568" y="1090086"/>
            <a:ext cx="2804432" cy="1338828"/>
          </a:xfrm>
          <a:prstGeom prst="rect">
            <a:avLst/>
          </a:prstGeom>
          <a:noFill/>
        </p:spPr>
        <p:txBody>
          <a:bodyPr wrap="square" rtlCol="0">
            <a:spAutoFit/>
          </a:bodyPr>
          <a:lstStyle/>
          <a:p>
            <a:pPr defTabSz="342900"/>
            <a:r>
              <a:rPr lang="en-US" sz="1350" dirty="0">
                <a:solidFill>
                  <a:prstClr val="black"/>
                </a:solidFill>
                <a:latin typeface="Tw Cen MT" panose="020B0602020104020603"/>
              </a:rPr>
              <a:t>Unknown, "McMinnville Band" (1898). </a:t>
            </a:r>
            <a:r>
              <a:rPr lang="en-US" sz="1350" i="1" dirty="0">
                <a:solidFill>
                  <a:prstClr val="black"/>
                </a:solidFill>
                <a:latin typeface="Tw Cen MT" panose="020B0602020104020603"/>
              </a:rPr>
              <a:t>Linfield College Archives Photograph Collection.</a:t>
            </a:r>
            <a:r>
              <a:rPr lang="en-US" sz="1350" dirty="0">
                <a:solidFill>
                  <a:prstClr val="black"/>
                </a:solidFill>
                <a:latin typeface="Tw Cen MT" panose="020B0602020104020603"/>
              </a:rPr>
              <a:t> Image. Submission 228.</a:t>
            </a:r>
            <a:br>
              <a:rPr lang="en-US" sz="1350" dirty="0">
                <a:solidFill>
                  <a:prstClr val="black"/>
                </a:solidFill>
                <a:latin typeface="Tw Cen MT" panose="020B0602020104020603"/>
              </a:rPr>
            </a:br>
            <a:r>
              <a:rPr lang="en-US" sz="1350" dirty="0">
                <a:solidFill>
                  <a:prstClr val="black"/>
                </a:solidFill>
                <a:latin typeface="Tw Cen MT" panose="020B0602020104020603"/>
              </a:rPr>
              <a:t>https://digitalcommons.linfield.edu/lca_photos/228</a:t>
            </a:r>
          </a:p>
        </p:txBody>
      </p:sp>
      <p:pic>
        <p:nvPicPr>
          <p:cNvPr id="4" name="Picture Placeholder 3"/>
          <p:cNvPicPr preferRelativeResize="0">
            <a:picLocks noGrp="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342900" y="857250"/>
            <a:ext cx="5878286" cy="3097161"/>
          </a:xfrm>
        </p:spPr>
      </p:pic>
    </p:spTree>
    <p:extLst>
      <p:ext uri="{BB962C8B-B14F-4D97-AF65-F5344CB8AC3E}">
        <p14:creationId xmlns:p14="http://schemas.microsoft.com/office/powerpoint/2010/main" val="212804990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bicycle riding on the sidewalks. </a:t>
            </a:r>
          </a:p>
        </p:txBody>
      </p:sp>
      <p:pic>
        <p:nvPicPr>
          <p:cNvPr id="4" name="Picture Placeholder 3"/>
          <p:cNvPicPr preferRelativeResize="0">
            <a:picLocks noGrp="1"/>
          </p:cNvPicPr>
          <p:nvPr>
            <p:ph type="pic" idx="1"/>
          </p:nvPr>
        </p:nvPicPr>
        <p:blipFill>
          <a:blip r:embed="rId2"/>
          <a:stretch>
            <a:fillRect/>
          </a:stretch>
        </p:blipFill>
        <p:spPr>
          <a:xfrm>
            <a:off x="90513" y="251209"/>
            <a:ext cx="6782560" cy="4326145"/>
          </a:xfrm>
          <a:prstGeom prst="rect">
            <a:avLst/>
          </a:prstGeom>
        </p:spPr>
      </p:pic>
      <p:pic>
        <p:nvPicPr>
          <p:cNvPr id="1026" name="Picture 2" descr="eb4c4eb9-0ab5-4824-b113-48ab16cab780@ci"/>
          <p:cNvPicPr>
            <a:picLocks noChangeAspect="1" noChangeArrowheads="1"/>
          </p:cNvPicPr>
          <p:nvPr/>
        </p:nvPicPr>
        <p:blipFill rotWithShape="1">
          <a:blip r:embed="rId3">
            <a:extLst>
              <a:ext uri="{28A0092B-C50C-407E-A947-70E740481C1C}">
                <a14:useLocalDpi xmlns:a14="http://schemas.microsoft.com/office/drawing/2010/main" val="0"/>
              </a:ext>
            </a:extLst>
          </a:blip>
          <a:srcRect l="1145" t="-150" r="1145" b="-150"/>
          <a:stretch/>
        </p:blipFill>
        <p:spPr bwMode="auto">
          <a:xfrm>
            <a:off x="5213578" y="1524402"/>
            <a:ext cx="3685494" cy="295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07199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5456254"/>
            <a:ext cx="5917790" cy="1185706"/>
          </a:xfrm>
        </p:spPr>
        <p:txBody>
          <a:bodyPr>
            <a:normAutofit fontScale="90000"/>
          </a:bodyPr>
          <a:lstStyle/>
          <a:p>
            <a:pPr algn="l"/>
            <a:r>
              <a:rPr lang="en-US" dirty="0"/>
              <a:t>Seriously. The jail </a:t>
            </a:r>
            <a:r>
              <a:rPr lang="en-US" dirty="0" smtClean="0"/>
              <a:t>roster from 1890 shows </a:t>
            </a:r>
            <a:r>
              <a:rPr lang="en-US" dirty="0"/>
              <a:t>that we meant it. </a:t>
            </a:r>
            <a:r>
              <a:rPr lang="en-US" dirty="0" smtClean="0"/>
              <a:t>No riding bikes </a:t>
            </a:r>
            <a:r>
              <a:rPr lang="en-US" dirty="0"/>
              <a:t>on the sidewalks. </a:t>
            </a:r>
            <a:br>
              <a:rPr lang="en-US" dirty="0"/>
            </a:br>
            <a:endParaRPr lang="en-US" dirty="0"/>
          </a:p>
        </p:txBody>
      </p:sp>
      <p:pic>
        <p:nvPicPr>
          <p:cNvPr id="5" name="Picture Placeholder 4"/>
          <p:cNvPicPr>
            <a:picLocks noGrp="1" noChangeAspect="1"/>
          </p:cNvPicPr>
          <p:nvPr>
            <p:ph type="pic" idx="1"/>
          </p:nvPr>
        </p:nvPicPr>
        <p:blipFill>
          <a:blip r:embed="rId2"/>
          <a:srcRect t="25019" b="25019"/>
          <a:stretch>
            <a:fillRect/>
          </a:stretch>
        </p:blipFill>
        <p:spPr>
          <a:xfrm>
            <a:off x="0" y="857250"/>
            <a:ext cx="9141714" cy="3188044"/>
          </a:xfrm>
          <a:prstGeom prst="rect">
            <a:avLst/>
          </a:prstGeom>
        </p:spPr>
      </p:pic>
    </p:spTree>
    <p:extLst>
      <p:ext uri="{BB962C8B-B14F-4D97-AF65-F5344CB8AC3E}">
        <p14:creationId xmlns:p14="http://schemas.microsoft.com/office/powerpoint/2010/main" val="172023436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smtClean="0"/>
              <a:t>Proactive Fire inspections and prevention programs enhance the safety of the citizens and property within the City of McMinnville.  </a:t>
            </a:r>
            <a:endParaRPr lang="en-US" sz="3200" dirty="0"/>
          </a:p>
        </p:txBody>
      </p:sp>
    </p:spTree>
    <p:extLst>
      <p:ext uri="{BB962C8B-B14F-4D97-AF65-F5344CB8AC3E}">
        <p14:creationId xmlns:p14="http://schemas.microsoft.com/office/powerpoint/2010/main" val="3949351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76402"/>
            <a:ext cx="9144000" cy="2581598"/>
          </a:xfrm>
        </p:spPr>
        <p:txBody>
          <a:bodyPr>
            <a:normAutofit/>
          </a:bodyPr>
          <a:lstStyle/>
          <a:p>
            <a:pPr algn="l"/>
            <a:r>
              <a:rPr lang="en-US" dirty="0" smtClean="0"/>
              <a:t>The records also give us insight to our economy: we were laborers, farmers, engineers, students, doctors, butchers, dentists, business owners, bankers, peddlers, and performers among others. </a:t>
            </a:r>
            <a:endParaRPr lang="en-US" dirty="0"/>
          </a:p>
        </p:txBody>
      </p:sp>
      <p:pic>
        <p:nvPicPr>
          <p:cNvPr id="5" name="Picture Placeholder 4"/>
          <p:cNvPicPr>
            <a:picLocks noGrp="1" noChangeAspect="1"/>
          </p:cNvPicPr>
          <p:nvPr>
            <p:ph type="pic" idx="4294967295"/>
          </p:nvPr>
        </p:nvPicPr>
        <p:blipFill>
          <a:blip r:embed="rId2"/>
          <a:stretch>
            <a:fillRect/>
          </a:stretch>
        </p:blipFill>
        <p:spPr>
          <a:xfrm>
            <a:off x="5763607" y="422031"/>
            <a:ext cx="2495490" cy="4549635"/>
          </a:xfrm>
          <a:prstGeom prst="rect">
            <a:avLst/>
          </a:prstGeom>
          <a:scene3d>
            <a:camera prst="orthographicFront">
              <a:rot lat="0" lon="0" rev="16200000"/>
            </a:camera>
            <a:lightRig rig="threePt" dir="t"/>
          </a:scene3d>
        </p:spPr>
      </p:pic>
      <p:pic>
        <p:nvPicPr>
          <p:cNvPr id="8194" name="Picture 2" descr="https://mac100yearsago.files.wordpress.com/2012/01/busi.jpg?w=300&amp;h=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3" y="272950"/>
            <a:ext cx="5326777" cy="3180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531" y="3622573"/>
            <a:ext cx="4001690" cy="507831"/>
          </a:xfrm>
          <a:prstGeom prst="rect">
            <a:avLst/>
          </a:prstGeom>
          <a:noFill/>
        </p:spPr>
        <p:txBody>
          <a:bodyPr wrap="square" rtlCol="0">
            <a:spAutoFit/>
          </a:bodyPr>
          <a:lstStyle/>
          <a:p>
            <a:pPr defTabSz="342900"/>
            <a:r>
              <a:rPr lang="en-US" sz="1350" dirty="0">
                <a:solidFill>
                  <a:prstClr val="black"/>
                </a:solidFill>
                <a:latin typeface="Tw Cen MT" panose="020B0602020104020603"/>
                <a:hlinkClick r:id="rId4"/>
              </a:rPr>
              <a:t>https://mac100yearsago.wordpress.com/daily-life/</a:t>
            </a:r>
            <a:r>
              <a:rPr lang="en-US" sz="1350" dirty="0">
                <a:solidFill>
                  <a:prstClr val="black"/>
                </a:solidFill>
                <a:latin typeface="Tw Cen MT" panose="020B0602020104020603"/>
              </a:rPr>
              <a:t> Early 1900’s photo, Accessed November 19, 2019. </a:t>
            </a:r>
          </a:p>
        </p:txBody>
      </p:sp>
    </p:spTree>
    <p:extLst>
      <p:ext uri="{BB962C8B-B14F-4D97-AF65-F5344CB8AC3E}">
        <p14:creationId xmlns:p14="http://schemas.microsoft.com/office/powerpoint/2010/main" val="275504060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56354"/>
            <a:ext cx="4878029" cy="4618280"/>
          </a:xfrm>
        </p:spPr>
        <p:txBody>
          <a:bodyPr>
            <a:normAutofit/>
          </a:bodyPr>
          <a:lstStyle/>
          <a:p>
            <a:pPr algn="ctr"/>
            <a:r>
              <a:rPr lang="en-US" dirty="0" smtClean="0"/>
              <a:t>Our early codes also give us glimpses into the entertainment from 1880-1910 in McMinnville</a:t>
            </a:r>
            <a:endParaRPr lang="en-US" dirty="0"/>
          </a:p>
        </p:txBody>
      </p:sp>
      <p:pic>
        <p:nvPicPr>
          <p:cNvPr id="5122" name="Picture 2" descr="Index"/>
          <p:cNvPicPr preferRelativeResize="0">
            <a:picLocks noGrp="1" noChangeArrowheads="1"/>
          </p:cNvPicPr>
          <p:nvPr>
            <p:ph type="pic" idx="1"/>
          </p:nvPr>
        </p:nvPicPr>
        <p:blipFill>
          <a:blip r:embed="rId2">
            <a:extLst>
              <a:ext uri="{28A0092B-C50C-407E-A947-70E740481C1C}">
                <a14:useLocalDpi xmlns:a14="http://schemas.microsoft.com/office/drawing/2010/main" val="0"/>
              </a:ext>
            </a:extLst>
          </a:blip>
          <a:stretch>
            <a:fillRect/>
          </a:stretch>
        </p:blipFill>
        <p:spPr bwMode="auto">
          <a:xfrm>
            <a:off x="5499463" y="914400"/>
            <a:ext cx="3426999" cy="3741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60690" y="4854869"/>
            <a:ext cx="2883311" cy="900246"/>
          </a:xfrm>
          <a:prstGeom prst="rect">
            <a:avLst/>
          </a:prstGeom>
          <a:noFill/>
        </p:spPr>
        <p:txBody>
          <a:bodyPr wrap="square" rtlCol="0">
            <a:spAutoFit/>
          </a:bodyPr>
          <a:lstStyle/>
          <a:p>
            <a:pPr defTabSz="342900"/>
            <a:r>
              <a:rPr lang="en-US" sz="1050" dirty="0">
                <a:solidFill>
                  <a:prstClr val="black"/>
                </a:solidFill>
                <a:latin typeface="Tw Cen MT" panose="020B0602020104020603"/>
              </a:rPr>
              <a:t>Billy Rose Theatre Division, The New York Public Library. </a:t>
            </a:r>
            <a:r>
              <a:rPr lang="en-US" sz="1050" i="1" dirty="0">
                <a:solidFill>
                  <a:prstClr val="black"/>
                </a:solidFill>
                <a:latin typeface="Tw Cen MT" panose="020B0602020104020603"/>
              </a:rPr>
              <a:t>Couture Brothers (Vaudeville)</a:t>
            </a:r>
            <a:r>
              <a:rPr lang="en-US" sz="1050" dirty="0">
                <a:solidFill>
                  <a:prstClr val="black"/>
                </a:solidFill>
                <a:latin typeface="Tw Cen MT" panose="020B0602020104020603"/>
              </a:rPr>
              <a:t> Retrieved from http://digitalcollections.nypl.org/items/510d47de-b969-a3d9-e040-e00a18064a99</a:t>
            </a:r>
          </a:p>
        </p:txBody>
      </p:sp>
    </p:spTree>
    <p:extLst>
      <p:ext uri="{BB962C8B-B14F-4D97-AF65-F5344CB8AC3E}">
        <p14:creationId xmlns:p14="http://schemas.microsoft.com/office/powerpoint/2010/main" val="357008077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50812"/>
            <a:ext cx="4910818" cy="4423824"/>
          </a:xfrm>
        </p:spPr>
        <p:txBody>
          <a:bodyPr>
            <a:normAutofit/>
          </a:bodyPr>
          <a:lstStyle/>
          <a:p>
            <a:pPr algn="ctr"/>
            <a:r>
              <a:rPr lang="en-US" dirty="0" smtClean="0"/>
              <a:t>Television and radio were not yet invented, and the circus, vaudeville and other entertainers </a:t>
            </a:r>
            <a:br>
              <a:rPr lang="en-US" dirty="0" smtClean="0"/>
            </a:br>
            <a:r>
              <a:rPr lang="en-US" dirty="0" smtClean="0"/>
              <a:t>visited town</a:t>
            </a:r>
            <a:endParaRPr lang="en-US" dirty="0"/>
          </a:p>
        </p:txBody>
      </p:sp>
      <p:pic>
        <p:nvPicPr>
          <p:cNvPr id="7" name="Picture Placeholder 6"/>
          <p:cNvPicPr preferRelativeResize="0">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5253718" y="542926"/>
            <a:ext cx="3702503" cy="5595801"/>
          </a:xfrm>
        </p:spPr>
      </p:pic>
      <p:sp>
        <p:nvSpPr>
          <p:cNvPr id="6" name="TextBox 5"/>
          <p:cNvSpPr txBox="1"/>
          <p:nvPr/>
        </p:nvSpPr>
        <p:spPr>
          <a:xfrm>
            <a:off x="453118" y="542926"/>
            <a:ext cx="4523832" cy="707886"/>
          </a:xfrm>
          <a:prstGeom prst="rect">
            <a:avLst/>
          </a:prstGeom>
          <a:noFill/>
        </p:spPr>
        <p:txBody>
          <a:bodyPr wrap="square" rtlCol="0">
            <a:spAutoFit/>
          </a:bodyPr>
          <a:lstStyle/>
          <a:p>
            <a:pPr algn="r" defTabSz="342900"/>
            <a:r>
              <a:rPr lang="en-US" sz="1000" dirty="0">
                <a:solidFill>
                  <a:prstClr val="black"/>
                </a:solidFill>
                <a:latin typeface="Tw Cen MT" panose="020B0602020104020603"/>
              </a:rPr>
              <a:t>Billy Rose Theatre Division, The New York Public Library. (1890 - 1904). </a:t>
            </a:r>
            <a:r>
              <a:rPr lang="en-US" sz="1000" i="1" dirty="0">
                <a:solidFill>
                  <a:prstClr val="black"/>
                </a:solidFill>
                <a:latin typeface="Tw Cen MT" panose="020B0602020104020603"/>
              </a:rPr>
              <a:t>Walter L. Main 3 ring trained wild animal shows circus poster</a:t>
            </a:r>
            <a:r>
              <a:rPr lang="en-US" sz="1000" dirty="0">
                <a:solidFill>
                  <a:prstClr val="black"/>
                </a:solidFill>
                <a:latin typeface="Tw Cen MT" panose="020B0602020104020603"/>
              </a:rPr>
              <a:t> Retrieved from http://digitalcollections.nypl.org/items/510d47da-4ed5-a3d9-e040-e00a18064a99</a:t>
            </a:r>
          </a:p>
        </p:txBody>
      </p:sp>
    </p:spTree>
    <p:extLst>
      <p:ext uri="{BB962C8B-B14F-4D97-AF65-F5344CB8AC3E}">
        <p14:creationId xmlns:p14="http://schemas.microsoft.com/office/powerpoint/2010/main" val="89039064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5124658"/>
            <a:ext cx="6023582" cy="1733341"/>
          </a:xfrm>
        </p:spPr>
        <p:txBody>
          <a:bodyPr>
            <a:normAutofit fontScale="90000"/>
          </a:bodyPr>
          <a:lstStyle/>
          <a:p>
            <a:pPr algn="ctr"/>
            <a:r>
              <a:rPr lang="en-US" dirty="0" smtClean="0"/>
              <a:t>And contributed to our economy with the appropriate licenses. $5.00 per day for a vaudeville show.</a:t>
            </a:r>
            <a:endParaRPr lang="en-US" dirty="0"/>
          </a:p>
        </p:txBody>
      </p:sp>
      <p:pic>
        <p:nvPicPr>
          <p:cNvPr id="4100" name="Picture 4" descr="Image result for historic mcminnville photos"/>
          <p:cNvPicPr preferRelativeResize="0">
            <a:picLocks noGrp="1" noChangeArrowheads="1"/>
          </p:cNvPicPr>
          <p:nvPr>
            <p:ph type="pic" idx="1"/>
          </p:nvPr>
        </p:nvPicPr>
        <p:blipFill>
          <a:blip r:embed="rId2">
            <a:extLst>
              <a:ext uri="{28A0092B-C50C-407E-A947-70E740481C1C}">
                <a14:useLocalDpi xmlns:a14="http://schemas.microsoft.com/office/drawing/2010/main" val="0"/>
              </a:ext>
            </a:extLst>
          </a:blip>
          <a:stretch>
            <a:fillRect/>
          </a:stretch>
        </p:blipFill>
        <p:spPr bwMode="auto">
          <a:xfrm>
            <a:off x="1149531" y="509451"/>
            <a:ext cx="6753498" cy="42976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4986" y="4982137"/>
            <a:ext cx="2018685" cy="715581"/>
          </a:xfrm>
          <a:prstGeom prst="rect">
            <a:avLst/>
          </a:prstGeom>
          <a:noFill/>
        </p:spPr>
        <p:txBody>
          <a:bodyPr wrap="square" rtlCol="0">
            <a:spAutoFit/>
          </a:bodyPr>
          <a:lstStyle/>
          <a:p>
            <a:pPr defTabSz="342900"/>
            <a:r>
              <a:rPr lang="en-US" sz="1350" dirty="0">
                <a:solidFill>
                  <a:prstClr val="black"/>
                </a:solidFill>
                <a:latin typeface="Tw Cen MT" panose="020B0602020104020603"/>
              </a:rPr>
              <a:t>Photo: Historic Mac.com, Accessed November 19, 2019</a:t>
            </a:r>
          </a:p>
        </p:txBody>
      </p:sp>
    </p:spTree>
    <p:extLst>
      <p:ext uri="{BB962C8B-B14F-4D97-AF65-F5344CB8AC3E}">
        <p14:creationId xmlns:p14="http://schemas.microsoft.com/office/powerpoint/2010/main" val="100629183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183" y="809897"/>
            <a:ext cx="9228183" cy="5190853"/>
          </a:xfrm>
          <a:prstGeom prst="rect">
            <a:avLst/>
          </a:prstGeom>
        </p:spPr>
      </p:pic>
      <p:sp>
        <p:nvSpPr>
          <p:cNvPr id="2" name="Title 1"/>
          <p:cNvSpPr>
            <a:spLocks noGrp="1"/>
          </p:cNvSpPr>
          <p:nvPr>
            <p:ph type="title"/>
          </p:nvPr>
        </p:nvSpPr>
        <p:spPr>
          <a:xfrm>
            <a:off x="301435" y="3624434"/>
            <a:ext cx="5939914" cy="2112707"/>
          </a:xfrm>
          <a:solidFill>
            <a:schemeClr val="bg1"/>
          </a:solidFill>
        </p:spPr>
        <p:txBody>
          <a:bodyPr>
            <a:normAutofit fontScale="90000"/>
          </a:bodyPr>
          <a:lstStyle/>
          <a:p>
            <a:pPr algn="l"/>
            <a:r>
              <a:rPr lang="en-US" dirty="0" smtClean="0"/>
              <a:t>Peddlers also required licenses “for the privilege of peddling inside the city limits of McMinnville” $1.00 per day, collected by the city recorder.</a:t>
            </a:r>
            <a:endParaRPr lang="en-US" dirty="0"/>
          </a:p>
        </p:txBody>
      </p:sp>
      <p:pic>
        <p:nvPicPr>
          <p:cNvPr id="5" name="Picture Placeholder 4"/>
          <p:cNvPicPr preferRelativeResize="0">
            <a:picLocks noGrp="1"/>
          </p:cNvPicPr>
          <p:nvPr>
            <p:ph type="pic" idx="1"/>
          </p:nvPr>
        </p:nvPicPr>
        <p:blipFill>
          <a:blip r:embed="rId3"/>
          <a:stretch>
            <a:fillRect/>
          </a:stretch>
        </p:blipFill>
        <p:spPr>
          <a:xfrm>
            <a:off x="1845669" y="936471"/>
            <a:ext cx="5368477" cy="2561390"/>
          </a:xfrm>
          <a:prstGeom prst="rect">
            <a:avLst/>
          </a:prstGeom>
          <a:ln w="12700">
            <a:solidFill>
              <a:srgbClr val="000000"/>
            </a:solidFill>
          </a:ln>
        </p:spPr>
      </p:pic>
      <p:pic>
        <p:nvPicPr>
          <p:cNvPr id="2050" name="Picture 2" descr="6743abe7-922b-47e2-a30c-4ce9c8dcc4fd@ci"/>
          <p:cNvPicPr>
            <a:picLocks noChangeAspect="1" noChangeArrowheads="1"/>
          </p:cNvPicPr>
          <p:nvPr/>
        </p:nvPicPr>
        <p:blipFill rotWithShape="1">
          <a:blip r:embed="rId4">
            <a:extLst>
              <a:ext uri="{28A0092B-C50C-407E-A947-70E740481C1C}">
                <a14:useLocalDpi xmlns:a14="http://schemas.microsoft.com/office/drawing/2010/main" val="0"/>
              </a:ext>
            </a:extLst>
          </a:blip>
          <a:srcRect l="7895" t="20543" r="878" b="54714"/>
          <a:stretch/>
        </p:blipFill>
        <p:spPr bwMode="auto">
          <a:xfrm>
            <a:off x="5499462" y="4540134"/>
            <a:ext cx="3644538" cy="177226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4612"/>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460898"/>
            <a:ext cx="4457700" cy="4213736"/>
          </a:xfrm>
        </p:spPr>
        <p:txBody>
          <a:bodyPr>
            <a:normAutofit/>
          </a:bodyPr>
          <a:lstStyle/>
          <a:p>
            <a:pPr algn="ctr"/>
            <a:r>
              <a:rPr lang="en-US" sz="4050" dirty="0"/>
              <a:t>We kept meticulous records to properly document our spending and public processes.</a:t>
            </a:r>
          </a:p>
        </p:txBody>
      </p:sp>
      <p:pic>
        <p:nvPicPr>
          <p:cNvPr id="10242" name="Picture 2" descr="3b114123-425d-48c8-8d87-1db20f881029@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660" y="1460897"/>
            <a:ext cx="5212484" cy="4352074"/>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87603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1212398"/>
            <a:ext cx="4807194" cy="1371600"/>
          </a:xfrm>
        </p:spPr>
        <p:txBody>
          <a:bodyPr>
            <a:normAutofit/>
          </a:bodyPr>
          <a:lstStyle/>
          <a:p>
            <a:pPr algn="l"/>
            <a:r>
              <a:rPr lang="en-US" dirty="0" smtClean="0"/>
              <a:t>We held elections.</a:t>
            </a:r>
            <a:endParaRPr lang="en-US" dirty="0"/>
          </a:p>
        </p:txBody>
      </p:sp>
      <p:pic>
        <p:nvPicPr>
          <p:cNvPr id="5" name="Picture Placeholder 4"/>
          <p:cNvPicPr preferRelativeResize="0">
            <a:picLocks noGrp="1"/>
          </p:cNvPicPr>
          <p:nvPr>
            <p:ph type="pic" idx="1"/>
          </p:nvPr>
        </p:nvPicPr>
        <p:blipFill>
          <a:blip r:embed="rId2"/>
          <a:stretch>
            <a:fillRect/>
          </a:stretch>
        </p:blipFill>
        <p:spPr>
          <a:xfrm>
            <a:off x="4193177" y="1212398"/>
            <a:ext cx="5112517" cy="4548321"/>
          </a:xfrm>
          <a:prstGeom prst="rect">
            <a:avLst/>
          </a:prstGeom>
          <a:scene3d>
            <a:camera prst="orthographicFront">
              <a:rot lat="0" lon="0" rev="16200000"/>
            </a:camera>
            <a:lightRig rig="threePt" dir="t"/>
          </a:scene3d>
        </p:spPr>
      </p:pic>
      <p:pic>
        <p:nvPicPr>
          <p:cNvPr id="1026" name="Picture 2" descr="Image result for e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16" y="3100637"/>
            <a:ext cx="2275255" cy="236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8362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45" y="5171714"/>
            <a:ext cx="5939913" cy="1097280"/>
          </a:xfrm>
        </p:spPr>
        <p:txBody>
          <a:bodyPr/>
          <a:lstStyle/>
          <a:p>
            <a:pPr algn="ctr"/>
            <a:r>
              <a:rPr lang="en-US" dirty="0" smtClean="0"/>
              <a:t>We established rates and regulations.</a:t>
            </a:r>
            <a:endParaRPr lang="en-US" dirty="0"/>
          </a:p>
        </p:txBody>
      </p:sp>
      <p:pic>
        <p:nvPicPr>
          <p:cNvPr id="3" name="Picture Placeholder 2"/>
          <p:cNvPicPr>
            <a:picLocks noGrp="1" noChangeAspect="1"/>
          </p:cNvPicPr>
          <p:nvPr>
            <p:ph type="pic" idx="1"/>
          </p:nvPr>
        </p:nvPicPr>
        <p:blipFill>
          <a:blip r:embed="rId2"/>
          <a:srcRect t="21377" b="21377"/>
          <a:stretch>
            <a:fillRect/>
          </a:stretch>
        </p:blipFill>
        <p:spPr>
          <a:prstGeom prst="rect">
            <a:avLst/>
          </a:prstGeom>
        </p:spPr>
      </p:pic>
      <p:pic>
        <p:nvPicPr>
          <p:cNvPr id="8194" name="Picture 2" descr="21d69e17-1b38-49e2-ab72-b654eb7d6ad8@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457" y="1148354"/>
            <a:ext cx="4572000" cy="3429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13663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43" y="5029529"/>
            <a:ext cx="5917790" cy="1423397"/>
          </a:xfrm>
        </p:spPr>
        <p:txBody>
          <a:bodyPr>
            <a:normAutofit fontScale="90000"/>
          </a:bodyPr>
          <a:lstStyle/>
          <a:p>
            <a:pPr algn="ctr"/>
            <a:r>
              <a:rPr lang="en-US" dirty="0" smtClean="0"/>
              <a:t>And collected taxes, for people to pay their share of city services. </a:t>
            </a:r>
            <a:endParaRPr lang="en-US" dirty="0"/>
          </a:p>
        </p:txBody>
      </p:sp>
      <p:sp>
        <p:nvSpPr>
          <p:cNvPr id="4" name="Picture Placeholder 3"/>
          <p:cNvSpPr>
            <a:spLocks noGrp="1"/>
          </p:cNvSpPr>
          <p:nvPr>
            <p:ph type="pic" idx="1"/>
          </p:nvPr>
        </p:nvSpPr>
        <p:spPr/>
      </p:sp>
      <p:pic>
        <p:nvPicPr>
          <p:cNvPr id="9218" name="Picture 2" descr="9ef4407d-e096-4705-91a8-d7e78f3422cc@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 y="860822"/>
            <a:ext cx="9140428" cy="342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18528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742" y="5240553"/>
            <a:ext cx="7458075" cy="507831"/>
          </a:xfrm>
          <a:prstGeom prst="rect">
            <a:avLst/>
          </a:prstGeom>
          <a:noFill/>
        </p:spPr>
        <p:txBody>
          <a:bodyPr wrap="square" rtlCol="0">
            <a:spAutoFit/>
          </a:bodyPr>
          <a:lstStyle/>
          <a:p>
            <a:pPr defTabSz="342900"/>
            <a:r>
              <a:rPr lang="en-US" sz="2700">
                <a:solidFill>
                  <a:prstClr val="black"/>
                </a:solidFill>
                <a:latin typeface="Tw Cen MT Condensed" panose="020B0606020104020203"/>
              </a:rPr>
              <a:t>WE CONRACTED WITH COMPANIES TO BUILD POLES TO RUN ELECTRICITY</a:t>
            </a:r>
            <a:endParaRPr lang="en-US" sz="2700" dirty="0">
              <a:solidFill>
                <a:prstClr val="black"/>
              </a:solidFill>
              <a:latin typeface="Tw Cen MT Condensed" panose="020B0606020104020203"/>
            </a:endParaRPr>
          </a:p>
        </p:txBody>
      </p:sp>
      <p:pic>
        <p:nvPicPr>
          <p:cNvPr id="1026" name="Picture 2" descr="Photo taken ca. 19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1290907"/>
            <a:ext cx="5250332" cy="3150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46275" y="1290907"/>
            <a:ext cx="3011926" cy="923330"/>
          </a:xfrm>
          <a:prstGeom prst="rect">
            <a:avLst/>
          </a:prstGeom>
          <a:noFill/>
        </p:spPr>
        <p:txBody>
          <a:bodyPr wrap="square" rtlCol="0">
            <a:spAutoFit/>
          </a:bodyPr>
          <a:lstStyle/>
          <a:p>
            <a:pPr defTabSz="342900"/>
            <a:r>
              <a:rPr lang="en-US" sz="1350" dirty="0">
                <a:solidFill>
                  <a:prstClr val="black"/>
                </a:solidFill>
                <a:latin typeface="Tw Cen MT" panose="020B0602020104020603"/>
              </a:rPr>
              <a:t>O.O </a:t>
            </a:r>
            <a:r>
              <a:rPr lang="en-US" sz="1350" dirty="0" err="1">
                <a:solidFill>
                  <a:prstClr val="black"/>
                </a:solidFill>
                <a:latin typeface="Tw Cen MT" panose="020B0602020104020603"/>
              </a:rPr>
              <a:t>Hodson</a:t>
            </a:r>
            <a:r>
              <a:rPr lang="en-US" sz="1350" dirty="0">
                <a:solidFill>
                  <a:prstClr val="black"/>
                </a:solidFill>
                <a:latin typeface="Tw Cen MT" panose="020B0602020104020603"/>
              </a:rPr>
              <a:t> Building,, Photo taken ca 1910, </a:t>
            </a:r>
            <a:r>
              <a:rPr lang="en-US" sz="1350" dirty="0">
                <a:solidFill>
                  <a:prstClr val="black"/>
                </a:solidFill>
                <a:latin typeface="Tw Cen MT" panose="020B0602020104020603"/>
                <a:hlinkClick r:id="rId3"/>
              </a:rPr>
              <a:t>https://www.historicmac.com/o-o-hudson-building</a:t>
            </a:r>
            <a:r>
              <a:rPr lang="en-US" sz="1350" dirty="0">
                <a:solidFill>
                  <a:prstClr val="black"/>
                </a:solidFill>
                <a:latin typeface="Tw Cen MT" panose="020B0602020104020603"/>
              </a:rPr>
              <a:t>, Accessed November 19, 2019</a:t>
            </a:r>
          </a:p>
        </p:txBody>
      </p:sp>
      <p:pic>
        <p:nvPicPr>
          <p:cNvPr id="1027" name="Picture 3" descr="17557689-58b8-4e95-ad00-ef8bdbfe56a7@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275" y="2674666"/>
            <a:ext cx="2893543" cy="217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0751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Fees</a:t>
            </a:r>
            <a:endParaRPr lang="en-US" dirty="0"/>
          </a:p>
        </p:txBody>
      </p:sp>
      <p:sp>
        <p:nvSpPr>
          <p:cNvPr id="3" name="Content Placeholder 2"/>
          <p:cNvSpPr>
            <a:spLocks noGrp="1"/>
          </p:cNvSpPr>
          <p:nvPr>
            <p:ph idx="1"/>
          </p:nvPr>
        </p:nvSpPr>
        <p:spPr/>
        <p:txBody>
          <a:bodyPr>
            <a:normAutofit/>
          </a:bodyPr>
          <a:lstStyle/>
          <a:p>
            <a:r>
              <a:rPr lang="en-US" dirty="0" smtClean="0"/>
              <a:t>Code Enforcement</a:t>
            </a:r>
          </a:p>
          <a:p>
            <a:pPr lvl="1"/>
            <a:r>
              <a:rPr lang="en-US" dirty="0" smtClean="0"/>
              <a:t>2</a:t>
            </a:r>
            <a:r>
              <a:rPr lang="en-US" baseline="30000" dirty="0" smtClean="0"/>
              <a:t>nd</a:t>
            </a:r>
            <a:r>
              <a:rPr lang="en-US" dirty="0" smtClean="0"/>
              <a:t> Re-inspections</a:t>
            </a:r>
          </a:p>
          <a:p>
            <a:pPr lvl="1"/>
            <a:r>
              <a:rPr lang="en-US" dirty="0" smtClean="0"/>
              <a:t>Non-code required inspections</a:t>
            </a:r>
          </a:p>
          <a:p>
            <a:pPr lvl="1"/>
            <a:r>
              <a:rPr lang="en-US" dirty="0" smtClean="0"/>
              <a:t>Environmental Review</a:t>
            </a:r>
          </a:p>
          <a:p>
            <a:r>
              <a:rPr lang="en-US" dirty="0" smtClean="0"/>
              <a:t>Stand By Fees</a:t>
            </a:r>
          </a:p>
          <a:p>
            <a:pPr lvl="1"/>
            <a:r>
              <a:rPr lang="en-US" dirty="0" smtClean="0"/>
              <a:t>Fire and Rescue Standby ; Full Reimbursement</a:t>
            </a:r>
          </a:p>
          <a:p>
            <a:pPr lvl="1"/>
            <a:r>
              <a:rPr lang="en-US" dirty="0" smtClean="0"/>
              <a:t>Hazardous Materials Response ; Full Reimbursement</a:t>
            </a:r>
          </a:p>
          <a:p>
            <a:pPr lvl="1"/>
            <a:r>
              <a:rPr lang="en-US" dirty="0" smtClean="0"/>
              <a:t>Vehicle Accidents Non-resident Full Reimbursement </a:t>
            </a:r>
          </a:p>
          <a:p>
            <a:pPr lvl="1"/>
            <a:endParaRPr lang="en-US" dirty="0" smtClean="0"/>
          </a:p>
          <a:p>
            <a:pPr marL="0" indent="0">
              <a:buNone/>
            </a:pPr>
            <a:endParaRPr lang="en-US" dirty="0"/>
          </a:p>
        </p:txBody>
      </p:sp>
    </p:spTree>
    <p:extLst>
      <p:ext uri="{BB962C8B-B14F-4D97-AF65-F5344CB8AC3E}">
        <p14:creationId xmlns:p14="http://schemas.microsoft.com/office/powerpoint/2010/main" val="373708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dfb94a8-2973-4d44-8367-94c8a5213a1f@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082" y="1030103"/>
            <a:ext cx="6517834" cy="4888376"/>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2418" y="1277579"/>
            <a:ext cx="2992950" cy="3831818"/>
          </a:xfrm>
          <a:prstGeom prst="rect">
            <a:avLst/>
          </a:prstGeom>
          <a:noFill/>
        </p:spPr>
        <p:txBody>
          <a:bodyPr wrap="square" rtlCol="0">
            <a:spAutoFit/>
          </a:bodyPr>
          <a:lstStyle/>
          <a:p>
            <a:pPr defTabSz="342900"/>
            <a:r>
              <a:rPr lang="en-US" sz="4050" dirty="0">
                <a:solidFill>
                  <a:prstClr val="black"/>
                </a:solidFill>
                <a:latin typeface="Tw Cen MT Condensed" panose="020B0606020104020203"/>
              </a:rPr>
              <a:t>AND REFUNDED CUSTOMERS WHEN THE LIGHTS DID NOT WORK PROPERLY IN 1900.</a:t>
            </a:r>
          </a:p>
        </p:txBody>
      </p:sp>
    </p:spTree>
    <p:extLst>
      <p:ext uri="{BB962C8B-B14F-4D97-AF65-F5344CB8AC3E}">
        <p14:creationId xmlns:p14="http://schemas.microsoft.com/office/powerpoint/2010/main" val="187911320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818" y="5383325"/>
            <a:ext cx="7715250" cy="923330"/>
          </a:xfrm>
          <a:prstGeom prst="rect">
            <a:avLst/>
          </a:prstGeom>
          <a:noFill/>
        </p:spPr>
        <p:txBody>
          <a:bodyPr wrap="square" rtlCol="0">
            <a:spAutoFit/>
          </a:bodyPr>
          <a:lstStyle/>
          <a:p>
            <a:pPr defTabSz="342900"/>
            <a:r>
              <a:rPr lang="en-US" sz="2700" dirty="0">
                <a:solidFill>
                  <a:prstClr val="black"/>
                </a:solidFill>
                <a:latin typeface="Tw Cen MT Condensed" panose="020B0606020104020203"/>
              </a:rPr>
              <a:t>WE SET SPEED LIMITS. THE FIRST AUTOMOBILE ARRIVED IN MCMINNVILLE IN 1903, AND A SIX MILE PER HOUR SPEED LIMIT WAS ORDAINED. </a:t>
            </a:r>
          </a:p>
        </p:txBody>
      </p:sp>
      <p:pic>
        <p:nvPicPr>
          <p:cNvPr id="3074" name="Picture 2" descr="2d427fa5-2d1a-4ddb-8599-49babf869772@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443" y="1549747"/>
            <a:ext cx="4572000" cy="293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Image result for mcminnville city park 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7249"/>
            <a:ext cx="4675780" cy="3463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94515" y="857251"/>
            <a:ext cx="3693829" cy="715581"/>
          </a:xfrm>
          <a:prstGeom prst="rect">
            <a:avLst/>
          </a:prstGeom>
          <a:noFill/>
        </p:spPr>
        <p:txBody>
          <a:bodyPr wrap="square" rtlCol="0">
            <a:spAutoFit/>
          </a:bodyPr>
          <a:lstStyle/>
          <a:p>
            <a:pPr defTabSz="342900"/>
            <a:r>
              <a:rPr lang="en-US" sz="1350" dirty="0">
                <a:solidFill>
                  <a:prstClr val="black"/>
                </a:solidFill>
                <a:latin typeface="Tw Cen MT" panose="020B0602020104020603"/>
                <a:hlinkClick r:id="rId4"/>
              </a:rPr>
              <a:t>Photo credit: https://www.historicmac.com/historyEarly</a:t>
            </a:r>
            <a:r>
              <a:rPr lang="en-US" sz="1350" dirty="0">
                <a:solidFill>
                  <a:prstClr val="black"/>
                </a:solidFill>
                <a:latin typeface="Tw Cen MT" panose="020B0602020104020603"/>
              </a:rPr>
              <a:t> 1900’s photo, Accessed online November 19, 2019</a:t>
            </a:r>
          </a:p>
        </p:txBody>
      </p:sp>
    </p:spTree>
    <p:extLst>
      <p:ext uri="{BB962C8B-B14F-4D97-AF65-F5344CB8AC3E}">
        <p14:creationId xmlns:p14="http://schemas.microsoft.com/office/powerpoint/2010/main" val="421230029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193" y="622922"/>
            <a:ext cx="3542647" cy="4055528"/>
          </a:xfrm>
        </p:spPr>
        <p:txBody>
          <a:bodyPr>
            <a:normAutofit/>
          </a:bodyPr>
          <a:lstStyle/>
          <a:p>
            <a:r>
              <a:rPr lang="en-US" dirty="0" smtClean="0"/>
              <a:t>We established procedures. City council has met on Tuesdays for over 100 years, as ordained in 1900.</a:t>
            </a:r>
            <a:endParaRPr lang="en-US" dirty="0"/>
          </a:p>
        </p:txBody>
      </p:sp>
      <p:pic>
        <p:nvPicPr>
          <p:cNvPr id="13314" name="Picture 2" descr="2a05884e-5781-46ae-b862-25737e1e8eab@ci"/>
          <p:cNvPicPr>
            <a:picLocks noChangeAspect="1" noChangeArrowheads="1"/>
          </p:cNvPicPr>
          <p:nvPr/>
        </p:nvPicPr>
        <p:blipFill>
          <a:blip r:embed="rId2">
            <a:extLst>
              <a:ext uri="{BEBA8EAE-BF5A-486C-A8C5-ECC9F3942E4B}">
                <a14:imgProps xmlns:a14="http://schemas.microsoft.com/office/drawing/2010/main">
                  <a14:imgLayer r:embed="rId3">
                    <a14:imgEffect>
                      <a14:saturation sat="113000"/>
                    </a14:imgEffect>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3415164" y="1293224"/>
            <a:ext cx="5963967" cy="4152662"/>
          </a:xfrm>
          <a:prstGeom prst="rect">
            <a:avLst/>
          </a:prstGeom>
          <a:noFill/>
          <a:ln w="9525">
            <a:solidFill>
              <a:srgbClr val="000000"/>
            </a:solidFill>
            <a:miter lim="800000"/>
            <a:headEnd/>
            <a:tailEnd/>
          </a:ln>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04558"/>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677" y="857251"/>
            <a:ext cx="3132716" cy="5143500"/>
          </a:xfrm>
        </p:spPr>
        <p:txBody>
          <a:bodyPr>
            <a:normAutofit/>
          </a:bodyPr>
          <a:lstStyle/>
          <a:p>
            <a:r>
              <a:rPr lang="en-US" dirty="0" smtClean="0"/>
              <a:t>IN 1900, THE council COULD remove a councilor if HE refused to attend a meeting and ran away or hid from the marshal sent to collect him.  </a:t>
            </a:r>
            <a:endParaRPr lang="en-US" dirty="0"/>
          </a:p>
        </p:txBody>
      </p:sp>
      <p:pic>
        <p:nvPicPr>
          <p:cNvPr id="5123" name="Picture 3" descr="3a4a5ddf-241b-4b06-81d1-b8038c8bbb65@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393" y="2115060"/>
            <a:ext cx="5126648" cy="339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406081"/>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established city park in 1906.</a:t>
            </a:r>
            <a:endParaRPr lang="en-US" dirty="0"/>
          </a:p>
        </p:txBody>
      </p:sp>
      <p:pic>
        <p:nvPicPr>
          <p:cNvPr id="9218" name="Picture 2" descr="https://mac100yearsago.files.wordpress.com/2012/01/city-park.jpg?w=300&amp;h=1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5" y="1962042"/>
            <a:ext cx="7131501" cy="3341478"/>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20686" y="5783719"/>
            <a:ext cx="4861832" cy="507831"/>
          </a:xfrm>
          <a:prstGeom prst="rect">
            <a:avLst/>
          </a:prstGeom>
          <a:noFill/>
        </p:spPr>
        <p:txBody>
          <a:bodyPr wrap="square" rtlCol="0">
            <a:spAutoFit/>
          </a:bodyPr>
          <a:lstStyle/>
          <a:p>
            <a:pPr defTabSz="342900"/>
            <a:r>
              <a:rPr lang="en-US" sz="1350" dirty="0">
                <a:solidFill>
                  <a:prstClr val="black"/>
                </a:solidFill>
                <a:latin typeface="Tw Cen MT" panose="020B0602020104020603"/>
                <a:hlinkClick r:id="rId3"/>
              </a:rPr>
              <a:t>https://mac100yearsago.wordpress.com/daily-life/</a:t>
            </a:r>
            <a:r>
              <a:rPr lang="en-US" sz="1350" dirty="0">
                <a:solidFill>
                  <a:prstClr val="black"/>
                </a:solidFill>
                <a:latin typeface="Tw Cen MT" panose="020B0602020104020603"/>
              </a:rPr>
              <a:t> Accessed on November 19, 2019</a:t>
            </a:r>
          </a:p>
        </p:txBody>
      </p:sp>
    </p:spTree>
    <p:extLst>
      <p:ext uri="{BB962C8B-B14F-4D97-AF65-F5344CB8AC3E}">
        <p14:creationId xmlns:p14="http://schemas.microsoft.com/office/powerpoint/2010/main" val="226790262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park briefly was home to a bandstand, zoo, and pond in the early 1900’s.</a:t>
            </a:r>
            <a:endParaRPr lang="en-US" dirty="0"/>
          </a:p>
        </p:txBody>
      </p:sp>
      <p:pic>
        <p:nvPicPr>
          <p:cNvPr id="10242" name="Picture 2" descr="https://mac100yearsago.files.wordpress.com/2012/01/bear.jpg?w=194&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2547257"/>
            <a:ext cx="2073076" cy="32057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mac100yearsago.files.wordpress.com/2012/01/pavillion.jpg?w=300&amp;h=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039" y="2547257"/>
            <a:ext cx="4892111" cy="2446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59554" y="5476045"/>
            <a:ext cx="6184446" cy="507831"/>
          </a:xfrm>
          <a:prstGeom prst="rect">
            <a:avLst/>
          </a:prstGeom>
          <a:noFill/>
        </p:spPr>
        <p:txBody>
          <a:bodyPr wrap="square" rtlCol="0">
            <a:spAutoFit/>
          </a:bodyPr>
          <a:lstStyle/>
          <a:p>
            <a:pPr defTabSz="342900"/>
            <a:r>
              <a:rPr lang="en-US" sz="1350" dirty="0">
                <a:solidFill>
                  <a:prstClr val="black"/>
                </a:solidFill>
                <a:latin typeface="Tw Cen MT" panose="020B0602020104020603"/>
                <a:hlinkClick r:id=""/>
              </a:rPr>
              <a:t>Pictures of City park from Early 1900’s </a:t>
            </a:r>
          </a:p>
          <a:p>
            <a:pPr defTabSz="342900"/>
            <a:r>
              <a:rPr lang="en-US" sz="1350" dirty="0">
                <a:solidFill>
                  <a:prstClr val="black"/>
                </a:solidFill>
                <a:latin typeface="Tw Cen MT" panose="020B0602020104020603"/>
                <a:hlinkClick r:id=""/>
              </a:rPr>
              <a:t>https</a:t>
            </a:r>
            <a:r>
              <a:rPr lang="en-US" sz="1350" dirty="0">
                <a:solidFill>
                  <a:prstClr val="black"/>
                </a:solidFill>
                <a:latin typeface="Tw Cen MT" panose="020B0602020104020603"/>
                <a:hlinkClick r:id="rId4"/>
              </a:rPr>
              <a:t>://mac100yearsago.wordpress.com/daily-life/</a:t>
            </a:r>
            <a:r>
              <a:rPr lang="en-US" sz="1350" dirty="0">
                <a:solidFill>
                  <a:prstClr val="black"/>
                </a:solidFill>
                <a:latin typeface="Tw Cen MT" panose="020B0602020104020603"/>
              </a:rPr>
              <a:t>. Accessed on November 19</a:t>
            </a:r>
            <a:r>
              <a:rPr lang="en-US" sz="1350" baseline="30000" dirty="0">
                <a:solidFill>
                  <a:prstClr val="black"/>
                </a:solidFill>
                <a:latin typeface="Tw Cen MT" panose="020B0602020104020603"/>
              </a:rPr>
              <a:t>,</a:t>
            </a:r>
            <a:r>
              <a:rPr lang="en-US" sz="1350" dirty="0">
                <a:solidFill>
                  <a:prstClr val="black"/>
                </a:solidFill>
                <a:latin typeface="Tw Cen MT" panose="020B0602020104020603"/>
              </a:rPr>
              <a:t> 2019</a:t>
            </a:r>
          </a:p>
        </p:txBody>
      </p:sp>
    </p:spTree>
    <p:extLst>
      <p:ext uri="{BB962C8B-B14F-4D97-AF65-F5344CB8AC3E}">
        <p14:creationId xmlns:p14="http://schemas.microsoft.com/office/powerpoint/2010/main" val="2446725599"/>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zoo was closed in 1917 because the animals were “too many and too costly” according to  park council minutes from 1917.</a:t>
            </a:r>
            <a:endParaRPr lang="en-US" dirty="0"/>
          </a:p>
        </p:txBody>
      </p:sp>
      <p:pic>
        <p:nvPicPr>
          <p:cNvPr id="6146" name="Picture 2" descr="008b2a5e-ea6b-470f-a516-c66227239521@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397" y="2497074"/>
            <a:ext cx="517802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764417"/>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000" dirty="0"/>
              <a:t>As our population grew, our codes and regulations reflected more clarity and detail, especially engineering and building specifications</a:t>
            </a:r>
            <a:r>
              <a:rPr lang="en-US" dirty="0" smtClean="0"/>
              <a:t>.</a:t>
            </a:r>
            <a:endParaRPr lang="en-US" dirty="0"/>
          </a:p>
        </p:txBody>
      </p:sp>
      <p:pic>
        <p:nvPicPr>
          <p:cNvPr id="5" name="Picture Placeholder 4"/>
          <p:cNvPicPr preferRelativeResize="0">
            <a:picLocks noGrp="1"/>
          </p:cNvPicPr>
          <p:nvPr>
            <p:ph type="pic" idx="1"/>
          </p:nvPr>
        </p:nvPicPr>
        <p:blipFill>
          <a:blip r:embed="rId2"/>
          <a:stretch>
            <a:fillRect/>
          </a:stretch>
        </p:blipFill>
        <p:spPr>
          <a:xfrm>
            <a:off x="342900" y="496389"/>
            <a:ext cx="4067175" cy="3551737"/>
          </a:xfrm>
          <a:prstGeom prst="rect">
            <a:avLst/>
          </a:prstGeom>
        </p:spPr>
      </p:pic>
      <p:sp>
        <p:nvSpPr>
          <p:cNvPr id="4" name="Text Placeholder 3"/>
          <p:cNvSpPr>
            <a:spLocks noGrp="1"/>
          </p:cNvSpPr>
          <p:nvPr>
            <p:ph type="body" sz="half" idx="2"/>
          </p:nvPr>
        </p:nvSpPr>
        <p:spPr>
          <a:xfrm>
            <a:off x="4514850" y="857250"/>
            <a:ext cx="4629150" cy="1097280"/>
          </a:xfrm>
        </p:spPr>
        <p:txBody>
          <a:bodyPr>
            <a:normAutofit fontScale="77500" lnSpcReduction="20000"/>
          </a:bodyPr>
          <a:lstStyle/>
          <a:p>
            <a:r>
              <a:rPr lang="en-US" dirty="0" smtClean="0"/>
              <a:t>Photo credit: Oregon Historical Society, Corner of “f” Street, Circa 1920, Call number 005957 </a:t>
            </a:r>
            <a:r>
              <a:rPr lang="en-US" dirty="0">
                <a:hlinkClick r:id="rId3"/>
              </a:rPr>
              <a:t>http://librarycatalog.ohs.org/O90000/OPAC/Details/Record.aspx?IndexCode=-1&amp;TaskCode=1202069&amp;HitCount=45&amp;CollectionCode=2&amp;SortDirection=Descending&amp;CurrentPage=1&amp;CurrentLinkCode=MO90000|4154499|1|14684091&amp;SelectionType=0&amp;SearchType=1&amp;BibCode=MO90000|2767880|10|14684100</a:t>
            </a:r>
            <a:endParaRPr lang="en-US" dirty="0"/>
          </a:p>
        </p:txBody>
      </p:sp>
      <p:pic>
        <p:nvPicPr>
          <p:cNvPr id="7170" name="Picture 2" descr="6b9a8d19-4cc1-4094-9614-faf8e7d5ab4a@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629" y="2038943"/>
            <a:ext cx="4167051" cy="242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64253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554" y="859265"/>
            <a:ext cx="7706432" cy="1303020"/>
          </a:xfrm>
        </p:spPr>
        <p:txBody>
          <a:bodyPr/>
          <a:lstStyle/>
          <a:p>
            <a:r>
              <a:rPr lang="en-US" dirty="0" smtClean="0"/>
              <a:t>We created a library by ordinance in 1911, and built it in 1912.</a:t>
            </a:r>
            <a:endParaRPr lang="en-US" dirty="0"/>
          </a:p>
        </p:txBody>
      </p:sp>
      <p:sp>
        <p:nvSpPr>
          <p:cNvPr id="4" name="Text Placeholder 3"/>
          <p:cNvSpPr>
            <a:spLocks noGrp="1"/>
          </p:cNvSpPr>
          <p:nvPr>
            <p:ph type="body" sz="half" idx="2"/>
          </p:nvPr>
        </p:nvSpPr>
        <p:spPr>
          <a:xfrm>
            <a:off x="5229225" y="4836123"/>
            <a:ext cx="3245302" cy="920021"/>
          </a:xfrm>
        </p:spPr>
        <p:txBody>
          <a:bodyPr/>
          <a:lstStyle/>
          <a:p>
            <a:r>
              <a:rPr lang="en-US" dirty="0">
                <a:hlinkClick r:id="rId2"/>
              </a:rPr>
              <a:t>https://</a:t>
            </a:r>
            <a:r>
              <a:rPr lang="en-US" dirty="0" smtClean="0">
                <a:hlinkClick r:id="rId2"/>
              </a:rPr>
              <a:t>www.historicmac.com/carnegie-library</a:t>
            </a:r>
            <a:r>
              <a:rPr lang="en-US" dirty="0" smtClean="0"/>
              <a:t>, Accessed November 19, 2019</a:t>
            </a:r>
            <a:endParaRPr lang="en-US" dirty="0"/>
          </a:p>
        </p:txBody>
      </p:sp>
      <p:pic>
        <p:nvPicPr>
          <p:cNvPr id="6146" name="Picture 2" descr="Photo taken in 1913&lt;br/&gt;&lt;br/&gt;&lt;small&gt;Use your mouse wheel, or click near the border of the photos to move between photos.&lt;/small&g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2307355"/>
            <a:ext cx="3802658" cy="2528768"/>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6148" name="Picture 4" descr="Stained glass lunette&lt;br/&gt;&lt;br/&gt;&lt;small&gt;Use your mouse wheel, or click near the border of the photos to move between photos.&lt;/small&g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554" y="2775159"/>
            <a:ext cx="3974646" cy="298098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38015"/>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contrast="-2000"/>
                    </a14:imgEffect>
                  </a14:imgLayer>
                </a14:imgProps>
              </a:ext>
            </a:extLst>
          </a:blip>
          <a:stretch>
            <a:fillRect/>
          </a:stretch>
        </p:blipFill>
        <p:spPr>
          <a:xfrm>
            <a:off x="0" y="0"/>
            <a:ext cx="9144000" cy="6858000"/>
          </a:xfrm>
          <a:prstGeom prst="rect">
            <a:avLst/>
          </a:prstGeom>
          <a:solidFill>
            <a:schemeClr val="tx1">
              <a:alpha val="51000"/>
            </a:schemeClr>
          </a:solidFill>
          <a:effectLst>
            <a:outerShdw blurRad="50800" dist="50800" dir="5400000" algn="ctr" rotWithShape="0">
              <a:srgbClr val="000000">
                <a:alpha val="50000"/>
              </a:srgbClr>
            </a:outerShdw>
          </a:effectLst>
        </p:spPr>
      </p:pic>
      <p:sp>
        <p:nvSpPr>
          <p:cNvPr id="2" name="Title 1"/>
          <p:cNvSpPr>
            <a:spLocks noGrp="1"/>
          </p:cNvSpPr>
          <p:nvPr>
            <p:ph type="title"/>
          </p:nvPr>
        </p:nvSpPr>
        <p:spPr>
          <a:xfrm>
            <a:off x="684086" y="1729414"/>
            <a:ext cx="7775829" cy="1887764"/>
          </a:xfrm>
          <a:solidFill>
            <a:schemeClr val="tx1"/>
          </a:solidFill>
        </p:spPr>
        <p:txBody>
          <a:bodyPr/>
          <a:lstStyle/>
          <a:p>
            <a:pPr algn="ctr"/>
            <a:r>
              <a:rPr lang="en-US" dirty="0" smtClean="0">
                <a:solidFill>
                  <a:schemeClr val="bg1"/>
                </a:solidFill>
              </a:rPr>
              <a:t>The evolution of our city reflects our own: after we are safe and secure, we connect with to each other as we learn language, create art, establish and celebrate traditions, and participate in the world around us</a:t>
            </a:r>
            <a:r>
              <a:rPr lang="en-US" dirty="0" smtClean="0"/>
              <a:t>. </a:t>
            </a:r>
            <a:endParaRPr lang="en-US" dirty="0"/>
          </a:p>
        </p:txBody>
      </p:sp>
    </p:spTree>
    <p:extLst>
      <p:ext uri="{BB962C8B-B14F-4D97-AF65-F5344CB8AC3E}">
        <p14:creationId xmlns:p14="http://schemas.microsoft.com/office/powerpoint/2010/main" val="3677254424"/>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Fees Cont’d</a:t>
            </a:r>
            <a:endParaRPr lang="en-US" dirty="0"/>
          </a:p>
        </p:txBody>
      </p:sp>
      <p:sp>
        <p:nvSpPr>
          <p:cNvPr id="3" name="Content Placeholder 2"/>
          <p:cNvSpPr>
            <a:spLocks noGrp="1"/>
          </p:cNvSpPr>
          <p:nvPr>
            <p:ph idx="1"/>
          </p:nvPr>
        </p:nvSpPr>
        <p:spPr/>
        <p:txBody>
          <a:bodyPr/>
          <a:lstStyle/>
          <a:p>
            <a:r>
              <a:rPr lang="en-US" dirty="0" smtClean="0"/>
              <a:t>Fire Alarm Responses</a:t>
            </a:r>
          </a:p>
          <a:p>
            <a:r>
              <a:rPr lang="en-US" dirty="0" smtClean="0"/>
              <a:t>Medical Alarm Responses</a:t>
            </a:r>
          </a:p>
          <a:p>
            <a:r>
              <a:rPr lang="en-US" dirty="0" smtClean="0"/>
              <a:t>General Violation Fees</a:t>
            </a:r>
          </a:p>
          <a:p>
            <a:pPr lvl="1"/>
            <a:r>
              <a:rPr lang="en-US" dirty="0" smtClean="0"/>
              <a:t>Burning in Violation of the Code</a:t>
            </a:r>
          </a:p>
          <a:p>
            <a:r>
              <a:rPr lang="en-US" dirty="0" smtClean="0"/>
              <a:t>Permits</a:t>
            </a:r>
          </a:p>
          <a:p>
            <a:pPr lvl="1"/>
            <a:r>
              <a:rPr lang="en-US" dirty="0" smtClean="0"/>
              <a:t>Fire Works</a:t>
            </a:r>
          </a:p>
          <a:p>
            <a:pPr lvl="1"/>
            <a:r>
              <a:rPr lang="en-US" dirty="0" smtClean="0"/>
              <a:t>Event Permits</a:t>
            </a:r>
          </a:p>
          <a:p>
            <a:r>
              <a:rPr lang="en-US" dirty="0" smtClean="0"/>
              <a:t>EMS Fees/Ambulance billing</a:t>
            </a:r>
          </a:p>
          <a:p>
            <a:r>
              <a:rPr lang="en-US" dirty="0" smtClean="0"/>
              <a:t>Emergency Vehicle Standby</a:t>
            </a:r>
            <a:endParaRPr lang="en-US" dirty="0"/>
          </a:p>
        </p:txBody>
      </p:sp>
    </p:spTree>
    <p:extLst>
      <p:ext uri="{BB962C8B-B14F-4D97-AF65-F5344CB8AC3E}">
        <p14:creationId xmlns:p14="http://schemas.microsoft.com/office/powerpoint/2010/main" val="2510674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075174"/>
            <a:ext cx="7290054" cy="5539224"/>
          </a:xfrm>
        </p:spPr>
        <p:txBody>
          <a:bodyPr>
            <a:normAutofit/>
          </a:bodyPr>
          <a:lstStyle/>
          <a:p>
            <a:r>
              <a:rPr lang="en-US" dirty="0"/>
              <a:t>How will people look back on our work in 100 years? </a:t>
            </a:r>
            <a:r>
              <a:rPr lang="en-US" dirty="0" smtClean="0"/>
              <a:t> </a:t>
            </a:r>
            <a:r>
              <a:rPr lang="en-US" dirty="0"/>
              <a:t/>
            </a:r>
            <a:br>
              <a:rPr lang="en-US" dirty="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540" y="3180121"/>
            <a:ext cx="2351423" cy="2308885"/>
          </a:xfrm>
          <a:prstGeom prst="rect">
            <a:avLst/>
          </a:prstGeom>
        </p:spPr>
      </p:pic>
    </p:spTree>
    <p:extLst>
      <p:ext uri="{BB962C8B-B14F-4D97-AF65-F5344CB8AC3E}">
        <p14:creationId xmlns:p14="http://schemas.microsoft.com/office/powerpoint/2010/main" val="1412386356"/>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857250"/>
            <a:ext cx="9144000" cy="5827906"/>
          </a:xfrm>
          <a:prstGeom prst="rect">
            <a:avLst/>
          </a:prstGeom>
        </p:spPr>
      </p:pic>
      <p:sp>
        <p:nvSpPr>
          <p:cNvPr id="2" name="Title 1"/>
          <p:cNvSpPr>
            <a:spLocks noGrp="1"/>
          </p:cNvSpPr>
          <p:nvPr>
            <p:ph type="title"/>
          </p:nvPr>
        </p:nvSpPr>
        <p:spPr>
          <a:xfrm>
            <a:off x="796643" y="1809553"/>
            <a:ext cx="7616953" cy="3190811"/>
          </a:xfrm>
          <a:solidFill>
            <a:schemeClr val="tx1"/>
          </a:solidFill>
        </p:spPr>
        <p:txBody>
          <a:bodyPr>
            <a:normAutofit fontScale="90000"/>
          </a:bodyPr>
          <a:lstStyle/>
          <a:p>
            <a:r>
              <a:rPr lang="en-US" dirty="0" smtClean="0">
                <a:solidFill>
                  <a:schemeClr val="bg1"/>
                </a:solidFill>
              </a:rPr>
              <a:t>Thank you for allowing me to be part of this project, and thank you for your civil service. It is appreciated, impactful and will be remembered. Cheers to those who served before us and cheers to those who will serve after.</a:t>
            </a:r>
            <a:br>
              <a:rPr lang="en-US" dirty="0" smtClean="0">
                <a:solidFill>
                  <a:schemeClr val="bg1"/>
                </a:solidFill>
              </a:rPr>
            </a:br>
            <a:r>
              <a:rPr lang="en-US" dirty="0" smtClean="0">
                <a:solidFill>
                  <a:schemeClr val="bg1"/>
                </a:solidFill>
              </a:rPr>
              <a:t/>
            </a:r>
            <a:br>
              <a:rPr lang="en-US" dirty="0" smtClean="0">
                <a:solidFill>
                  <a:schemeClr val="bg1"/>
                </a:solidFill>
              </a:rPr>
            </a:br>
            <a:r>
              <a:rPr lang="en-US" sz="1350" dirty="0">
                <a:solidFill>
                  <a:schemeClr val="bg1"/>
                </a:solidFill>
              </a:rPr>
              <a:t>Music used with permission from: </a:t>
            </a:r>
            <a:br>
              <a:rPr lang="en-US" sz="1350" dirty="0">
                <a:solidFill>
                  <a:schemeClr val="bg1"/>
                </a:solidFill>
              </a:rPr>
            </a:br>
            <a:r>
              <a:rPr lang="en-US" sz="1350" b="1" u="sng" dirty="0">
                <a:solidFill>
                  <a:schemeClr val="bg1"/>
                </a:solidFill>
                <a:hlinkClick r:id="rId5"/>
              </a:rPr>
              <a:t>https://www.bensound.com</a:t>
            </a:r>
            <a:endParaRPr lang="en-US" sz="1350" dirty="0">
              <a:solidFill>
                <a:schemeClr val="bg1"/>
              </a:solidFill>
            </a:endParaRPr>
          </a:p>
        </p:txBody>
      </p:sp>
      <p:pic>
        <p:nvPicPr>
          <p:cNvPr id="3" name="bensound-onceagain">
            <a:hlinkClick r:id="" action="ppaction://media"/>
          </p:cNvPr>
          <p:cNvPicPr>
            <a:picLocks noChangeAspect="1"/>
          </p:cNvPicPr>
          <p:nvPr>
            <a:audioFile r:link="rId1"/>
            <p:extLst>
              <p:ext uri="{DAA4B4D4-6D71-4841-9C94-3DE7FCFB9230}">
                <p14:media xmlns:p14="http://schemas.microsoft.com/office/powerpoint/2010/main" r:embed="rId2">
                  <p14:trim st="13224" end="209565.7083"/>
                  <p14:fade out="3500"/>
                </p14:media>
              </p:ext>
            </p:extLst>
          </p:nvPr>
        </p:nvPicPr>
        <p:blipFill>
          <a:blip r:embed="rId6"/>
          <a:stretch>
            <a:fillRect/>
          </a:stretch>
        </p:blipFill>
        <p:spPr>
          <a:xfrm>
            <a:off x="4343400" y="3200400"/>
            <a:ext cx="457200" cy="457200"/>
          </a:xfrm>
          <a:prstGeom prst="rect">
            <a:avLst/>
          </a:prstGeom>
        </p:spPr>
      </p:pic>
      <p:pic>
        <p:nvPicPr>
          <p:cNvPr id="4" name="Picture 3"/>
          <p:cNvPicPr/>
          <p:nvPr/>
        </p:nvPicPr>
        <p:blipFill>
          <a:blip r:embed="rId7" cstate="print">
            <a:extLst>
              <a:ext uri="{28A0092B-C50C-407E-A947-70E740481C1C}">
                <a14:useLocalDpi xmlns:a14="http://schemas.microsoft.com/office/drawing/2010/main" val="0"/>
              </a:ext>
            </a:extLst>
          </a:blip>
          <a:stretch>
            <a:fillRect/>
          </a:stretch>
        </p:blipFill>
        <p:spPr>
          <a:xfrm>
            <a:off x="3360351" y="5000365"/>
            <a:ext cx="1966098" cy="1000386"/>
          </a:xfrm>
          <a:prstGeom prst="rect">
            <a:avLst/>
          </a:prstGeom>
        </p:spPr>
      </p:pic>
    </p:spTree>
    <p:extLst>
      <p:ext uri="{BB962C8B-B14F-4D97-AF65-F5344CB8AC3E}">
        <p14:creationId xmlns:p14="http://schemas.microsoft.com/office/powerpoint/2010/main" val="3169650213"/>
      </p:ext>
    </p:extLst>
  </p:cSld>
  <p:clrMapOvr>
    <a:masterClrMapping/>
  </p:clrMapOvr>
  <mc:AlternateContent xmlns:mc="http://schemas.openxmlformats.org/markup-compatibility/2006" xmlns:p14="http://schemas.microsoft.com/office/powerpoint/2010/main">
    <mc:Choice Requires="p14">
      <p:transition spd="slow" p14:dur="1500" advClick="0" advTm="8000">
        <p:wipe/>
      </p:transition>
    </mc:Choice>
    <mc:Fallback xmlns="">
      <p:transition spd="slow" advClick="0" advTm="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5060" y="831981"/>
            <a:ext cx="6056759" cy="36009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smtClean="0">
                <a:solidFill>
                  <a:prstClr val="black"/>
                </a:solidFill>
              </a:rPr>
              <a:t>PRESENTATIONS</a:t>
            </a:r>
            <a:endParaRPr kumimoji="0" lang="en-US" sz="3000" b="1"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endParaRPr>
          </a:p>
          <a:p>
            <a:pPr marR="0" lvl="0" algn="l" defTabSz="457200" rtl="0" eaLnBrk="1" fontAlgn="auto" latinLnBrk="0" hangingPunct="1">
              <a:lnSpc>
                <a:spcPct val="100000"/>
              </a:lnSpc>
              <a:spcBef>
                <a:spcPts val="0"/>
              </a:spcBef>
              <a:spcAft>
                <a:spcPts val="0"/>
              </a:spcAft>
              <a:buClrTx/>
              <a:buSzTx/>
              <a:tabLst/>
              <a:defRPr/>
            </a:pPr>
            <a:r>
              <a:rPr lang="en-US" sz="3000" b="1" dirty="0" smtClean="0">
                <a:solidFill>
                  <a:prstClr val="black"/>
                </a:solidFill>
              </a:rPr>
              <a:t>b. Planning Commission Annual  Presentation</a:t>
            </a:r>
            <a:endParaRPr kumimoji="0" lang="en-US" sz="3000" b="1"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810481" y="4447489"/>
            <a:ext cx="2712397" cy="1512818"/>
          </a:xfrm>
          <a:prstGeom prst="rect">
            <a:avLst/>
          </a:prstGeom>
        </p:spPr>
      </p:pic>
    </p:spTree>
    <p:extLst>
      <p:ext uri="{BB962C8B-B14F-4D97-AF65-F5344CB8AC3E}">
        <p14:creationId xmlns:p14="http://schemas.microsoft.com/office/powerpoint/2010/main" val="33685079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73" y="193135"/>
            <a:ext cx="5476240" cy="1248410"/>
          </a:xfrm>
          <a:prstGeom prst="rect">
            <a:avLst/>
          </a:prstGeom>
        </p:spPr>
        <p:txBody>
          <a:bodyPr vert="horz" wrap="square" lIns="0" tIns="0" rIns="0" bIns="0" rtlCol="0">
            <a:spAutoFit/>
          </a:bodyPr>
          <a:lstStyle/>
          <a:p>
            <a:pPr marL="847725" marR="5080" indent="-835660">
              <a:lnSpc>
                <a:spcPct val="100000"/>
              </a:lnSpc>
            </a:pPr>
            <a:r>
              <a:rPr sz="4000" u="none" spc="-5" dirty="0"/>
              <a:t>PLANNING</a:t>
            </a:r>
            <a:r>
              <a:rPr sz="4000" u="none" spc="-40" dirty="0"/>
              <a:t> </a:t>
            </a:r>
            <a:r>
              <a:rPr sz="4000" u="none" spc="-5" dirty="0"/>
              <a:t>COMMISSION  </a:t>
            </a:r>
            <a:r>
              <a:rPr sz="4000" u="none" spc="-20" dirty="0"/>
              <a:t>ANNUAL</a:t>
            </a:r>
            <a:r>
              <a:rPr sz="4000" u="none" spc="-35" dirty="0"/>
              <a:t> </a:t>
            </a:r>
            <a:r>
              <a:rPr sz="4000" u="none" spc="-15" dirty="0"/>
              <a:t>REPORT</a:t>
            </a:r>
            <a:endParaRPr sz="4000"/>
          </a:p>
        </p:txBody>
      </p:sp>
      <p:sp>
        <p:nvSpPr>
          <p:cNvPr id="3" name="object 3"/>
          <p:cNvSpPr/>
          <p:nvPr/>
        </p:nvSpPr>
        <p:spPr>
          <a:xfrm>
            <a:off x="164592" y="2153411"/>
            <a:ext cx="5297423" cy="269747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28600" y="2217762"/>
            <a:ext cx="5114543" cy="25142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09550" y="2198370"/>
            <a:ext cx="5153025" cy="2552700"/>
          </a:xfrm>
          <a:custGeom>
            <a:avLst/>
            <a:gdLst/>
            <a:ahLst/>
            <a:cxnLst/>
            <a:rect l="l" t="t" r="r" b="b"/>
            <a:pathLst>
              <a:path w="5153025" h="2552700">
                <a:moveTo>
                  <a:pt x="5152644" y="2552699"/>
                </a:moveTo>
                <a:lnTo>
                  <a:pt x="0" y="2552699"/>
                </a:lnTo>
                <a:lnTo>
                  <a:pt x="0" y="0"/>
                </a:lnTo>
                <a:lnTo>
                  <a:pt x="5152644" y="0"/>
                </a:lnTo>
                <a:lnTo>
                  <a:pt x="5152644" y="2552699"/>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535167" y="2153411"/>
            <a:ext cx="3525011" cy="268985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599176" y="2217420"/>
            <a:ext cx="3342131" cy="250697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580126" y="2198370"/>
            <a:ext cx="3380740" cy="2545080"/>
          </a:xfrm>
          <a:custGeom>
            <a:avLst/>
            <a:gdLst/>
            <a:ahLst/>
            <a:cxnLst/>
            <a:rect l="l" t="t" r="r" b="b"/>
            <a:pathLst>
              <a:path w="3380740" h="2545079">
                <a:moveTo>
                  <a:pt x="3380232" y="2545079"/>
                </a:moveTo>
                <a:lnTo>
                  <a:pt x="0" y="2545079"/>
                </a:lnTo>
                <a:lnTo>
                  <a:pt x="0" y="0"/>
                </a:lnTo>
                <a:lnTo>
                  <a:pt x="3380232" y="0"/>
                </a:lnTo>
                <a:lnTo>
                  <a:pt x="3380232" y="2545079"/>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178335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015509" y="46498"/>
            <a:ext cx="3134995" cy="702310"/>
          </a:xfrm>
          <a:prstGeom prst="rect">
            <a:avLst/>
          </a:prstGeom>
        </p:spPr>
        <p:txBody>
          <a:bodyPr vert="horz" wrap="square" lIns="0" tIns="0" rIns="0" bIns="0" rtlCol="0">
            <a:spAutoFit/>
          </a:bodyPr>
          <a:lstStyle/>
          <a:p>
            <a:pPr marL="12700">
              <a:lnSpc>
                <a:spcPct val="100000"/>
              </a:lnSpc>
            </a:pPr>
            <a:r>
              <a:rPr sz="4400" u="none" dirty="0"/>
              <a:t>MEM</a:t>
            </a:r>
            <a:r>
              <a:rPr sz="4400" u="none" spc="-10" dirty="0"/>
              <a:t>B</a:t>
            </a:r>
            <a:r>
              <a:rPr sz="4400" u="none" dirty="0"/>
              <a:t>ERSH</a:t>
            </a:r>
            <a:r>
              <a:rPr sz="4400" u="none" spc="-5" dirty="0"/>
              <a:t>I</a:t>
            </a:r>
            <a:r>
              <a:rPr sz="4400" u="none" dirty="0"/>
              <a:t>P</a:t>
            </a:r>
            <a:endParaRPr sz="4400"/>
          </a:p>
        </p:txBody>
      </p:sp>
      <p:sp>
        <p:nvSpPr>
          <p:cNvPr id="4" name="object 4"/>
          <p:cNvSpPr txBox="1"/>
          <p:nvPr/>
        </p:nvSpPr>
        <p:spPr>
          <a:xfrm>
            <a:off x="154939" y="1183455"/>
            <a:ext cx="3794125" cy="3651250"/>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Arial"/>
              <a:buChar char="•"/>
              <a:tabLst>
                <a:tab pos="469265" algn="l"/>
                <a:tab pos="469900" algn="l"/>
              </a:tabLst>
              <a:defRPr/>
            </a:pPr>
            <a:r>
              <a:rPr kumimoji="0" sz="2600" b="1" i="0" u="none" strike="noStrike" kern="1200" cap="none" spc="-5" normalizeH="0" baseline="0" noProof="0" dirty="0">
                <a:ln>
                  <a:noFill/>
                </a:ln>
                <a:solidFill>
                  <a:srgbClr val="FFFFFF"/>
                </a:solidFill>
                <a:effectLst/>
                <a:uLnTx/>
                <a:uFillTx/>
                <a:latin typeface="Tw Cen MT"/>
                <a:ea typeface="+mn-ea"/>
                <a:cs typeface="Tw Cen MT"/>
              </a:rPr>
              <a:t>Nine</a:t>
            </a:r>
            <a:r>
              <a:rPr kumimoji="0" sz="2600" b="1" i="0" u="none" strike="noStrike" kern="1200" cap="none" spc="-90" normalizeH="0" baseline="0" noProof="0" dirty="0">
                <a:ln>
                  <a:noFill/>
                </a:ln>
                <a:solidFill>
                  <a:srgbClr val="FFFFFF"/>
                </a:solidFill>
                <a:effectLst/>
                <a:uLnTx/>
                <a:uFillTx/>
                <a:latin typeface="Tw Cen MT"/>
                <a:ea typeface="+mn-ea"/>
                <a:cs typeface="Tw Cen MT"/>
              </a:rPr>
              <a:t> </a:t>
            </a:r>
            <a:r>
              <a:rPr kumimoji="0" sz="2600" b="1" i="0" u="none" strike="noStrike" kern="1200" cap="none" spc="0" normalizeH="0" baseline="0" noProof="0" dirty="0">
                <a:ln>
                  <a:noFill/>
                </a:ln>
                <a:solidFill>
                  <a:srgbClr val="FFFFFF"/>
                </a:solidFill>
                <a:effectLst/>
                <a:uLnTx/>
                <a:uFillTx/>
                <a:latin typeface="Tw Cen MT"/>
                <a:ea typeface="+mn-ea"/>
                <a:cs typeface="Tw Cen MT"/>
              </a:rPr>
              <a:t>Members</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10" normalizeH="0" baseline="0" noProof="0" dirty="0">
                <a:ln>
                  <a:noFill/>
                </a:ln>
                <a:solidFill>
                  <a:srgbClr val="FFFFFF"/>
                </a:solidFill>
                <a:effectLst/>
                <a:uLnTx/>
                <a:uFillTx/>
                <a:latin typeface="Tw Cen MT"/>
                <a:ea typeface="+mn-ea"/>
                <a:cs typeface="Tw Cen MT"/>
              </a:rPr>
              <a:t>Ward </a:t>
            </a:r>
            <a:r>
              <a:rPr kumimoji="0" sz="2600" b="1" i="0" u="none" strike="noStrike" kern="1200" cap="none" spc="0" normalizeH="0" baseline="0" noProof="0" dirty="0">
                <a:ln>
                  <a:noFill/>
                </a:ln>
                <a:solidFill>
                  <a:srgbClr val="FFFFFF"/>
                </a:solidFill>
                <a:effectLst/>
                <a:uLnTx/>
                <a:uFillTx/>
                <a:latin typeface="Tw Cen MT"/>
                <a:ea typeface="+mn-ea"/>
                <a:cs typeface="Tw Cen MT"/>
              </a:rPr>
              <a:t>Representation</a:t>
            </a:r>
            <a:r>
              <a:rPr kumimoji="0" sz="2600" b="1" i="0" u="none" strike="noStrike" kern="1200" cap="none" spc="-125" normalizeH="0" baseline="0" noProof="0" dirty="0">
                <a:ln>
                  <a:noFill/>
                </a:ln>
                <a:solidFill>
                  <a:srgbClr val="FFFFFF"/>
                </a:solidFill>
                <a:effectLst/>
                <a:uLnTx/>
                <a:uFillTx/>
                <a:latin typeface="Tw Cen MT"/>
                <a:ea typeface="+mn-ea"/>
                <a:cs typeface="Tw Cen MT"/>
              </a:rPr>
              <a:t> </a:t>
            </a:r>
            <a:r>
              <a:rPr kumimoji="0" sz="2600" b="1" i="0" u="none" strike="noStrike" kern="1200" cap="none" spc="-5" normalizeH="0" baseline="0" noProof="0" dirty="0">
                <a:ln>
                  <a:noFill/>
                </a:ln>
                <a:solidFill>
                  <a:srgbClr val="FFFFFF"/>
                </a:solidFill>
                <a:effectLst/>
                <a:uLnTx/>
                <a:uFillTx/>
                <a:latin typeface="Tw Cen MT"/>
                <a:ea typeface="+mn-ea"/>
                <a:cs typeface="Tw Cen MT"/>
              </a:rPr>
              <a:t>(2)</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1146175"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0" normalizeH="0" baseline="0" noProof="0" dirty="0">
                <a:ln>
                  <a:noFill/>
                </a:ln>
                <a:solidFill>
                  <a:srgbClr val="FFFFFF"/>
                </a:solidFill>
                <a:effectLst/>
                <a:uLnTx/>
                <a:uFillTx/>
                <a:latin typeface="Tw Cen MT"/>
                <a:ea typeface="+mn-ea"/>
                <a:cs typeface="Tw Cen MT"/>
              </a:rPr>
              <a:t>3 </a:t>
            </a:r>
            <a:r>
              <a:rPr kumimoji="0" sz="2600" b="1" i="0" u="none" strike="noStrike" kern="1200" cap="none" spc="5" normalizeH="0" baseline="0" noProof="0" dirty="0">
                <a:ln>
                  <a:noFill/>
                </a:ln>
                <a:solidFill>
                  <a:srgbClr val="FFFFFF"/>
                </a:solidFill>
                <a:effectLst/>
                <a:uLnTx/>
                <a:uFillTx/>
                <a:latin typeface="Tw Cen MT"/>
                <a:ea typeface="+mn-ea"/>
                <a:cs typeface="Tw Cen MT"/>
              </a:rPr>
              <a:t>At-Large  </a:t>
            </a:r>
            <a:r>
              <a:rPr kumimoji="0" sz="2600" b="1" i="0" u="none" strike="noStrike" kern="1200" cap="none" spc="-5" normalizeH="0" baseline="0" noProof="0" dirty="0">
                <a:ln>
                  <a:noFill/>
                </a:ln>
                <a:solidFill>
                  <a:srgbClr val="FFFFFF"/>
                </a:solidFill>
                <a:effectLst/>
                <a:uLnTx/>
                <a:uFillTx/>
                <a:latin typeface="Tw Cen MT"/>
                <a:ea typeface="+mn-ea"/>
                <a:cs typeface="Tw Cen MT"/>
              </a:rPr>
              <a:t>(including</a:t>
            </a:r>
            <a:r>
              <a:rPr kumimoji="0" sz="2600" b="1" i="0" u="none" strike="noStrike" kern="1200" cap="none" spc="-100" normalizeH="0" baseline="0" noProof="0" dirty="0">
                <a:ln>
                  <a:noFill/>
                </a:ln>
                <a:solidFill>
                  <a:srgbClr val="FFFFFF"/>
                </a:solidFill>
                <a:effectLst/>
                <a:uLnTx/>
                <a:uFillTx/>
                <a:latin typeface="Tw Cen MT"/>
                <a:ea typeface="+mn-ea"/>
                <a:cs typeface="Tw Cen MT"/>
              </a:rPr>
              <a:t> </a:t>
            </a:r>
            <a:r>
              <a:rPr kumimoji="0" sz="2600" b="1" i="0" u="none" strike="noStrike" kern="1200" cap="none" spc="0" normalizeH="0" baseline="0" noProof="0" dirty="0">
                <a:ln>
                  <a:noFill/>
                </a:ln>
                <a:solidFill>
                  <a:srgbClr val="FFFFFF"/>
                </a:solidFill>
                <a:effectLst/>
                <a:uLnTx/>
                <a:uFillTx/>
                <a:latin typeface="Tw Cen MT"/>
                <a:ea typeface="+mn-ea"/>
                <a:cs typeface="Tw Cen MT"/>
              </a:rPr>
              <a:t>UGB)</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0" normalizeH="0" baseline="0" noProof="0" dirty="0">
                <a:ln>
                  <a:noFill/>
                </a:ln>
                <a:solidFill>
                  <a:srgbClr val="FFFFFF"/>
                </a:solidFill>
                <a:effectLst/>
                <a:uLnTx/>
                <a:uFillTx/>
                <a:latin typeface="Tw Cen MT"/>
                <a:ea typeface="+mn-ea"/>
                <a:cs typeface="Tw Cen MT"/>
              </a:rPr>
              <a:t>Cross-section </a:t>
            </a:r>
            <a:r>
              <a:rPr kumimoji="0" sz="2600" b="1" i="0" u="none" strike="noStrike" kern="1200" cap="none" spc="-5" normalizeH="0" baseline="0" noProof="0" dirty="0">
                <a:ln>
                  <a:noFill/>
                </a:ln>
                <a:solidFill>
                  <a:srgbClr val="FFFFFF"/>
                </a:solidFill>
                <a:effectLst/>
                <a:uLnTx/>
                <a:uFillTx/>
                <a:latin typeface="Tw Cen MT"/>
                <a:ea typeface="+mn-ea"/>
                <a:cs typeface="Tw Cen MT"/>
              </a:rPr>
              <a:t>of</a:t>
            </a:r>
            <a:r>
              <a:rPr kumimoji="0" sz="2600" b="1" i="0" u="none" strike="noStrike" kern="1200" cap="none" spc="45" normalizeH="0" baseline="0" noProof="0" dirty="0">
                <a:ln>
                  <a:noFill/>
                </a:ln>
                <a:solidFill>
                  <a:srgbClr val="FFFFFF"/>
                </a:solidFill>
                <a:effectLst/>
                <a:uLnTx/>
                <a:uFillTx/>
                <a:latin typeface="Tw Cen MT"/>
                <a:ea typeface="+mn-ea"/>
                <a:cs typeface="Tw Cen MT"/>
              </a:rPr>
              <a:t> </a:t>
            </a:r>
            <a:r>
              <a:rPr kumimoji="0" sz="2600" b="1" i="0" u="none" strike="noStrike" kern="1200" cap="none" spc="-5" normalizeH="0" baseline="0" noProof="0" dirty="0">
                <a:ln>
                  <a:noFill/>
                </a:ln>
                <a:solidFill>
                  <a:srgbClr val="FFFFFF"/>
                </a:solidFill>
                <a:effectLst/>
                <a:uLnTx/>
                <a:uFillTx/>
                <a:latin typeface="Tw Cen MT"/>
                <a:ea typeface="+mn-ea"/>
                <a:cs typeface="Tw Cen MT"/>
              </a:rPr>
              <a:t>citizens</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0" normalizeH="0" baseline="0" noProof="0" dirty="0">
                <a:ln>
                  <a:noFill/>
                </a:ln>
                <a:solidFill>
                  <a:srgbClr val="FFFFFF"/>
                </a:solidFill>
                <a:effectLst/>
                <a:uLnTx/>
                <a:uFillTx/>
                <a:latin typeface="Tw Cen MT"/>
                <a:ea typeface="+mn-ea"/>
                <a:cs typeface="Tw Cen MT"/>
              </a:rPr>
              <a:t>4 </a:t>
            </a:r>
            <a:r>
              <a:rPr kumimoji="0" sz="2600" b="1" i="0" u="none" strike="noStrike" kern="1200" cap="none" spc="-50" normalizeH="0" baseline="0" noProof="0" dirty="0">
                <a:ln>
                  <a:noFill/>
                </a:ln>
                <a:solidFill>
                  <a:srgbClr val="FFFFFF"/>
                </a:solidFill>
                <a:effectLst/>
                <a:uLnTx/>
                <a:uFillTx/>
                <a:latin typeface="Tw Cen MT"/>
                <a:ea typeface="+mn-ea"/>
                <a:cs typeface="Tw Cen MT"/>
              </a:rPr>
              <a:t>Year</a:t>
            </a:r>
            <a:r>
              <a:rPr kumimoji="0" sz="2600" b="1" i="0" u="none" strike="noStrike" kern="1200" cap="none" spc="-114" normalizeH="0" baseline="0" noProof="0" dirty="0">
                <a:ln>
                  <a:noFill/>
                </a:ln>
                <a:solidFill>
                  <a:srgbClr val="FFFFFF"/>
                </a:solidFill>
                <a:effectLst/>
                <a:uLnTx/>
                <a:uFillTx/>
                <a:latin typeface="Tw Cen MT"/>
                <a:ea typeface="+mn-ea"/>
                <a:cs typeface="Tw Cen MT"/>
              </a:rPr>
              <a:t> </a:t>
            </a:r>
            <a:r>
              <a:rPr kumimoji="0" sz="2600" b="1" i="0" u="none" strike="noStrike" kern="1200" cap="none" spc="-15" normalizeH="0" baseline="0" noProof="0" dirty="0">
                <a:ln>
                  <a:noFill/>
                </a:ln>
                <a:solidFill>
                  <a:srgbClr val="FFFFFF"/>
                </a:solidFill>
                <a:effectLst/>
                <a:uLnTx/>
                <a:uFillTx/>
                <a:latin typeface="Tw Cen MT"/>
                <a:ea typeface="+mn-ea"/>
                <a:cs typeface="Tw Cen MT"/>
              </a:rPr>
              <a:t>Terms</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0" normalizeH="0" baseline="0" noProof="0" dirty="0">
                <a:ln>
                  <a:noFill/>
                </a:ln>
                <a:solidFill>
                  <a:srgbClr val="FFFFFF"/>
                </a:solidFill>
                <a:effectLst/>
                <a:uLnTx/>
                <a:uFillTx/>
                <a:latin typeface="Tw Cen MT"/>
                <a:ea typeface="+mn-ea"/>
                <a:cs typeface="Tw Cen MT"/>
              </a:rPr>
              <a:t>3 </a:t>
            </a:r>
            <a:r>
              <a:rPr kumimoji="0" sz="2600" b="1" i="0" u="none" strike="noStrike" kern="1200" cap="none" spc="-5" normalizeH="0" baseline="0" noProof="0" dirty="0">
                <a:ln>
                  <a:noFill/>
                </a:ln>
                <a:solidFill>
                  <a:srgbClr val="FFFFFF"/>
                </a:solidFill>
                <a:effectLst/>
                <a:uLnTx/>
                <a:uFillTx/>
                <a:latin typeface="Tw Cen MT"/>
                <a:ea typeface="+mn-ea"/>
                <a:cs typeface="Tw Cen MT"/>
              </a:rPr>
              <a:t>Full</a:t>
            </a:r>
            <a:r>
              <a:rPr kumimoji="0" sz="2600" b="1" i="0" u="none" strike="noStrike" kern="1200" cap="none" spc="-90" normalizeH="0" baseline="0" noProof="0" dirty="0">
                <a:ln>
                  <a:noFill/>
                </a:ln>
                <a:solidFill>
                  <a:srgbClr val="FFFFFF"/>
                </a:solidFill>
                <a:effectLst/>
                <a:uLnTx/>
                <a:uFillTx/>
                <a:latin typeface="Tw Cen MT"/>
                <a:ea typeface="+mn-ea"/>
                <a:cs typeface="Tw Cen MT"/>
              </a:rPr>
              <a:t> </a:t>
            </a:r>
            <a:r>
              <a:rPr kumimoji="0" sz="2600" b="1" i="0" u="none" strike="noStrike" kern="1200" cap="none" spc="-15" normalizeH="0" baseline="0" noProof="0" dirty="0">
                <a:ln>
                  <a:noFill/>
                </a:ln>
                <a:solidFill>
                  <a:srgbClr val="FFFFFF"/>
                </a:solidFill>
                <a:effectLst/>
                <a:uLnTx/>
                <a:uFillTx/>
                <a:latin typeface="Tw Cen MT"/>
                <a:ea typeface="+mn-ea"/>
                <a:cs typeface="Tw Cen MT"/>
              </a:rPr>
              <a:t>Terms</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2600" b="1" i="0" u="none" strike="noStrike" kern="1200" cap="none" spc="5" normalizeH="0" baseline="0" noProof="0" dirty="0">
                <a:ln>
                  <a:noFill/>
                </a:ln>
                <a:solidFill>
                  <a:srgbClr val="FFFFFF"/>
                </a:solidFill>
                <a:effectLst/>
                <a:uLnTx/>
                <a:uFillTx/>
                <a:latin typeface="Tw Cen MT"/>
                <a:ea typeface="+mn-ea"/>
                <a:cs typeface="Tw Cen MT"/>
              </a:rPr>
              <a:t>Ex-Officio</a:t>
            </a:r>
            <a:r>
              <a:rPr kumimoji="0" sz="2600" b="1" i="0" u="none" strike="noStrike" kern="1200" cap="none" spc="-100" normalizeH="0" baseline="0" noProof="0" dirty="0">
                <a:ln>
                  <a:noFill/>
                </a:ln>
                <a:solidFill>
                  <a:srgbClr val="FFFFFF"/>
                </a:solidFill>
                <a:effectLst/>
                <a:uLnTx/>
                <a:uFillTx/>
                <a:latin typeface="Tw Cen MT"/>
                <a:ea typeface="+mn-ea"/>
                <a:cs typeface="Tw Cen MT"/>
              </a:rPr>
              <a:t> </a:t>
            </a:r>
            <a:r>
              <a:rPr kumimoji="0" sz="2600" b="1" i="0" u="none" strike="noStrike" kern="1200" cap="none" spc="-55" normalizeH="0" baseline="0" noProof="0" dirty="0">
                <a:ln>
                  <a:noFill/>
                </a:ln>
                <a:solidFill>
                  <a:srgbClr val="FFFFFF"/>
                </a:solidFill>
                <a:effectLst/>
                <a:uLnTx/>
                <a:uFillTx/>
                <a:latin typeface="Tw Cen MT"/>
                <a:ea typeface="+mn-ea"/>
                <a:cs typeface="Tw Cen MT"/>
              </a:rPr>
              <a:t>Youth</a:t>
            </a:r>
            <a:endParaRPr kumimoji="0" sz="2600" b="0" i="0" u="none" strike="noStrike" kern="1200" cap="none" spc="0" normalizeH="0" baseline="0" noProof="0">
              <a:ln>
                <a:noFill/>
              </a:ln>
              <a:solidFill>
                <a:prstClr val="black"/>
              </a:solidFill>
              <a:effectLst/>
              <a:uLnTx/>
              <a:uFillTx/>
              <a:latin typeface="Tw Cen MT"/>
              <a:ea typeface="+mn-ea"/>
              <a:cs typeface="Tw Cen MT"/>
            </a:endParaRPr>
          </a:p>
        </p:txBody>
      </p:sp>
      <p:sp>
        <p:nvSpPr>
          <p:cNvPr id="5" name="object 5"/>
          <p:cNvSpPr/>
          <p:nvPr/>
        </p:nvSpPr>
        <p:spPr>
          <a:xfrm>
            <a:off x="4280915" y="1351788"/>
            <a:ext cx="4614671" cy="350672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44923" y="1415796"/>
            <a:ext cx="4431791" cy="332384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325873" y="1396746"/>
            <a:ext cx="4470400" cy="3362325"/>
          </a:xfrm>
          <a:custGeom>
            <a:avLst/>
            <a:gdLst/>
            <a:ahLst/>
            <a:cxnLst/>
            <a:rect l="l" t="t" r="r" b="b"/>
            <a:pathLst>
              <a:path w="4470400" h="3362325">
                <a:moveTo>
                  <a:pt x="4469892" y="3361944"/>
                </a:moveTo>
                <a:lnTo>
                  <a:pt x="0" y="3361944"/>
                </a:lnTo>
                <a:lnTo>
                  <a:pt x="0" y="0"/>
                </a:lnTo>
                <a:lnTo>
                  <a:pt x="4469892" y="0"/>
                </a:lnTo>
                <a:lnTo>
                  <a:pt x="4469892" y="3361944"/>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479625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4343400"/>
          </a:xfrm>
          <a:custGeom>
            <a:avLst/>
            <a:gdLst/>
            <a:ahLst/>
            <a:cxnLst/>
            <a:rect l="l" t="t" r="r" b="b"/>
            <a:pathLst>
              <a:path w="9144000" h="4343400">
                <a:moveTo>
                  <a:pt x="0" y="4343400"/>
                </a:moveTo>
                <a:lnTo>
                  <a:pt x="9144000" y="4343400"/>
                </a:lnTo>
                <a:lnTo>
                  <a:pt x="9144000" y="0"/>
                </a:lnTo>
                <a:lnTo>
                  <a:pt x="0" y="0"/>
                </a:lnTo>
                <a:lnTo>
                  <a:pt x="0" y="4343400"/>
                </a:lnTo>
                <a:close/>
              </a:path>
            </a:pathLst>
          </a:custGeom>
          <a:solidFill>
            <a:srgbClr val="69676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672071" y="5180076"/>
            <a:ext cx="2438399" cy="163982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0" y="0"/>
            <a:ext cx="9144000" cy="6803390"/>
          </a:xfrm>
          <a:prstGeom prst="rect">
            <a:avLst/>
          </a:prstGeom>
        </p:spPr>
        <p:txBody>
          <a:bodyPr vert="horz" wrap="square" lIns="0" tIns="46355" rIns="0" bIns="0" rtlCol="0">
            <a:spAutoFit/>
          </a:bodyPr>
          <a:lstStyle/>
          <a:p>
            <a:pPr marL="3027680" marR="0" lvl="0" indent="0" algn="l" defTabSz="914400" rtl="0" eaLnBrk="1" fontAlgn="auto" latinLnBrk="0" hangingPunct="1">
              <a:lnSpc>
                <a:spcPct val="100000"/>
              </a:lnSpc>
              <a:spcBef>
                <a:spcPts val="365"/>
              </a:spcBef>
              <a:spcAft>
                <a:spcPts val="0"/>
              </a:spcAft>
              <a:buClrTx/>
              <a:buSzTx/>
              <a:buFontTx/>
              <a:buNone/>
              <a:tabLst/>
              <a:defRPr/>
            </a:pPr>
            <a:r>
              <a:rPr kumimoji="0" sz="4400" b="1" i="0" u="none" strike="noStrike" kern="1200" cap="none" spc="0" normalizeH="0" baseline="0" noProof="0" dirty="0">
                <a:ln>
                  <a:noFill/>
                </a:ln>
                <a:solidFill>
                  <a:srgbClr val="FFFFFF"/>
                </a:solidFill>
                <a:effectLst/>
                <a:uLnTx/>
                <a:uFillTx/>
                <a:latin typeface="Tw Cen MT"/>
                <a:ea typeface="+mn-ea"/>
                <a:cs typeface="Tw Cen MT"/>
              </a:rPr>
              <a:t>MEMBERSHIP</a:t>
            </a:r>
            <a:endParaRPr kumimoji="0" sz="44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7150" b="0" i="0" u="none" strike="noStrike" kern="1200" cap="none" spc="0" normalizeH="0" baseline="0" noProof="0">
              <a:ln>
                <a:noFill/>
              </a:ln>
              <a:solidFill>
                <a:prstClr val="black"/>
              </a:solidFill>
              <a:effectLst/>
              <a:uLnTx/>
              <a:uFillTx/>
              <a:latin typeface="Times New Roman"/>
              <a:ea typeface="+mn-ea"/>
              <a:cs typeface="Times New Roman"/>
            </a:endParaRPr>
          </a:p>
          <a:p>
            <a:pPr marL="147193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12.10.18</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
        <p:nvSpPr>
          <p:cNvPr id="6" name="object 6"/>
          <p:cNvSpPr/>
          <p:nvPr/>
        </p:nvSpPr>
        <p:spPr>
          <a:xfrm>
            <a:off x="0" y="0"/>
            <a:ext cx="9144000" cy="68580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0"/>
            <a:ext cx="9144000" cy="680313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0" y="4343400"/>
            <a:ext cx="9144000" cy="2514600"/>
          </a:xfrm>
          <a:custGeom>
            <a:avLst/>
            <a:gdLst/>
            <a:ahLst/>
            <a:cxnLst/>
            <a:rect l="l" t="t" r="r" b="b"/>
            <a:pathLst>
              <a:path w="9144000" h="2514600">
                <a:moveTo>
                  <a:pt x="0" y="2514600"/>
                </a:moveTo>
                <a:lnTo>
                  <a:pt x="9144000" y="2514600"/>
                </a:lnTo>
                <a:lnTo>
                  <a:pt x="9144000" y="0"/>
                </a:lnTo>
                <a:lnTo>
                  <a:pt x="0" y="0"/>
                </a:lnTo>
                <a:lnTo>
                  <a:pt x="0" y="2514600"/>
                </a:lnTo>
                <a:close/>
              </a:path>
            </a:pathLst>
          </a:custGeom>
          <a:solidFill>
            <a:srgbClr val="6E532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5911088" y="4371277"/>
            <a:ext cx="2465070" cy="179070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20800"/>
              </a:lnSpc>
              <a:spcBef>
                <a:spcPts val="0"/>
              </a:spcBef>
              <a:spcAft>
                <a:spcPts val="0"/>
              </a:spcAft>
              <a:buClrTx/>
              <a:buSzTx/>
              <a:buFontTx/>
              <a:buNone/>
              <a:tabLst/>
              <a:defRPr/>
            </a:pPr>
            <a:r>
              <a:rPr kumimoji="0" sz="2400" b="1" i="0" u="none" strike="noStrike" kern="1200" cap="none" spc="-5" normalizeH="0" baseline="0" noProof="0" dirty="0">
                <a:ln>
                  <a:noFill/>
                </a:ln>
                <a:solidFill>
                  <a:srgbClr val="FFFFFF"/>
                </a:solidFill>
                <a:effectLst/>
                <a:uLnTx/>
                <a:uFillTx/>
                <a:latin typeface="Tw Cen MT"/>
                <a:ea typeface="+mn-ea"/>
                <a:cs typeface="Tw Cen MT"/>
              </a:rPr>
              <a:t>Christopher Knapp  </a:t>
            </a:r>
            <a:r>
              <a:rPr kumimoji="0" sz="2400" b="1" i="0" u="none" strike="noStrike" kern="1200" cap="none" spc="10" normalizeH="0" baseline="0" noProof="0" dirty="0">
                <a:ln>
                  <a:noFill/>
                </a:ln>
                <a:solidFill>
                  <a:srgbClr val="FFFFFF"/>
                </a:solidFill>
                <a:effectLst/>
                <a:uLnTx/>
                <a:uFillTx/>
                <a:latin typeface="Tw Cen MT"/>
                <a:ea typeface="+mn-ea"/>
                <a:cs typeface="Tw Cen MT"/>
              </a:rPr>
              <a:t>Gary</a:t>
            </a:r>
            <a:r>
              <a:rPr kumimoji="0" sz="2400" b="1" i="0" u="none" strike="noStrike" kern="1200" cap="none" spc="-60" normalizeH="0" baseline="0" noProof="0" dirty="0">
                <a:ln>
                  <a:noFill/>
                </a:ln>
                <a:solidFill>
                  <a:srgbClr val="FFFFFF"/>
                </a:solidFill>
                <a:effectLst/>
                <a:uLnTx/>
                <a:uFillTx/>
                <a:latin typeface="Tw Cen MT"/>
                <a:ea typeface="+mn-ea"/>
                <a:cs typeface="Tw Cen MT"/>
              </a:rPr>
              <a:t> </a:t>
            </a:r>
            <a:r>
              <a:rPr kumimoji="0" sz="2400" b="1" i="0" u="none" strike="noStrike" kern="1200" cap="none" spc="-5" normalizeH="0" baseline="0" noProof="0" dirty="0">
                <a:ln>
                  <a:noFill/>
                </a:ln>
                <a:solidFill>
                  <a:srgbClr val="FFFFFF"/>
                </a:solidFill>
                <a:effectLst/>
                <a:uLnTx/>
                <a:uFillTx/>
                <a:latin typeface="Tw Cen MT"/>
                <a:ea typeface="+mn-ea"/>
                <a:cs typeface="Tw Cen MT"/>
              </a:rPr>
              <a:t>Langenwalter  </a:t>
            </a:r>
            <a:r>
              <a:rPr kumimoji="0" sz="2400" b="1" i="0" u="none" strike="noStrike" kern="1200" cap="none" spc="-20" normalizeH="0" baseline="0" noProof="0" dirty="0">
                <a:ln>
                  <a:noFill/>
                </a:ln>
                <a:solidFill>
                  <a:srgbClr val="FFFFFF"/>
                </a:solidFill>
                <a:effectLst/>
                <a:uLnTx/>
                <a:uFillTx/>
                <a:latin typeface="Tw Cen MT"/>
                <a:ea typeface="+mn-ea"/>
                <a:cs typeface="Tw Cen MT"/>
              </a:rPr>
              <a:t>Roger </a:t>
            </a:r>
            <a:r>
              <a:rPr kumimoji="0" sz="2400" b="1" i="0" u="none" strike="noStrike" kern="1200" cap="none" spc="-5" normalizeH="0" baseline="0" noProof="0" dirty="0">
                <a:ln>
                  <a:noFill/>
                </a:ln>
                <a:solidFill>
                  <a:srgbClr val="FFFFFF"/>
                </a:solidFill>
                <a:effectLst/>
                <a:uLnTx/>
                <a:uFillTx/>
                <a:latin typeface="Tw Cen MT"/>
                <a:ea typeface="+mn-ea"/>
                <a:cs typeface="Tw Cen MT"/>
              </a:rPr>
              <a:t>Lizut  Amanda</a:t>
            </a:r>
            <a:r>
              <a:rPr kumimoji="0" sz="2400" b="1" i="0" u="none" strike="noStrike" kern="1200" cap="none" spc="-85" normalizeH="0" baseline="0" noProof="0" dirty="0">
                <a:ln>
                  <a:noFill/>
                </a:ln>
                <a:solidFill>
                  <a:srgbClr val="FFFFFF"/>
                </a:solidFill>
                <a:effectLst/>
                <a:uLnTx/>
                <a:uFillTx/>
                <a:latin typeface="Tw Cen MT"/>
                <a:ea typeface="+mn-ea"/>
                <a:cs typeface="Tw Cen MT"/>
              </a:rPr>
              <a:t> </a:t>
            </a:r>
            <a:r>
              <a:rPr kumimoji="0" sz="2400" b="1" i="0" u="none" strike="noStrike" kern="1200" cap="none" spc="-10" normalizeH="0" baseline="0" noProof="0" dirty="0">
                <a:ln>
                  <a:noFill/>
                </a:ln>
                <a:solidFill>
                  <a:srgbClr val="FFFFFF"/>
                </a:solidFill>
                <a:effectLst/>
                <a:uLnTx/>
                <a:uFillTx/>
                <a:latin typeface="Tw Cen MT"/>
                <a:ea typeface="+mn-ea"/>
                <a:cs typeface="Tw Cen MT"/>
              </a:rPr>
              <a:t>Perron</a:t>
            </a:r>
            <a:endParaRPr kumimoji="0" sz="2400" b="0" i="0" u="none" strike="noStrike" kern="1200" cap="none" spc="0" normalizeH="0" baseline="0" noProof="0">
              <a:ln>
                <a:noFill/>
              </a:ln>
              <a:solidFill>
                <a:prstClr val="black"/>
              </a:solidFill>
              <a:effectLst/>
              <a:uLnTx/>
              <a:uFillTx/>
              <a:latin typeface="Tw Cen MT"/>
              <a:ea typeface="+mn-ea"/>
              <a:cs typeface="Tw Cen MT"/>
            </a:endParaRPr>
          </a:p>
        </p:txBody>
      </p:sp>
      <p:sp>
        <p:nvSpPr>
          <p:cNvPr id="10" name="object 10"/>
          <p:cNvSpPr txBox="1"/>
          <p:nvPr/>
        </p:nvSpPr>
        <p:spPr>
          <a:xfrm>
            <a:off x="1221739" y="4447355"/>
            <a:ext cx="3230245" cy="215646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20" normalizeH="0" baseline="0" noProof="0" dirty="0">
                <a:ln>
                  <a:noFill/>
                </a:ln>
                <a:solidFill>
                  <a:srgbClr val="FFFFFF"/>
                </a:solidFill>
                <a:effectLst/>
                <a:uLnTx/>
                <a:uFillTx/>
                <a:latin typeface="Tw Cen MT"/>
                <a:ea typeface="+mn-ea"/>
                <a:cs typeface="Tw Cen MT"/>
              </a:rPr>
              <a:t>Roger </a:t>
            </a:r>
            <a:r>
              <a:rPr kumimoji="0" sz="2400" b="1" i="0" u="none" strike="noStrike" kern="1200" cap="none" spc="0" normalizeH="0" baseline="0" noProof="0" dirty="0">
                <a:ln>
                  <a:noFill/>
                </a:ln>
                <a:solidFill>
                  <a:srgbClr val="FFFFFF"/>
                </a:solidFill>
                <a:effectLst/>
                <a:uLnTx/>
                <a:uFillTx/>
                <a:latin typeface="Tw Cen MT"/>
                <a:ea typeface="+mn-ea"/>
                <a:cs typeface="Tw Cen MT"/>
              </a:rPr>
              <a:t>Hall,</a:t>
            </a:r>
            <a:r>
              <a:rPr kumimoji="0" sz="2400" b="1" i="0" u="none" strike="noStrike" kern="1200" cap="none" spc="-95" normalizeH="0" baseline="0" noProof="0" dirty="0">
                <a:ln>
                  <a:noFill/>
                </a:ln>
                <a:solidFill>
                  <a:srgbClr val="FFFFFF"/>
                </a:solidFill>
                <a:effectLst/>
                <a:uLnTx/>
                <a:uFillTx/>
                <a:latin typeface="Tw Cen MT"/>
                <a:ea typeface="+mn-ea"/>
                <a:cs typeface="Tw Cen MT"/>
              </a:rPr>
              <a:t> </a:t>
            </a:r>
            <a:r>
              <a:rPr kumimoji="0" sz="2400" b="1" i="0" u="none" strike="noStrike" kern="1200" cap="none" spc="0" normalizeH="0" baseline="0" noProof="0" dirty="0">
                <a:ln>
                  <a:noFill/>
                </a:ln>
                <a:solidFill>
                  <a:srgbClr val="FFFFFF"/>
                </a:solidFill>
                <a:effectLst/>
                <a:uLnTx/>
                <a:uFillTx/>
                <a:latin typeface="Tw Cen MT"/>
                <a:ea typeface="+mn-ea"/>
                <a:cs typeface="Tw Cen MT"/>
              </a:rPr>
              <a:t>Chair</a:t>
            </a:r>
            <a:endParaRPr kumimoji="0" sz="2400" b="0" i="0" u="none" strike="noStrike" kern="1200" cap="none" spc="0" normalizeH="0" baseline="0" noProof="0">
              <a:ln>
                <a:noFill/>
              </a:ln>
              <a:solidFill>
                <a:prstClr val="black"/>
              </a:solidFill>
              <a:effectLst/>
              <a:uLnTx/>
              <a:uFillTx/>
              <a:latin typeface="Tw Cen MT"/>
              <a:ea typeface="+mn-ea"/>
              <a:cs typeface="Tw Cen MT"/>
            </a:endParaRPr>
          </a:p>
          <a:p>
            <a:pPr marL="12700" marR="5080" lvl="0" indent="0" algn="l" defTabSz="914400" rtl="0" eaLnBrk="1" fontAlgn="auto" latinLnBrk="0" hangingPunct="1">
              <a:lnSpc>
                <a:spcPct val="120800"/>
              </a:lnSpc>
              <a:spcBef>
                <a:spcPts val="0"/>
              </a:spcBef>
              <a:spcAft>
                <a:spcPts val="0"/>
              </a:spcAft>
              <a:buClrTx/>
              <a:buSzTx/>
              <a:buFontTx/>
              <a:buNone/>
              <a:tabLst/>
              <a:defRPr/>
            </a:pPr>
            <a:r>
              <a:rPr kumimoji="0" sz="2400" b="1" i="0" u="none" strike="noStrike" kern="1200" cap="none" spc="-5" normalizeH="0" baseline="0" noProof="0" dirty="0">
                <a:ln>
                  <a:noFill/>
                </a:ln>
                <a:solidFill>
                  <a:srgbClr val="FFFFFF"/>
                </a:solidFill>
                <a:effectLst/>
                <a:uLnTx/>
                <a:uFillTx/>
                <a:latin typeface="Tw Cen MT"/>
                <a:ea typeface="+mn-ea"/>
                <a:cs typeface="Tw Cen MT"/>
              </a:rPr>
              <a:t>Lori Schanche, Vice-Chair  </a:t>
            </a:r>
            <a:r>
              <a:rPr kumimoji="0" sz="2400" b="1" i="0" u="none" strike="noStrike" kern="1200" cap="none" spc="0" normalizeH="0" baseline="0" noProof="0" dirty="0">
                <a:ln>
                  <a:noFill/>
                </a:ln>
                <a:solidFill>
                  <a:srgbClr val="FFFFFF"/>
                </a:solidFill>
                <a:effectLst/>
                <a:uLnTx/>
                <a:uFillTx/>
                <a:latin typeface="Tw Cen MT"/>
                <a:ea typeface="+mn-ea"/>
                <a:cs typeface="Tw Cen MT"/>
              </a:rPr>
              <a:t>Erin</a:t>
            </a:r>
            <a:r>
              <a:rPr kumimoji="0" sz="2400" b="1" i="0" u="none" strike="noStrike" kern="1200" cap="none" spc="-80" normalizeH="0" baseline="0" noProof="0" dirty="0">
                <a:ln>
                  <a:noFill/>
                </a:ln>
                <a:solidFill>
                  <a:srgbClr val="FFFFFF"/>
                </a:solidFill>
                <a:effectLst/>
                <a:uLnTx/>
                <a:uFillTx/>
                <a:latin typeface="Tw Cen MT"/>
                <a:ea typeface="+mn-ea"/>
                <a:cs typeface="Tw Cen MT"/>
              </a:rPr>
              <a:t> </a:t>
            </a:r>
            <a:r>
              <a:rPr kumimoji="0" sz="2400" b="1" i="0" u="none" strike="noStrike" kern="1200" cap="none" spc="-5" normalizeH="0" baseline="0" noProof="0" dirty="0">
                <a:ln>
                  <a:noFill/>
                </a:ln>
                <a:solidFill>
                  <a:srgbClr val="FFFFFF"/>
                </a:solidFill>
                <a:effectLst/>
                <a:uLnTx/>
                <a:uFillTx/>
                <a:latin typeface="Tw Cen MT"/>
                <a:ea typeface="+mn-ea"/>
                <a:cs typeface="Tw Cen MT"/>
              </a:rPr>
              <a:t>Butler</a:t>
            </a:r>
            <a:endParaRPr kumimoji="0" sz="2400" b="0" i="0" u="none" strike="noStrike" kern="1200" cap="none" spc="0" normalizeH="0" baseline="0" noProof="0">
              <a:ln>
                <a:noFill/>
              </a:ln>
              <a:solidFill>
                <a:prstClr val="black"/>
              </a:solidFill>
              <a:effectLst/>
              <a:uLnTx/>
              <a:uFillTx/>
              <a:latin typeface="Tw Cen MT"/>
              <a:ea typeface="+mn-ea"/>
              <a:cs typeface="Tw Cen MT"/>
            </a:endParaRPr>
          </a:p>
          <a:p>
            <a:pPr marL="12700" marR="457834" lvl="0" indent="0" algn="l" defTabSz="914400" rtl="0" eaLnBrk="1" fontAlgn="auto" latinLnBrk="0" hangingPunct="1">
              <a:lnSpc>
                <a:spcPct val="120800"/>
              </a:lnSpc>
              <a:spcBef>
                <a:spcPts val="0"/>
              </a:spcBef>
              <a:spcAft>
                <a:spcPts val="0"/>
              </a:spcAft>
              <a:buClrTx/>
              <a:buSzTx/>
              <a:buFontTx/>
              <a:buNone/>
              <a:tabLst/>
              <a:defRPr/>
            </a:pPr>
            <a:r>
              <a:rPr kumimoji="0" sz="2400" b="1" i="0" u="none" strike="noStrike" kern="1200" cap="none" spc="20" normalizeH="0" baseline="0" noProof="0" dirty="0">
                <a:ln>
                  <a:noFill/>
                </a:ln>
                <a:solidFill>
                  <a:srgbClr val="FFFFFF"/>
                </a:solidFill>
                <a:effectLst/>
                <a:uLnTx/>
                <a:uFillTx/>
                <a:latin typeface="Tw Cen MT"/>
                <a:ea typeface="+mn-ea"/>
                <a:cs typeface="Tw Cen MT"/>
              </a:rPr>
              <a:t>Martin</a:t>
            </a:r>
            <a:r>
              <a:rPr kumimoji="0" sz="2400" b="1" i="0" u="none" strike="noStrike" kern="1200" cap="none" spc="-65" normalizeH="0" baseline="0" noProof="0" dirty="0">
                <a:ln>
                  <a:noFill/>
                </a:ln>
                <a:solidFill>
                  <a:srgbClr val="FFFFFF"/>
                </a:solidFill>
                <a:effectLst/>
                <a:uLnTx/>
                <a:uFillTx/>
                <a:latin typeface="Tw Cen MT"/>
                <a:ea typeface="+mn-ea"/>
                <a:cs typeface="Tw Cen MT"/>
              </a:rPr>
              <a:t> </a:t>
            </a:r>
            <a:r>
              <a:rPr kumimoji="0" sz="2400" b="1" i="0" u="none" strike="noStrike" kern="1200" cap="none" spc="-5" normalizeH="0" baseline="0" noProof="0" dirty="0">
                <a:ln>
                  <a:noFill/>
                </a:ln>
                <a:solidFill>
                  <a:srgbClr val="FFFFFF"/>
                </a:solidFill>
                <a:effectLst/>
                <a:uLnTx/>
                <a:uFillTx/>
                <a:latin typeface="Tw Cen MT"/>
                <a:ea typeface="+mn-ea"/>
                <a:cs typeface="Tw Cen MT"/>
              </a:rPr>
              <a:t>Chroust-Masin  Susan</a:t>
            </a:r>
            <a:r>
              <a:rPr kumimoji="0" sz="2400" b="1" i="0" u="none" strike="noStrike" kern="1200" cap="none" spc="-90" normalizeH="0" baseline="0" noProof="0" dirty="0">
                <a:ln>
                  <a:noFill/>
                </a:ln>
                <a:solidFill>
                  <a:srgbClr val="FFFFFF"/>
                </a:solidFill>
                <a:effectLst/>
                <a:uLnTx/>
                <a:uFillTx/>
                <a:latin typeface="Tw Cen MT"/>
                <a:ea typeface="+mn-ea"/>
                <a:cs typeface="Tw Cen MT"/>
              </a:rPr>
              <a:t> </a:t>
            </a:r>
            <a:r>
              <a:rPr kumimoji="0" sz="2400" b="1" i="0" u="none" strike="noStrike" kern="1200" cap="none" spc="5" normalizeH="0" baseline="0" noProof="0" dirty="0">
                <a:ln>
                  <a:noFill/>
                </a:ln>
                <a:solidFill>
                  <a:srgbClr val="FFFFFF"/>
                </a:solidFill>
                <a:effectLst/>
                <a:uLnTx/>
                <a:uFillTx/>
                <a:latin typeface="Tw Cen MT"/>
                <a:ea typeface="+mn-ea"/>
                <a:cs typeface="Tw Cen MT"/>
              </a:rPr>
              <a:t>Dirks</a:t>
            </a:r>
            <a:endParaRPr kumimoji="0" sz="24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2154408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498344" y="41907"/>
            <a:ext cx="4166235" cy="702310"/>
          </a:xfrm>
          <a:prstGeom prst="rect">
            <a:avLst/>
          </a:prstGeom>
        </p:spPr>
        <p:txBody>
          <a:bodyPr vert="horz" wrap="square" lIns="0" tIns="0" rIns="0" bIns="0" rtlCol="0">
            <a:spAutoFit/>
          </a:bodyPr>
          <a:lstStyle/>
          <a:p>
            <a:pPr marL="12700">
              <a:lnSpc>
                <a:spcPct val="100000"/>
              </a:lnSpc>
            </a:pPr>
            <a:r>
              <a:rPr sz="4400" u="none" spc="-5" dirty="0"/>
              <a:t>RESPONSIBILITIES</a:t>
            </a:r>
            <a:endParaRPr sz="4400"/>
          </a:p>
        </p:txBody>
      </p:sp>
      <p:sp>
        <p:nvSpPr>
          <p:cNvPr id="4" name="object 4"/>
          <p:cNvSpPr/>
          <p:nvPr/>
        </p:nvSpPr>
        <p:spPr>
          <a:xfrm>
            <a:off x="76200" y="1104900"/>
            <a:ext cx="8991600" cy="2400300"/>
          </a:xfrm>
          <a:custGeom>
            <a:avLst/>
            <a:gdLst/>
            <a:ahLst/>
            <a:cxnLst/>
            <a:rect l="l" t="t" r="r" b="b"/>
            <a:pathLst>
              <a:path w="8991600" h="2400300">
                <a:moveTo>
                  <a:pt x="0" y="0"/>
                </a:moveTo>
                <a:lnTo>
                  <a:pt x="8991600" y="0"/>
                </a:lnTo>
                <a:lnTo>
                  <a:pt x="8991600" y="2400300"/>
                </a:lnTo>
                <a:lnTo>
                  <a:pt x="0" y="240030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383540" y="1217931"/>
            <a:ext cx="8345805" cy="3700145"/>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Plan </a:t>
            </a:r>
            <a:r>
              <a:rPr kumimoji="0" sz="2800" b="1" i="0" u="none" strike="noStrike" kern="1200" cap="none" spc="-10" normalizeH="0" baseline="0" noProof="0" dirty="0">
                <a:ln>
                  <a:noFill/>
                </a:ln>
                <a:solidFill>
                  <a:srgbClr val="FFFFFF"/>
                </a:solidFill>
                <a:effectLst/>
                <a:uLnTx/>
                <a:uFillTx/>
                <a:latin typeface="Tw Cen MT"/>
                <a:ea typeface="+mn-ea"/>
                <a:cs typeface="Tw Cen MT"/>
              </a:rPr>
              <a:t>for </a:t>
            </a:r>
            <a:r>
              <a:rPr kumimoji="0" sz="2800" b="1" i="0" u="none" strike="noStrike" kern="1200" cap="none" spc="-15" normalizeH="0" baseline="0" noProof="0" dirty="0">
                <a:ln>
                  <a:noFill/>
                </a:ln>
                <a:solidFill>
                  <a:srgbClr val="FFFFFF"/>
                </a:solidFill>
                <a:effectLst/>
                <a:uLnTx/>
                <a:uFillTx/>
                <a:latin typeface="Tw Cen MT"/>
                <a:ea typeface="+mn-ea"/>
                <a:cs typeface="Tw Cen MT"/>
              </a:rPr>
              <a:t>growth </a:t>
            </a:r>
            <a:r>
              <a:rPr kumimoji="0" sz="2800" b="1" i="0" u="none" strike="noStrike" kern="1200" cap="none" spc="-5" normalizeH="0" baseline="0" noProof="0" dirty="0">
                <a:ln>
                  <a:noFill/>
                </a:ln>
                <a:solidFill>
                  <a:srgbClr val="FFFFFF"/>
                </a:solidFill>
                <a:effectLst/>
                <a:uLnTx/>
                <a:uFillTx/>
                <a:latin typeface="Tw Cen MT"/>
                <a:ea typeface="+mn-ea"/>
                <a:cs typeface="Tw Cen MT"/>
              </a:rPr>
              <a:t>and </a:t>
            </a:r>
            <a:r>
              <a:rPr kumimoji="0" sz="2800" b="1" i="0" u="none" strike="noStrike" kern="1200" cap="none" spc="-10" normalizeH="0" baseline="0" noProof="0" dirty="0">
                <a:ln>
                  <a:noFill/>
                </a:ln>
                <a:solidFill>
                  <a:srgbClr val="FFFFFF"/>
                </a:solidFill>
                <a:effectLst/>
                <a:uLnTx/>
                <a:uFillTx/>
                <a:latin typeface="Tw Cen MT"/>
                <a:ea typeface="+mn-ea"/>
                <a:cs typeface="Tw Cen MT"/>
              </a:rPr>
              <a:t>development </a:t>
            </a:r>
            <a:r>
              <a:rPr kumimoji="0" sz="2800" b="1" i="0" u="none" strike="noStrike" kern="1200" cap="none" spc="0" normalizeH="0" baseline="0" noProof="0" dirty="0">
                <a:ln>
                  <a:noFill/>
                </a:ln>
                <a:solidFill>
                  <a:srgbClr val="FFFFFF"/>
                </a:solidFill>
                <a:effectLst/>
                <a:uLnTx/>
                <a:uFillTx/>
                <a:latin typeface="Tw Cen MT"/>
                <a:ea typeface="+mn-ea"/>
                <a:cs typeface="Tw Cen MT"/>
              </a:rPr>
              <a:t>in </a:t>
            </a:r>
            <a:r>
              <a:rPr kumimoji="0" sz="2800" b="1" i="0" u="none" strike="noStrike" kern="1200" cap="none" spc="-5" normalizeH="0" baseline="0" noProof="0" dirty="0">
                <a:ln>
                  <a:noFill/>
                </a:ln>
                <a:solidFill>
                  <a:srgbClr val="FFFFFF"/>
                </a:solidFill>
                <a:effectLst/>
                <a:uLnTx/>
                <a:uFillTx/>
                <a:latin typeface="Tw Cen MT"/>
                <a:ea typeface="+mn-ea"/>
                <a:cs typeface="Tw Cen MT"/>
              </a:rPr>
              <a:t>an </a:t>
            </a:r>
            <a:r>
              <a:rPr kumimoji="0" sz="2800" b="1" i="0" u="none" strike="noStrike" kern="1200" cap="none" spc="5" normalizeH="0" baseline="0" noProof="0" dirty="0">
                <a:ln>
                  <a:noFill/>
                </a:ln>
                <a:solidFill>
                  <a:srgbClr val="FFFFFF"/>
                </a:solidFill>
                <a:effectLst/>
                <a:uLnTx/>
                <a:uFillTx/>
                <a:latin typeface="Tw Cen MT"/>
                <a:ea typeface="+mn-ea"/>
                <a:cs typeface="Tw Cen MT"/>
              </a:rPr>
              <a:t>orderly </a:t>
            </a:r>
            <a:r>
              <a:rPr kumimoji="0" sz="2800" b="1" i="0" u="none" strike="noStrike" kern="1200" cap="none" spc="0" normalizeH="0" baseline="0" noProof="0" dirty="0">
                <a:ln>
                  <a:noFill/>
                </a:ln>
                <a:solidFill>
                  <a:srgbClr val="FFFFFF"/>
                </a:solidFill>
                <a:effectLst/>
                <a:uLnTx/>
                <a:uFillTx/>
                <a:latin typeface="Tw Cen MT"/>
                <a:ea typeface="+mn-ea"/>
                <a:cs typeface="Tw Cen MT"/>
              </a:rPr>
              <a:t>fashion  with </a:t>
            </a:r>
            <a:r>
              <a:rPr kumimoji="0" sz="2800" b="1" i="0" u="none" strike="noStrike" kern="1200" cap="none" spc="5" normalizeH="0" baseline="0" noProof="0" dirty="0">
                <a:ln>
                  <a:noFill/>
                </a:ln>
                <a:solidFill>
                  <a:srgbClr val="FFFFFF"/>
                </a:solidFill>
                <a:effectLst/>
                <a:uLnTx/>
                <a:uFillTx/>
                <a:latin typeface="Tw Cen MT"/>
                <a:ea typeface="+mn-ea"/>
                <a:cs typeface="Tw Cen MT"/>
              </a:rPr>
              <a:t>adequate </a:t>
            </a:r>
            <a:r>
              <a:rPr kumimoji="0" sz="2800" b="1" i="0" u="none" strike="noStrike" kern="1200" cap="none" spc="0" normalizeH="0" baseline="0" noProof="0" dirty="0">
                <a:ln>
                  <a:noFill/>
                </a:ln>
                <a:solidFill>
                  <a:srgbClr val="FFFFFF"/>
                </a:solidFill>
                <a:effectLst/>
                <a:uLnTx/>
                <a:uFillTx/>
                <a:latin typeface="Tw Cen MT"/>
                <a:ea typeface="+mn-ea"/>
                <a:cs typeface="Tw Cen MT"/>
              </a:rPr>
              <a:t>resources </a:t>
            </a:r>
            <a:r>
              <a:rPr kumimoji="0" sz="2800" b="1" i="0" u="none" strike="noStrike" kern="1200" cap="none" spc="-10" normalizeH="0" baseline="0" noProof="0" dirty="0">
                <a:ln>
                  <a:noFill/>
                </a:ln>
                <a:solidFill>
                  <a:srgbClr val="FFFFFF"/>
                </a:solidFill>
                <a:effectLst/>
                <a:uLnTx/>
                <a:uFillTx/>
                <a:latin typeface="Tw Cen MT"/>
                <a:ea typeface="+mn-ea"/>
                <a:cs typeface="Tw Cen MT"/>
              </a:rPr>
              <a:t>for </a:t>
            </a:r>
            <a:r>
              <a:rPr kumimoji="0" sz="2800" b="1" i="0" u="none" strike="noStrike" kern="1200" cap="none" spc="-15" normalizeH="0" baseline="0" noProof="0" dirty="0">
                <a:ln>
                  <a:noFill/>
                </a:ln>
                <a:solidFill>
                  <a:srgbClr val="FFFFFF"/>
                </a:solidFill>
                <a:effectLst/>
                <a:uLnTx/>
                <a:uFillTx/>
                <a:latin typeface="Tw Cen MT"/>
                <a:ea typeface="+mn-ea"/>
                <a:cs typeface="Tw Cen MT"/>
              </a:rPr>
              <a:t>housing, </a:t>
            </a:r>
            <a:r>
              <a:rPr kumimoji="0" sz="2800" b="1" i="0" u="none" strike="noStrike" kern="1200" cap="none" spc="-20" normalizeH="0" baseline="0" noProof="0" dirty="0">
                <a:ln>
                  <a:noFill/>
                </a:ln>
                <a:solidFill>
                  <a:srgbClr val="FFFFFF"/>
                </a:solidFill>
                <a:effectLst/>
                <a:uLnTx/>
                <a:uFillTx/>
                <a:latin typeface="Tw Cen MT"/>
                <a:ea typeface="+mn-ea"/>
                <a:cs typeface="Tw Cen MT"/>
              </a:rPr>
              <a:t>business, industry,  </a:t>
            </a:r>
            <a:r>
              <a:rPr kumimoji="0" sz="2800" b="1" i="0" u="none" strike="noStrike" kern="1200" cap="none" spc="10" normalizeH="0" baseline="0" noProof="0" dirty="0">
                <a:ln>
                  <a:noFill/>
                </a:ln>
                <a:solidFill>
                  <a:srgbClr val="FFFFFF"/>
                </a:solidFill>
                <a:effectLst/>
                <a:uLnTx/>
                <a:uFillTx/>
                <a:latin typeface="Tw Cen MT"/>
                <a:ea typeface="+mn-ea"/>
                <a:cs typeface="Tw Cen MT"/>
              </a:rPr>
              <a:t>transportation, recreation, </a:t>
            </a:r>
            <a:r>
              <a:rPr kumimoji="0" sz="2800" b="1" i="0" u="none" strike="noStrike" kern="1200" cap="none" spc="0" normalizeH="0" baseline="0" noProof="0" dirty="0">
                <a:ln>
                  <a:noFill/>
                </a:ln>
                <a:solidFill>
                  <a:srgbClr val="FFFFFF"/>
                </a:solidFill>
                <a:effectLst/>
                <a:uLnTx/>
                <a:uFillTx/>
                <a:latin typeface="Tw Cen MT"/>
                <a:ea typeface="+mn-ea"/>
                <a:cs typeface="Tw Cen MT"/>
              </a:rPr>
              <a:t>culture, </a:t>
            </a:r>
            <a:r>
              <a:rPr kumimoji="0" sz="2800" b="1" i="0" u="none" strike="noStrike" kern="1200" cap="none" spc="10" normalizeH="0" baseline="0" noProof="0" dirty="0">
                <a:ln>
                  <a:noFill/>
                </a:ln>
                <a:solidFill>
                  <a:srgbClr val="FFFFFF"/>
                </a:solidFill>
                <a:effectLst/>
                <a:uLnTx/>
                <a:uFillTx/>
                <a:latin typeface="Tw Cen MT"/>
                <a:ea typeface="+mn-ea"/>
                <a:cs typeface="Tw Cen MT"/>
              </a:rPr>
              <a:t>comfort, </a:t>
            </a:r>
            <a:r>
              <a:rPr kumimoji="0" sz="2800" b="1" i="0" u="none" strike="noStrike" kern="1200" cap="none" spc="0" normalizeH="0" baseline="0" noProof="0" dirty="0">
                <a:ln>
                  <a:noFill/>
                </a:ln>
                <a:solidFill>
                  <a:srgbClr val="FFFFFF"/>
                </a:solidFill>
                <a:effectLst/>
                <a:uLnTx/>
                <a:uFillTx/>
                <a:latin typeface="Tw Cen MT"/>
                <a:ea typeface="+mn-ea"/>
                <a:cs typeface="Tw Cen MT"/>
              </a:rPr>
              <a:t>health </a:t>
            </a:r>
            <a:r>
              <a:rPr kumimoji="0" sz="2800" b="1" i="0" u="none" strike="noStrike" kern="1200" cap="none" spc="-5" normalizeH="0" baseline="0" noProof="0" dirty="0">
                <a:ln>
                  <a:noFill/>
                </a:ln>
                <a:solidFill>
                  <a:srgbClr val="FFFFFF"/>
                </a:solidFill>
                <a:effectLst/>
                <a:uLnTx/>
                <a:uFillTx/>
                <a:latin typeface="Tw Cen MT"/>
                <a:ea typeface="+mn-ea"/>
                <a:cs typeface="Tw Cen MT"/>
              </a:rPr>
              <a:t>and  </a:t>
            </a:r>
            <a:r>
              <a:rPr kumimoji="0" sz="2800" b="1" i="0" u="none" strike="noStrike" kern="1200" cap="none" spc="10" normalizeH="0" baseline="0" noProof="0" dirty="0">
                <a:ln>
                  <a:noFill/>
                </a:ln>
                <a:solidFill>
                  <a:srgbClr val="FFFFFF"/>
                </a:solidFill>
                <a:effectLst/>
                <a:uLnTx/>
                <a:uFillTx/>
                <a:latin typeface="Tw Cen MT"/>
                <a:ea typeface="+mn-ea"/>
                <a:cs typeface="Tw Cen MT"/>
              </a:rPr>
              <a:t>welfare </a:t>
            </a:r>
            <a:r>
              <a:rPr kumimoji="0" sz="2800" b="1" i="0" u="none" strike="noStrike" kern="1200" cap="none" spc="-5" normalizeH="0" baseline="0" noProof="0" dirty="0">
                <a:ln>
                  <a:noFill/>
                </a:ln>
                <a:solidFill>
                  <a:srgbClr val="FFFFFF"/>
                </a:solidFill>
                <a:effectLst/>
                <a:uLnTx/>
                <a:uFillTx/>
                <a:latin typeface="Tw Cen MT"/>
                <a:ea typeface="+mn-ea"/>
                <a:cs typeface="Tw Cen MT"/>
              </a:rPr>
              <a:t>of McMinnville </a:t>
            </a:r>
            <a:r>
              <a:rPr kumimoji="0" sz="2800" b="1" i="0" u="none" strike="noStrike" kern="1200" cap="none" spc="0" normalizeH="0" baseline="0" noProof="0" dirty="0">
                <a:ln>
                  <a:noFill/>
                </a:ln>
                <a:solidFill>
                  <a:srgbClr val="FFFFFF"/>
                </a:solidFill>
                <a:effectLst/>
                <a:uLnTx/>
                <a:uFillTx/>
                <a:latin typeface="Tw Cen MT"/>
                <a:ea typeface="+mn-ea"/>
                <a:cs typeface="Tw Cen MT"/>
              </a:rPr>
              <a:t>residents </a:t>
            </a:r>
            <a:r>
              <a:rPr kumimoji="0" sz="2800" b="1" i="0" u="none" strike="noStrike" kern="1200" cap="none" spc="-10" normalizeH="0" baseline="0" noProof="0" dirty="0">
                <a:ln>
                  <a:noFill/>
                </a:ln>
                <a:solidFill>
                  <a:srgbClr val="FFFFFF"/>
                </a:solidFill>
                <a:effectLst/>
                <a:uLnTx/>
                <a:uFillTx/>
                <a:latin typeface="Tw Cen MT"/>
                <a:ea typeface="+mn-ea"/>
                <a:cs typeface="Tw Cen MT"/>
              </a:rPr>
              <a:t>so </a:t>
            </a:r>
            <a:r>
              <a:rPr kumimoji="0" sz="2800" b="1" i="0" u="none" strike="noStrike" kern="1200" cap="none" spc="10" normalizeH="0" baseline="0" noProof="0" dirty="0">
                <a:ln>
                  <a:noFill/>
                </a:ln>
                <a:solidFill>
                  <a:srgbClr val="FFFFFF"/>
                </a:solidFill>
                <a:effectLst/>
                <a:uLnTx/>
                <a:uFillTx/>
                <a:latin typeface="Tw Cen MT"/>
                <a:ea typeface="+mn-ea"/>
                <a:cs typeface="Tw Cen MT"/>
              </a:rPr>
              <a:t>that </a:t>
            </a:r>
            <a:r>
              <a:rPr kumimoji="0" sz="2800" b="1" i="0" u="none" strike="noStrike" kern="1200" cap="none" spc="5" normalizeH="0" baseline="0" noProof="0" dirty="0">
                <a:ln>
                  <a:noFill/>
                </a:ln>
                <a:solidFill>
                  <a:srgbClr val="FFFFFF"/>
                </a:solidFill>
                <a:effectLst/>
                <a:uLnTx/>
                <a:uFillTx/>
                <a:latin typeface="Tw Cen MT"/>
                <a:ea typeface="+mn-ea"/>
                <a:cs typeface="Tw Cen MT"/>
              </a:rPr>
              <a:t>residents </a:t>
            </a:r>
            <a:r>
              <a:rPr kumimoji="0" sz="2800" b="1" i="0" u="none" strike="noStrike" kern="1200" cap="none" spc="-5" normalizeH="0" baseline="0" noProof="0" dirty="0">
                <a:ln>
                  <a:noFill/>
                </a:ln>
                <a:solidFill>
                  <a:srgbClr val="FFFFFF"/>
                </a:solidFill>
                <a:effectLst/>
                <a:uLnTx/>
                <a:uFillTx/>
                <a:latin typeface="Tw Cen MT"/>
                <a:ea typeface="+mn-ea"/>
                <a:cs typeface="Tw Cen MT"/>
              </a:rPr>
              <a:t>and  </a:t>
            </a:r>
            <a:r>
              <a:rPr kumimoji="0" sz="2800" b="1" i="0" u="none" strike="noStrike" kern="1200" cap="none" spc="-10" normalizeH="0" baseline="0" noProof="0" dirty="0">
                <a:ln>
                  <a:noFill/>
                </a:ln>
                <a:solidFill>
                  <a:srgbClr val="FFFFFF"/>
                </a:solidFill>
                <a:effectLst/>
                <a:uLnTx/>
                <a:uFillTx/>
                <a:latin typeface="Tw Cen MT"/>
                <a:ea typeface="+mn-ea"/>
                <a:cs typeface="Tw Cen MT"/>
              </a:rPr>
              <a:t>businesses </a:t>
            </a:r>
            <a:r>
              <a:rPr kumimoji="0" sz="2800" b="1" i="0" u="none" strike="noStrike" kern="1200" cap="none" spc="-20" normalizeH="0" baseline="0" noProof="0" dirty="0">
                <a:ln>
                  <a:noFill/>
                </a:ln>
                <a:solidFill>
                  <a:srgbClr val="FFFFFF"/>
                </a:solidFill>
                <a:effectLst/>
                <a:uLnTx/>
                <a:uFillTx/>
                <a:latin typeface="Tw Cen MT"/>
                <a:ea typeface="+mn-ea"/>
                <a:cs typeface="Tw Cen MT"/>
              </a:rPr>
              <a:t>enjoy </a:t>
            </a:r>
            <a:r>
              <a:rPr kumimoji="0" sz="2800" b="1" i="0" u="none" strike="noStrike" kern="1200" cap="none" spc="-5" normalizeH="0" baseline="0" noProof="0" dirty="0">
                <a:ln>
                  <a:noFill/>
                </a:ln>
                <a:solidFill>
                  <a:srgbClr val="FFFFFF"/>
                </a:solidFill>
                <a:effectLst/>
                <a:uLnTx/>
                <a:uFillTx/>
                <a:latin typeface="Tw Cen MT"/>
                <a:ea typeface="+mn-ea"/>
                <a:cs typeface="Tw Cen MT"/>
              </a:rPr>
              <a:t>a high </a:t>
            </a:r>
            <a:r>
              <a:rPr kumimoji="0" sz="2800" b="1" i="0" u="none" strike="noStrike" kern="1200" cap="none" spc="0" normalizeH="0" baseline="0" noProof="0" dirty="0">
                <a:ln>
                  <a:noFill/>
                </a:ln>
                <a:solidFill>
                  <a:srgbClr val="FFFFFF"/>
                </a:solidFill>
                <a:effectLst/>
                <a:uLnTx/>
                <a:uFillTx/>
                <a:latin typeface="Tw Cen MT"/>
                <a:ea typeface="+mn-ea"/>
                <a:cs typeface="Tw Cen MT"/>
              </a:rPr>
              <a:t>quality </a:t>
            </a:r>
            <a:r>
              <a:rPr kumimoji="0" sz="2800" b="1" i="0" u="none" strike="noStrike" kern="1200" cap="none" spc="-5" normalizeH="0" baseline="0" noProof="0" dirty="0">
                <a:ln>
                  <a:noFill/>
                </a:ln>
                <a:solidFill>
                  <a:srgbClr val="FFFFFF"/>
                </a:solidFill>
                <a:effectLst/>
                <a:uLnTx/>
                <a:uFillTx/>
                <a:latin typeface="Tw Cen MT"/>
                <a:ea typeface="+mn-ea"/>
                <a:cs typeface="Tw Cen MT"/>
              </a:rPr>
              <a:t>of</a:t>
            </a:r>
            <a:r>
              <a:rPr kumimoji="0" sz="2800" b="1" i="0" u="none" strike="noStrike" kern="1200" cap="none" spc="204"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life.</a:t>
            </a:r>
            <a:endParaRPr kumimoji="0" sz="28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4150" b="0" i="0" u="none" strike="noStrike" kern="1200" cap="none" spc="0" normalizeH="0" baseline="0" noProof="0">
              <a:ln>
                <a:noFill/>
              </a:ln>
              <a:solidFill>
                <a:prstClr val="black"/>
              </a:solidFill>
              <a:effectLst/>
              <a:uLnTx/>
              <a:uFillTx/>
              <a:latin typeface="Times New Roman"/>
              <a:ea typeface="+mn-ea"/>
              <a:cs typeface="Times New Roman"/>
            </a:endParaRPr>
          </a:p>
          <a:p>
            <a:pPr marL="1917700" marR="0" lvl="0" indent="-457200" algn="l" defTabSz="914400" rtl="0" eaLnBrk="1" fontAlgn="auto" latinLnBrk="0" hangingPunct="1">
              <a:lnSpc>
                <a:spcPct val="100000"/>
              </a:lnSpc>
              <a:spcBef>
                <a:spcPts val="0"/>
              </a:spcBef>
              <a:spcAft>
                <a:spcPts val="0"/>
              </a:spcAft>
              <a:buClrTx/>
              <a:buSzTx/>
              <a:buFont typeface="Wingdings"/>
              <a:buChar char=""/>
              <a:tabLst>
                <a:tab pos="1917064" algn="l"/>
                <a:tab pos="1917700" algn="l"/>
              </a:tabLst>
              <a:defRPr/>
            </a:pPr>
            <a:r>
              <a:rPr kumimoji="0" sz="2800" b="1" i="0" u="none" strike="noStrike" kern="1200" cap="none" spc="0" normalizeH="0" baseline="0" noProof="0" dirty="0">
                <a:ln>
                  <a:noFill/>
                </a:ln>
                <a:solidFill>
                  <a:srgbClr val="FFFFFF"/>
                </a:solidFill>
                <a:effectLst/>
                <a:uLnTx/>
                <a:uFillTx/>
                <a:latin typeface="Tw Cen MT"/>
                <a:ea typeface="+mn-ea"/>
                <a:cs typeface="Tw Cen MT"/>
              </a:rPr>
              <a:t>Advisory to City</a:t>
            </a:r>
            <a:r>
              <a:rPr kumimoji="0" sz="2800" b="1" i="0" u="none" strike="noStrike" kern="1200" cap="none" spc="-35"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Council</a:t>
            </a:r>
            <a:endParaRPr kumimoji="0" sz="2800" b="0" i="0" u="none" strike="noStrike" kern="1200" cap="none" spc="0" normalizeH="0" baseline="0" noProof="0">
              <a:ln>
                <a:noFill/>
              </a:ln>
              <a:solidFill>
                <a:prstClr val="black"/>
              </a:solidFill>
              <a:effectLst/>
              <a:uLnTx/>
              <a:uFillTx/>
              <a:latin typeface="Tw Cen MT"/>
              <a:ea typeface="+mn-ea"/>
              <a:cs typeface="Tw Cen MT"/>
            </a:endParaRPr>
          </a:p>
          <a:p>
            <a:pPr marL="1917700" marR="0" lvl="0" indent="-457200" algn="l" defTabSz="914400" rtl="0" eaLnBrk="1" fontAlgn="auto" latinLnBrk="0" hangingPunct="1">
              <a:lnSpc>
                <a:spcPct val="100000"/>
              </a:lnSpc>
              <a:spcBef>
                <a:spcPts val="600"/>
              </a:spcBef>
              <a:spcAft>
                <a:spcPts val="0"/>
              </a:spcAft>
              <a:buClrTx/>
              <a:buSzTx/>
              <a:buFont typeface="Wingdings"/>
              <a:buChar char=""/>
              <a:tabLst>
                <a:tab pos="1917064" algn="l"/>
                <a:tab pos="1917700" algn="l"/>
              </a:tabLst>
              <a:defRPr/>
            </a:pPr>
            <a:r>
              <a:rPr kumimoji="0" sz="2800" b="1" i="0" u="none" strike="noStrike" kern="1200" cap="none" spc="-10" normalizeH="0" baseline="0" noProof="0" dirty="0">
                <a:ln>
                  <a:noFill/>
                </a:ln>
                <a:solidFill>
                  <a:srgbClr val="FFFFFF"/>
                </a:solidFill>
                <a:effectLst/>
                <a:uLnTx/>
                <a:uFillTx/>
                <a:latin typeface="Tw Cen MT"/>
                <a:ea typeface="+mn-ea"/>
                <a:cs typeface="Tw Cen MT"/>
              </a:rPr>
              <a:t>Quasi </a:t>
            </a:r>
            <a:r>
              <a:rPr kumimoji="0" sz="2800" b="1" i="0" u="none" strike="noStrike" kern="1200" cap="none" spc="-5" normalizeH="0" baseline="0" noProof="0" dirty="0">
                <a:ln>
                  <a:noFill/>
                </a:ln>
                <a:solidFill>
                  <a:srgbClr val="FFFFFF"/>
                </a:solidFill>
                <a:effectLst/>
                <a:uLnTx/>
                <a:uFillTx/>
                <a:latin typeface="Tw Cen MT"/>
                <a:ea typeface="+mn-ea"/>
                <a:cs typeface="Tw Cen MT"/>
              </a:rPr>
              <a:t>Judicial Decision </a:t>
            </a:r>
            <a:r>
              <a:rPr kumimoji="0" sz="2800" b="1" i="0" u="none" strike="noStrike" kern="1200" cap="none" spc="0" normalizeH="0" baseline="0" noProof="0" dirty="0">
                <a:ln>
                  <a:noFill/>
                </a:ln>
                <a:solidFill>
                  <a:srgbClr val="FFFFFF"/>
                </a:solidFill>
                <a:effectLst/>
                <a:uLnTx/>
                <a:uFillTx/>
                <a:latin typeface="Tw Cen MT"/>
                <a:ea typeface="+mn-ea"/>
                <a:cs typeface="Tw Cen MT"/>
              </a:rPr>
              <a:t>Making</a:t>
            </a:r>
            <a:r>
              <a:rPr kumimoji="0" sz="2800" b="1" i="0" u="none" strike="noStrike" kern="1200" cap="none" spc="-25"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Body</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
        <p:nvSpPr>
          <p:cNvPr id="6" name="object 6"/>
          <p:cNvSpPr txBox="1"/>
          <p:nvPr/>
        </p:nvSpPr>
        <p:spPr>
          <a:xfrm>
            <a:off x="1459755" y="5969054"/>
            <a:ext cx="3700145" cy="45148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1748641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719328"/>
            <a:ext cx="9144000" cy="613867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914400"/>
            <a:ext cx="9111995" cy="59435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2500396" y="46498"/>
            <a:ext cx="4166235" cy="702310"/>
          </a:xfrm>
          <a:prstGeom prst="rect">
            <a:avLst/>
          </a:prstGeom>
        </p:spPr>
        <p:txBody>
          <a:bodyPr vert="horz" wrap="square" lIns="0" tIns="0" rIns="0" bIns="0" rtlCol="0">
            <a:spAutoFit/>
          </a:bodyPr>
          <a:lstStyle/>
          <a:p>
            <a:pPr marL="12700">
              <a:lnSpc>
                <a:spcPct val="100000"/>
              </a:lnSpc>
            </a:pPr>
            <a:r>
              <a:rPr sz="4400" u="none" spc="-5" dirty="0"/>
              <a:t>RESPONSIBILITIES</a:t>
            </a:r>
            <a:endParaRPr sz="4400"/>
          </a:p>
        </p:txBody>
      </p:sp>
      <p:sp>
        <p:nvSpPr>
          <p:cNvPr id="6" name="object 6"/>
          <p:cNvSpPr txBox="1"/>
          <p:nvPr/>
        </p:nvSpPr>
        <p:spPr>
          <a:xfrm>
            <a:off x="1633939" y="2364954"/>
            <a:ext cx="6970395" cy="120142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FFFFFF"/>
                </a:solidFill>
                <a:effectLst/>
                <a:uLnTx/>
                <a:uFillTx/>
                <a:latin typeface="Tw Cen MT"/>
                <a:ea typeface="+mn-ea"/>
                <a:cs typeface="Tw Cen MT"/>
              </a:rPr>
              <a:t>CITIZEN </a:t>
            </a:r>
            <a:r>
              <a:rPr kumimoji="0" sz="3600" b="1" i="0" u="none" strike="noStrike" kern="1200" cap="none" spc="-30" normalizeH="0" baseline="0" noProof="0" dirty="0">
                <a:ln>
                  <a:noFill/>
                </a:ln>
                <a:solidFill>
                  <a:srgbClr val="FFFFFF"/>
                </a:solidFill>
                <a:effectLst/>
                <a:uLnTx/>
                <a:uFillTx/>
                <a:latin typeface="Tw Cen MT"/>
                <a:ea typeface="+mn-ea"/>
                <a:cs typeface="Tw Cen MT"/>
              </a:rPr>
              <a:t>INVOLVEMENT</a:t>
            </a:r>
            <a:r>
              <a:rPr kumimoji="0" sz="3600" b="1" i="0" u="none" strike="noStrike" kern="1200" cap="none" spc="-5" normalizeH="0" baseline="0" noProof="0" dirty="0">
                <a:ln>
                  <a:noFill/>
                </a:ln>
                <a:solidFill>
                  <a:srgbClr val="FFFFFF"/>
                </a:solidFill>
                <a:effectLst/>
                <a:uLnTx/>
                <a:uFillTx/>
                <a:latin typeface="Tw Cen MT"/>
                <a:ea typeface="+mn-ea"/>
                <a:cs typeface="Tw Cen MT"/>
              </a:rPr>
              <a:t> COMMITTEE</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Hosted 18 Public</a:t>
            </a:r>
            <a:r>
              <a:rPr kumimoji="0" sz="3600" b="1" i="0" u="none" strike="noStrike" kern="1200" cap="none" spc="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Hearings</a:t>
            </a:r>
            <a:endParaRPr kumimoji="0" sz="36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1682530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074959" y="91182"/>
            <a:ext cx="7013575" cy="451484"/>
          </a:xfrm>
          <a:prstGeom prst="rect">
            <a:avLst/>
          </a:prstGeom>
        </p:spPr>
        <p:txBody>
          <a:bodyPr vert="horz" wrap="square" lIns="0" tIns="0" rIns="0" bIns="0" rtlCol="0">
            <a:spAutoFit/>
          </a:bodyPr>
          <a:lstStyle/>
          <a:p>
            <a:pPr marL="12700">
              <a:lnSpc>
                <a:spcPct val="100000"/>
              </a:lnSpc>
            </a:pPr>
            <a:r>
              <a:rPr sz="2800" u="none" spc="-15" dirty="0"/>
              <a:t>LONG </a:t>
            </a:r>
            <a:r>
              <a:rPr sz="2800" u="none" spc="-10" dirty="0"/>
              <a:t>RANGE PLANNING </a:t>
            </a:r>
            <a:r>
              <a:rPr sz="2800" u="none" spc="-5" dirty="0"/>
              <a:t>NEEDS</a:t>
            </a:r>
            <a:r>
              <a:rPr sz="2800" u="none" spc="110" dirty="0"/>
              <a:t> </a:t>
            </a:r>
            <a:r>
              <a:rPr sz="2800" u="none" spc="-5" dirty="0"/>
              <a:t>ASSESSMENT</a:t>
            </a:r>
            <a:endParaRPr sz="2800"/>
          </a:p>
        </p:txBody>
      </p:sp>
      <p:sp>
        <p:nvSpPr>
          <p:cNvPr id="4" name="object 4"/>
          <p:cNvSpPr/>
          <p:nvPr/>
        </p:nvSpPr>
        <p:spPr>
          <a:xfrm>
            <a:off x="233172" y="984503"/>
            <a:ext cx="5618987" cy="43373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97179" y="1048512"/>
            <a:ext cx="5432716" cy="415442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78129" y="1029461"/>
            <a:ext cx="5474335" cy="4192904"/>
          </a:xfrm>
          <a:custGeom>
            <a:avLst/>
            <a:gdLst/>
            <a:ahLst/>
            <a:cxnLst/>
            <a:rect l="l" t="t" r="r" b="b"/>
            <a:pathLst>
              <a:path w="5474335" h="4192904">
                <a:moveTo>
                  <a:pt x="0" y="0"/>
                </a:moveTo>
                <a:lnTo>
                  <a:pt x="5474208" y="0"/>
                </a:lnTo>
                <a:lnTo>
                  <a:pt x="5474208" y="4192524"/>
                </a:lnTo>
                <a:lnTo>
                  <a:pt x="0" y="4192524"/>
                </a:lnTo>
                <a:lnTo>
                  <a:pt x="0" y="0"/>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6174738" y="859318"/>
            <a:ext cx="2554605" cy="3221990"/>
          </a:xfrm>
          <a:prstGeom prst="rect">
            <a:avLst/>
          </a:prstGeom>
        </p:spPr>
        <p:txBody>
          <a:bodyPr vert="horz" wrap="square" lIns="0" tIns="0" rIns="0" bIns="0" rtlCol="0">
            <a:spAutoFit/>
          </a:bodyPr>
          <a:lstStyle/>
          <a:p>
            <a:pPr marL="12700" marR="127635" lvl="0" indent="0" algn="l" defTabSz="914400" rtl="0" eaLnBrk="1" fontAlgn="auto" latinLnBrk="0" hangingPunct="1">
              <a:lnSpc>
                <a:spcPct val="150000"/>
              </a:lnSpc>
              <a:spcBef>
                <a:spcPts val="0"/>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State Law </a:t>
            </a:r>
            <a:r>
              <a:rPr kumimoji="0" sz="2000" b="1" i="0" u="none" strike="noStrike" kern="1200" cap="none" spc="0" normalizeH="0" baseline="0" noProof="0" dirty="0">
                <a:ln>
                  <a:noFill/>
                </a:ln>
                <a:solidFill>
                  <a:srgbClr val="FFFFFF"/>
                </a:solidFill>
                <a:effectLst/>
                <a:uLnTx/>
                <a:uFillTx/>
                <a:latin typeface="Tw Cen MT"/>
                <a:ea typeface="+mn-ea"/>
                <a:cs typeface="Tw Cen MT"/>
              </a:rPr>
              <a:t>Mandates  Federal </a:t>
            </a:r>
            <a:r>
              <a:rPr kumimoji="0" sz="2000" b="1" i="0" u="none" strike="noStrike" kern="1200" cap="none" spc="5" normalizeH="0" baseline="0" noProof="0" dirty="0">
                <a:ln>
                  <a:noFill/>
                </a:ln>
                <a:solidFill>
                  <a:srgbClr val="FFFFFF"/>
                </a:solidFill>
                <a:effectLst/>
                <a:uLnTx/>
                <a:uFillTx/>
                <a:latin typeface="Tw Cen MT"/>
                <a:ea typeface="+mn-ea"/>
                <a:cs typeface="Tw Cen MT"/>
              </a:rPr>
              <a:t>Law</a:t>
            </a:r>
            <a:r>
              <a:rPr kumimoji="0" sz="2000" b="1" i="0" u="none" strike="noStrike" kern="1200" cap="none" spc="-45" normalizeH="0" baseline="0" noProof="0" dirty="0">
                <a:ln>
                  <a:noFill/>
                </a:ln>
                <a:solidFill>
                  <a:srgbClr val="FFFFFF"/>
                </a:solidFill>
                <a:effectLst/>
                <a:uLnTx/>
                <a:uFillTx/>
                <a:latin typeface="Tw Cen MT"/>
                <a:ea typeface="+mn-ea"/>
                <a:cs typeface="Tw Cen MT"/>
              </a:rPr>
              <a:t> </a:t>
            </a:r>
            <a:r>
              <a:rPr kumimoji="0" sz="2000" b="1" i="0" u="none" strike="noStrike" kern="1200" cap="none" spc="0" normalizeH="0" baseline="0" noProof="0" dirty="0">
                <a:ln>
                  <a:noFill/>
                </a:ln>
                <a:solidFill>
                  <a:srgbClr val="FFFFFF"/>
                </a:solidFill>
                <a:effectLst/>
                <a:uLnTx/>
                <a:uFillTx/>
                <a:latin typeface="Tw Cen MT"/>
                <a:ea typeface="+mn-ea"/>
                <a:cs typeface="Tw Cen MT"/>
              </a:rPr>
              <a:t>Mandates  </a:t>
            </a:r>
            <a:r>
              <a:rPr kumimoji="0" sz="2000" b="1" i="0" u="none" strike="noStrike" kern="1200" cap="none" spc="5" normalizeH="0" baseline="0" noProof="0" dirty="0">
                <a:ln>
                  <a:noFill/>
                </a:ln>
                <a:solidFill>
                  <a:srgbClr val="FFFFFF"/>
                </a:solidFill>
                <a:effectLst/>
                <a:uLnTx/>
                <a:uFillTx/>
                <a:latin typeface="Tw Cen MT"/>
                <a:ea typeface="+mn-ea"/>
                <a:cs typeface="Tw Cen MT"/>
              </a:rPr>
              <a:t>Strategic </a:t>
            </a:r>
            <a:r>
              <a:rPr kumimoji="0" sz="2000" b="1" i="0" u="none" strike="noStrike" kern="1200" cap="none" spc="0" normalizeH="0" baseline="0" noProof="0" dirty="0">
                <a:ln>
                  <a:noFill/>
                </a:ln>
                <a:solidFill>
                  <a:srgbClr val="FFFFFF"/>
                </a:solidFill>
                <a:effectLst/>
                <a:uLnTx/>
                <a:uFillTx/>
                <a:latin typeface="Tw Cen MT"/>
                <a:ea typeface="+mn-ea"/>
                <a:cs typeface="Tw Cen MT"/>
              </a:rPr>
              <a:t>Planning  </a:t>
            </a:r>
            <a:r>
              <a:rPr kumimoji="0" sz="2000" b="1" i="0" u="none" strike="noStrike" kern="1200" cap="none" spc="-5" normalizeH="0" baseline="0" noProof="0" dirty="0">
                <a:ln>
                  <a:noFill/>
                </a:ln>
                <a:solidFill>
                  <a:srgbClr val="FFFFFF"/>
                </a:solidFill>
                <a:effectLst/>
                <a:uLnTx/>
                <a:uFillTx/>
                <a:latin typeface="Tw Cen MT"/>
                <a:ea typeface="+mn-ea"/>
                <a:cs typeface="Tw Cen MT"/>
              </a:rPr>
              <a:t>Foundational  Documents</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1200"/>
              </a:spcBef>
              <a:spcAft>
                <a:spcPts val="0"/>
              </a:spcAft>
              <a:buClrTx/>
              <a:buSzTx/>
              <a:buFont typeface="Arial"/>
              <a:buChar char="•"/>
              <a:tabLst>
                <a:tab pos="354965" algn="l"/>
                <a:tab pos="355600" algn="l"/>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Comprehensive</a:t>
            </a:r>
            <a:r>
              <a:rPr kumimoji="0" sz="2000" b="1" i="0" u="none" strike="noStrike" kern="1200" cap="none" spc="-65"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Plan</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1195"/>
              </a:spcBef>
              <a:spcAft>
                <a:spcPts val="0"/>
              </a:spcAft>
              <a:buClrTx/>
              <a:buSzTx/>
              <a:buFont typeface="Arial"/>
              <a:buChar char="•"/>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Development</a:t>
            </a:r>
            <a:r>
              <a:rPr kumimoji="0" sz="2000" b="1" i="0" u="none" strike="noStrike" kern="1200" cap="none" spc="-85" normalizeH="0" baseline="0" noProof="0" dirty="0">
                <a:ln>
                  <a:noFill/>
                </a:ln>
                <a:solidFill>
                  <a:srgbClr val="FFFFFF"/>
                </a:solidFill>
                <a:effectLst/>
                <a:uLnTx/>
                <a:uFillTx/>
                <a:latin typeface="Tw Cen MT"/>
                <a:ea typeface="+mn-ea"/>
                <a:cs typeface="Tw Cen MT"/>
              </a:rPr>
              <a:t> </a:t>
            </a:r>
            <a:r>
              <a:rPr kumimoji="0" sz="2000" b="1" i="0" u="none" strike="noStrike" kern="1200" cap="none" spc="0" normalizeH="0" baseline="0" noProof="0" dirty="0">
                <a:ln>
                  <a:noFill/>
                </a:ln>
                <a:solidFill>
                  <a:srgbClr val="FFFFFF"/>
                </a:solidFill>
                <a:effectLst/>
                <a:uLnTx/>
                <a:uFillTx/>
                <a:latin typeface="Tw Cen MT"/>
                <a:ea typeface="+mn-ea"/>
                <a:cs typeface="Tw Cen MT"/>
              </a:rPr>
              <a:t>Code</a:t>
            </a:r>
            <a:endParaRPr kumimoji="0" sz="2000" b="0" i="0" u="none" strike="noStrike" kern="1200" cap="none" spc="0" normalizeH="0" baseline="0" noProof="0">
              <a:ln>
                <a:noFill/>
              </a:ln>
              <a:solidFill>
                <a:prstClr val="black"/>
              </a:solidFill>
              <a:effectLst/>
              <a:uLnTx/>
              <a:uFillTx/>
              <a:latin typeface="Tw Cen MT"/>
              <a:ea typeface="+mn-ea"/>
              <a:cs typeface="Tw Cen MT"/>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11414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410208" y="44822"/>
            <a:ext cx="6341745" cy="702310"/>
          </a:xfrm>
          <a:prstGeom prst="rect">
            <a:avLst/>
          </a:prstGeom>
        </p:spPr>
        <p:txBody>
          <a:bodyPr vert="horz" wrap="square" lIns="0" tIns="0" rIns="0" bIns="0" rtlCol="0">
            <a:spAutoFit/>
          </a:bodyPr>
          <a:lstStyle/>
          <a:p>
            <a:pPr marL="12700">
              <a:lnSpc>
                <a:spcPct val="100000"/>
              </a:lnSpc>
            </a:pPr>
            <a:r>
              <a:rPr sz="4400" u="none" spc="-10" dirty="0"/>
              <a:t>WORK </a:t>
            </a:r>
            <a:r>
              <a:rPr sz="4400" u="none" dirty="0"/>
              <a:t>PLAN – FIVE</a:t>
            </a:r>
            <a:r>
              <a:rPr sz="4400" u="none" spc="-110" dirty="0"/>
              <a:t> </a:t>
            </a:r>
            <a:r>
              <a:rPr sz="4400" u="none" dirty="0"/>
              <a:t>YEARS</a:t>
            </a:r>
            <a:endParaRPr sz="4400"/>
          </a:p>
        </p:txBody>
      </p:sp>
      <p:sp>
        <p:nvSpPr>
          <p:cNvPr id="4" name="object 4"/>
          <p:cNvSpPr txBox="1"/>
          <p:nvPr/>
        </p:nvSpPr>
        <p:spPr>
          <a:xfrm>
            <a:off x="354965" y="1438574"/>
            <a:ext cx="8439150" cy="3957320"/>
          </a:xfrm>
          <a:prstGeom prst="rect">
            <a:avLst/>
          </a:prstGeom>
        </p:spPr>
        <p:txBody>
          <a:bodyPr vert="horz" wrap="square" lIns="0" tIns="0" rIns="0" bIns="0" rtlCol="0">
            <a:spAutoFit/>
          </a:bodyPr>
          <a:lstStyle/>
          <a:p>
            <a:pPr marL="503618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Long </a:t>
            </a:r>
            <a:r>
              <a:rPr kumimoji="0" sz="2000" b="1" i="0" u="none" strike="noStrike" kern="1200" cap="none" spc="-15" normalizeH="0" baseline="0" noProof="0" dirty="0">
                <a:ln>
                  <a:noFill/>
                </a:ln>
                <a:solidFill>
                  <a:srgbClr val="FFFFFF"/>
                </a:solidFill>
                <a:effectLst/>
                <a:uLnTx/>
                <a:uFillTx/>
                <a:latin typeface="Tw Cen MT"/>
                <a:ea typeface="+mn-ea"/>
                <a:cs typeface="Tw Cen MT"/>
              </a:rPr>
              <a:t>Range</a:t>
            </a:r>
            <a:r>
              <a:rPr kumimoji="0" sz="2000" b="1" i="0" u="none" strike="noStrike" kern="1200" cap="none" spc="-70"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Plans</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5036185" marR="508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Comp </a:t>
            </a:r>
            <a:r>
              <a:rPr kumimoji="0" sz="2000" b="1" i="0" u="none" strike="noStrike" kern="1200" cap="none" spc="-5" normalizeH="0" baseline="0" noProof="0" dirty="0">
                <a:ln>
                  <a:noFill/>
                </a:ln>
                <a:solidFill>
                  <a:srgbClr val="FFFFFF"/>
                </a:solidFill>
                <a:effectLst/>
                <a:uLnTx/>
                <a:uFillTx/>
                <a:latin typeface="Tw Cen MT"/>
                <a:ea typeface="+mn-ea"/>
                <a:cs typeface="Tw Cen MT"/>
              </a:rPr>
              <a:t>Plan </a:t>
            </a:r>
            <a:r>
              <a:rPr kumimoji="0" sz="2000" b="1" i="0" u="none" strike="noStrike" kern="1200" cap="none" spc="0" normalizeH="0" baseline="0" noProof="0" dirty="0">
                <a:ln>
                  <a:noFill/>
                </a:ln>
                <a:solidFill>
                  <a:srgbClr val="FFFFFF"/>
                </a:solidFill>
                <a:effectLst/>
                <a:uLnTx/>
                <a:uFillTx/>
                <a:latin typeface="Tw Cen MT"/>
                <a:ea typeface="+mn-ea"/>
                <a:cs typeface="Tw Cen MT"/>
              </a:rPr>
              <a:t>Amendments  Zoning </a:t>
            </a:r>
            <a:r>
              <a:rPr kumimoji="0" sz="2000" b="1" i="0" u="none" strike="noStrike" kern="1200" cap="none" spc="-5" normalizeH="0" baseline="0" noProof="0" dirty="0">
                <a:ln>
                  <a:noFill/>
                </a:ln>
                <a:solidFill>
                  <a:srgbClr val="FFFFFF"/>
                </a:solidFill>
                <a:effectLst/>
                <a:uLnTx/>
                <a:uFillTx/>
                <a:latin typeface="Tw Cen MT"/>
                <a:ea typeface="+mn-ea"/>
                <a:cs typeface="Tw Cen MT"/>
              </a:rPr>
              <a:t>Ordinance</a:t>
            </a:r>
            <a:r>
              <a:rPr kumimoji="0" sz="2000" b="1" i="0" u="none" strike="noStrike" kern="1200" cap="none" spc="-75" normalizeH="0" baseline="0" noProof="0" dirty="0">
                <a:ln>
                  <a:noFill/>
                </a:ln>
                <a:solidFill>
                  <a:srgbClr val="FFFFFF"/>
                </a:solidFill>
                <a:effectLst/>
                <a:uLnTx/>
                <a:uFillTx/>
                <a:latin typeface="Tw Cen MT"/>
                <a:ea typeface="+mn-ea"/>
                <a:cs typeface="Tw Cen MT"/>
              </a:rPr>
              <a:t> </a:t>
            </a:r>
            <a:r>
              <a:rPr kumimoji="0" sz="2000" b="1" i="0" u="none" strike="noStrike" kern="1200" cap="none" spc="0" normalizeH="0" baseline="0" noProof="0" dirty="0">
                <a:ln>
                  <a:noFill/>
                </a:ln>
                <a:solidFill>
                  <a:srgbClr val="FFFFFF"/>
                </a:solidFill>
                <a:effectLst/>
                <a:uLnTx/>
                <a:uFillTx/>
                <a:latin typeface="Tw Cen MT"/>
                <a:ea typeface="+mn-ea"/>
                <a:cs typeface="Tw Cen MT"/>
              </a:rPr>
              <a:t>Amendments</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5146675" marR="2183765" lvl="0" indent="0" algn="l" defTabSz="914400" rtl="0" eaLnBrk="1" fontAlgn="auto" latinLnBrk="0" hangingPunct="1">
              <a:lnSpc>
                <a:spcPct val="100000"/>
              </a:lnSpc>
              <a:spcBef>
                <a:spcPts val="1305"/>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Funding</a:t>
            </a:r>
            <a:r>
              <a:rPr kumimoji="0" sz="2000" b="1" i="0" u="none" strike="noStrike" kern="1200" cap="none" spc="-95" normalizeH="0" baseline="0" noProof="0" dirty="0">
                <a:ln>
                  <a:noFill/>
                </a:ln>
                <a:solidFill>
                  <a:srgbClr val="FFFFFF"/>
                </a:solidFill>
                <a:effectLst/>
                <a:uLnTx/>
                <a:uFillTx/>
                <a:latin typeface="Tw Cen MT"/>
                <a:ea typeface="+mn-ea"/>
                <a:cs typeface="Tw Cen MT"/>
              </a:rPr>
              <a:t> </a:t>
            </a:r>
            <a:r>
              <a:rPr kumimoji="0" sz="2000" b="1" i="0" u="none" strike="noStrike" kern="1200" cap="none" spc="0" normalizeH="0" baseline="0" noProof="0" dirty="0">
                <a:ln>
                  <a:noFill/>
                </a:ln>
                <a:solidFill>
                  <a:srgbClr val="FFFFFF"/>
                </a:solidFill>
                <a:effectLst/>
                <a:uLnTx/>
                <a:uFillTx/>
                <a:latin typeface="Tw Cen MT"/>
                <a:ea typeface="+mn-ea"/>
                <a:cs typeface="Tw Cen MT"/>
              </a:rPr>
              <a:t>=  Grants</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5146675" marR="871855"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Academic Partnerships  In-House</a:t>
            </a:r>
            <a:r>
              <a:rPr kumimoji="0" sz="2000" b="1" i="0" u="none" strike="noStrike" kern="1200" cap="none" spc="-60" normalizeH="0" baseline="0" noProof="0" dirty="0">
                <a:ln>
                  <a:noFill/>
                </a:ln>
                <a:solidFill>
                  <a:srgbClr val="FFFFFF"/>
                </a:solidFill>
                <a:effectLst/>
                <a:uLnTx/>
                <a:uFillTx/>
                <a:latin typeface="Tw Cen MT"/>
                <a:ea typeface="+mn-ea"/>
                <a:cs typeface="Tw Cen MT"/>
              </a:rPr>
              <a:t> </a:t>
            </a:r>
            <a:r>
              <a:rPr kumimoji="0" sz="2000" b="1" i="0" u="none" strike="noStrike" kern="1200" cap="none" spc="15" normalizeH="0" baseline="0" noProof="0" dirty="0">
                <a:ln>
                  <a:noFill/>
                </a:ln>
                <a:solidFill>
                  <a:srgbClr val="FFFFFF"/>
                </a:solidFill>
                <a:effectLst/>
                <a:uLnTx/>
                <a:uFillTx/>
                <a:latin typeface="Tw Cen MT"/>
                <a:ea typeface="+mn-ea"/>
                <a:cs typeface="Tw Cen MT"/>
              </a:rPr>
              <a:t>Support</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12700" marR="24130" lvl="0" indent="0" algn="l" defTabSz="914400" rtl="0" eaLnBrk="1" fontAlgn="auto" latinLnBrk="0" hangingPunct="1">
              <a:lnSpc>
                <a:spcPct val="100000"/>
              </a:lnSpc>
              <a:spcBef>
                <a:spcPts val="1345"/>
              </a:spcBef>
              <a:spcAft>
                <a:spcPts val="0"/>
              </a:spcAft>
              <a:buClrTx/>
              <a:buSzTx/>
              <a:buFontTx/>
              <a:buNone/>
              <a:tabLst/>
              <a:defRPr/>
            </a:pPr>
            <a:r>
              <a:rPr kumimoji="0" sz="1800" b="1" i="1" u="none" strike="noStrike" kern="1200" cap="none" spc="-5" normalizeH="0" baseline="0" noProof="0" dirty="0">
                <a:ln>
                  <a:noFill/>
                </a:ln>
                <a:solidFill>
                  <a:srgbClr val="FFFFFF"/>
                </a:solidFill>
                <a:effectLst/>
                <a:uLnTx/>
                <a:uFillTx/>
                <a:latin typeface="Tw Cen MT"/>
                <a:ea typeface="+mn-ea"/>
                <a:cs typeface="Tw Cen MT"/>
              </a:rPr>
              <a:t>Mission </a:t>
            </a:r>
            <a:r>
              <a:rPr kumimoji="0" sz="1800" b="1" i="1" u="none" strike="noStrike" kern="1200" cap="none" spc="0" normalizeH="0" baseline="0" noProof="0" dirty="0">
                <a:ln>
                  <a:noFill/>
                </a:ln>
                <a:solidFill>
                  <a:srgbClr val="FFFFFF"/>
                </a:solidFill>
                <a:effectLst/>
                <a:uLnTx/>
                <a:uFillTx/>
                <a:latin typeface="Tw Cen MT"/>
                <a:ea typeface="+mn-ea"/>
                <a:cs typeface="Tw Cen MT"/>
              </a:rPr>
              <a:t>Statement: </a:t>
            </a:r>
            <a:r>
              <a:rPr kumimoji="0" sz="1800" b="1" i="1" u="none" strike="noStrike" kern="1200" cap="none" spc="-5" normalizeH="0" baseline="0" noProof="0" dirty="0">
                <a:ln>
                  <a:noFill/>
                </a:ln>
                <a:solidFill>
                  <a:srgbClr val="FFFFFF"/>
                </a:solidFill>
                <a:effectLst/>
                <a:uLnTx/>
                <a:uFillTx/>
                <a:latin typeface="Tw Cen MT"/>
                <a:ea typeface="+mn-ea"/>
                <a:cs typeface="Tw Cen MT"/>
              </a:rPr>
              <a:t>Providing </a:t>
            </a:r>
            <a:r>
              <a:rPr kumimoji="0" sz="1800" b="1" i="1" u="none" strike="noStrike" kern="1200" cap="none" spc="-15" normalizeH="0" baseline="0" noProof="0" dirty="0">
                <a:ln>
                  <a:noFill/>
                </a:ln>
                <a:solidFill>
                  <a:srgbClr val="FFFFFF"/>
                </a:solidFill>
                <a:effectLst/>
                <a:uLnTx/>
                <a:uFillTx/>
                <a:latin typeface="Tw Cen MT"/>
                <a:ea typeface="+mn-ea"/>
                <a:cs typeface="Tw Cen MT"/>
              </a:rPr>
              <a:t>excellent </a:t>
            </a:r>
            <a:r>
              <a:rPr kumimoji="0" sz="1800" b="1" i="1" u="none" strike="noStrike" kern="1200" cap="none" spc="-5" normalizeH="0" baseline="0" noProof="0" dirty="0">
                <a:ln>
                  <a:noFill/>
                </a:ln>
                <a:solidFill>
                  <a:srgbClr val="FFFFFF"/>
                </a:solidFill>
                <a:effectLst/>
                <a:uLnTx/>
                <a:uFillTx/>
                <a:latin typeface="Tw Cen MT"/>
                <a:ea typeface="+mn-ea"/>
                <a:cs typeface="Tw Cen MT"/>
              </a:rPr>
              <a:t>customer service, public engagement, </a:t>
            </a:r>
            <a:r>
              <a:rPr kumimoji="0" sz="1800" b="1" i="1" u="none" strike="noStrike" kern="1200" cap="none" spc="0" normalizeH="0" baseline="0" noProof="0" dirty="0">
                <a:ln>
                  <a:noFill/>
                </a:ln>
                <a:solidFill>
                  <a:srgbClr val="FFFFFF"/>
                </a:solidFill>
                <a:effectLst/>
                <a:uLnTx/>
                <a:uFillTx/>
                <a:latin typeface="Tw Cen MT"/>
                <a:ea typeface="+mn-ea"/>
                <a:cs typeface="Tw Cen MT"/>
              </a:rPr>
              <a:t>and </a:t>
            </a:r>
            <a:r>
              <a:rPr kumimoji="0" sz="1800" b="1" i="1" u="none" strike="noStrike" kern="1200" cap="none" spc="-15" normalizeH="0" baseline="0" noProof="0" dirty="0">
                <a:ln>
                  <a:noFill/>
                </a:ln>
                <a:solidFill>
                  <a:srgbClr val="FFFFFF"/>
                </a:solidFill>
                <a:effectLst/>
                <a:uLnTx/>
                <a:uFillTx/>
                <a:latin typeface="Tw Cen MT"/>
                <a:ea typeface="+mn-ea"/>
                <a:cs typeface="Tw Cen MT"/>
              </a:rPr>
              <a:t>proactive  </a:t>
            </a:r>
            <a:r>
              <a:rPr kumimoji="0" sz="1800" b="1" i="1" u="none" strike="noStrike" kern="1200" cap="none" spc="0" normalizeH="0" baseline="0" noProof="0" dirty="0">
                <a:ln>
                  <a:noFill/>
                </a:ln>
                <a:solidFill>
                  <a:srgbClr val="FFFFFF"/>
                </a:solidFill>
                <a:effectLst/>
                <a:uLnTx/>
                <a:uFillTx/>
                <a:latin typeface="Tw Cen MT"/>
                <a:ea typeface="+mn-ea"/>
                <a:cs typeface="Tw Cen MT"/>
              </a:rPr>
              <a:t>planning programs </a:t>
            </a:r>
            <a:r>
              <a:rPr kumimoji="0" sz="1800" b="1" i="1" u="none" strike="noStrike" kern="1200" cap="none" spc="-5" normalizeH="0" baseline="0" noProof="0" dirty="0">
                <a:ln>
                  <a:noFill/>
                </a:ln>
                <a:solidFill>
                  <a:srgbClr val="FFFFFF"/>
                </a:solidFill>
                <a:effectLst/>
                <a:uLnTx/>
                <a:uFillTx/>
                <a:latin typeface="Tw Cen MT"/>
                <a:ea typeface="+mn-ea"/>
                <a:cs typeface="Tw Cen MT"/>
              </a:rPr>
              <a:t>to </a:t>
            </a:r>
            <a:r>
              <a:rPr kumimoji="0" sz="1800" b="1" i="1" u="none" strike="noStrike" kern="1200" cap="none" spc="0" normalizeH="0" baseline="0" noProof="0" dirty="0">
                <a:ln>
                  <a:noFill/>
                </a:ln>
                <a:solidFill>
                  <a:srgbClr val="FFFFFF"/>
                </a:solidFill>
                <a:effectLst/>
                <a:uLnTx/>
                <a:uFillTx/>
                <a:latin typeface="Tw Cen MT"/>
                <a:ea typeface="+mn-ea"/>
                <a:cs typeface="Tw Cen MT"/>
              </a:rPr>
              <a:t>promote </a:t>
            </a:r>
            <a:r>
              <a:rPr kumimoji="0" sz="1800" b="1" i="1" u="none" strike="noStrike" kern="1200" cap="none" spc="-5" normalizeH="0" baseline="0" noProof="0" dirty="0">
                <a:ln>
                  <a:noFill/>
                </a:ln>
                <a:solidFill>
                  <a:srgbClr val="FFFFFF"/>
                </a:solidFill>
                <a:effectLst/>
                <a:uLnTx/>
                <a:uFillTx/>
                <a:latin typeface="Tw Cen MT"/>
                <a:ea typeface="+mn-ea"/>
                <a:cs typeface="Tw Cen MT"/>
              </a:rPr>
              <a:t>McMinnville </a:t>
            </a:r>
            <a:r>
              <a:rPr kumimoji="0" sz="1800" b="1" i="1" u="none" strike="noStrike" kern="1200" cap="none" spc="0" normalizeH="0" baseline="0" noProof="0" dirty="0">
                <a:ln>
                  <a:noFill/>
                </a:ln>
                <a:solidFill>
                  <a:srgbClr val="FFFFFF"/>
                </a:solidFill>
                <a:effectLst/>
                <a:uLnTx/>
                <a:uFillTx/>
                <a:latin typeface="Tw Cen MT"/>
                <a:ea typeface="+mn-ea"/>
                <a:cs typeface="Tw Cen MT"/>
              </a:rPr>
              <a:t>as the </a:t>
            </a:r>
            <a:r>
              <a:rPr kumimoji="0" sz="1800" b="1" i="1" u="none" strike="noStrike" kern="1200" cap="none" spc="-5" normalizeH="0" baseline="0" noProof="0" dirty="0">
                <a:ln>
                  <a:noFill/>
                </a:ln>
                <a:solidFill>
                  <a:srgbClr val="FFFFFF"/>
                </a:solidFill>
                <a:effectLst/>
                <a:uLnTx/>
                <a:uFillTx/>
                <a:latin typeface="Tw Cen MT"/>
                <a:ea typeface="+mn-ea"/>
                <a:cs typeface="Tw Cen MT"/>
              </a:rPr>
              <a:t>most livable </a:t>
            </a:r>
            <a:r>
              <a:rPr kumimoji="0" sz="1800" b="1" i="1" u="none" strike="noStrike" kern="1200" cap="none" spc="0" normalizeH="0" baseline="0" noProof="0" dirty="0">
                <a:ln>
                  <a:noFill/>
                </a:ln>
                <a:solidFill>
                  <a:srgbClr val="FFFFFF"/>
                </a:solidFill>
                <a:effectLst/>
                <a:uLnTx/>
                <a:uFillTx/>
                <a:latin typeface="Tw Cen MT"/>
                <a:ea typeface="+mn-ea"/>
                <a:cs typeface="Tw Cen MT"/>
              </a:rPr>
              <a:t>and prosperous </a:t>
            </a:r>
            <a:r>
              <a:rPr kumimoji="0" sz="1800" b="1" i="1" u="none" strike="noStrike" kern="1200" cap="none" spc="-5" normalizeH="0" baseline="0" noProof="0" dirty="0">
                <a:ln>
                  <a:noFill/>
                </a:ln>
                <a:solidFill>
                  <a:srgbClr val="FFFFFF"/>
                </a:solidFill>
                <a:effectLst/>
                <a:uLnTx/>
                <a:uFillTx/>
                <a:latin typeface="Tw Cen MT"/>
                <a:ea typeface="+mn-ea"/>
                <a:cs typeface="Tw Cen MT"/>
              </a:rPr>
              <a:t>city in </a:t>
            </a:r>
            <a:r>
              <a:rPr kumimoji="0" sz="1800" b="1" i="1" u="none" strike="noStrike" kern="1200" cap="none" spc="0" normalizeH="0" baseline="0" noProof="0" dirty="0">
                <a:ln>
                  <a:noFill/>
                </a:ln>
                <a:solidFill>
                  <a:srgbClr val="FFFFFF"/>
                </a:solidFill>
                <a:effectLst/>
                <a:uLnTx/>
                <a:uFillTx/>
                <a:latin typeface="Tw Cen MT"/>
                <a:ea typeface="+mn-ea"/>
                <a:cs typeface="Tw Cen MT"/>
              </a:rPr>
              <a:t>the </a:t>
            </a:r>
            <a:r>
              <a:rPr kumimoji="0" sz="1800" b="1" i="1" u="none" strike="noStrike" kern="1200" cap="none" spc="5" normalizeH="0" baseline="0" noProof="0" dirty="0">
                <a:ln>
                  <a:noFill/>
                </a:ln>
                <a:solidFill>
                  <a:srgbClr val="FFFFFF"/>
                </a:solidFill>
                <a:effectLst/>
                <a:uLnTx/>
                <a:uFillTx/>
                <a:latin typeface="Tw Cen MT"/>
                <a:ea typeface="+mn-ea"/>
                <a:cs typeface="Tw Cen MT"/>
              </a:rPr>
              <a:t>state </a:t>
            </a:r>
            <a:r>
              <a:rPr kumimoji="0" sz="1800" b="1" i="1" u="none" strike="noStrike" kern="1200" cap="none" spc="0" normalizeH="0" baseline="0" noProof="0" dirty="0">
                <a:ln>
                  <a:noFill/>
                </a:ln>
                <a:solidFill>
                  <a:srgbClr val="FFFFFF"/>
                </a:solidFill>
                <a:effectLst/>
                <a:uLnTx/>
                <a:uFillTx/>
                <a:latin typeface="Tw Cen MT"/>
                <a:ea typeface="+mn-ea"/>
                <a:cs typeface="Tw Cen MT"/>
              </a:rPr>
              <a:t>of  </a:t>
            </a:r>
            <a:r>
              <a:rPr kumimoji="0" sz="1800" b="1" i="1" u="none" strike="noStrike" kern="1200" cap="none" spc="-5" normalizeH="0" baseline="0" noProof="0" dirty="0">
                <a:ln>
                  <a:noFill/>
                </a:ln>
                <a:solidFill>
                  <a:srgbClr val="FFFFFF"/>
                </a:solidFill>
                <a:effectLst/>
                <a:uLnTx/>
                <a:uFillTx/>
                <a:latin typeface="Tw Cen MT"/>
                <a:ea typeface="+mn-ea"/>
                <a:cs typeface="Tw Cen MT"/>
              </a:rPr>
              <a:t>Oregon </a:t>
            </a:r>
            <a:r>
              <a:rPr kumimoji="0" sz="1800" b="1" i="1" u="none" strike="noStrike" kern="1200" cap="none" spc="-15" normalizeH="0" baseline="0" noProof="0" dirty="0">
                <a:ln>
                  <a:noFill/>
                </a:ln>
                <a:solidFill>
                  <a:srgbClr val="FFFFFF"/>
                </a:solidFill>
                <a:effectLst/>
                <a:uLnTx/>
                <a:uFillTx/>
                <a:latin typeface="Tw Cen MT"/>
                <a:ea typeface="+mn-ea"/>
                <a:cs typeface="Tw Cen MT"/>
              </a:rPr>
              <a:t>now </a:t>
            </a:r>
            <a:r>
              <a:rPr kumimoji="0" sz="1800" b="1" i="1" u="none" strike="noStrike" kern="1200" cap="none" spc="0" normalizeH="0" baseline="0" noProof="0" dirty="0">
                <a:ln>
                  <a:noFill/>
                </a:ln>
                <a:solidFill>
                  <a:srgbClr val="FFFFFF"/>
                </a:solidFill>
                <a:effectLst/>
                <a:uLnTx/>
                <a:uFillTx/>
                <a:latin typeface="Tw Cen MT"/>
                <a:ea typeface="+mn-ea"/>
                <a:cs typeface="Tw Cen MT"/>
              </a:rPr>
              <a:t>and </a:t>
            </a:r>
            <a:r>
              <a:rPr kumimoji="0" sz="1800" b="1" i="1" u="none" strike="noStrike" kern="1200" cap="none" spc="-5" normalizeH="0" baseline="0" noProof="0" dirty="0">
                <a:ln>
                  <a:noFill/>
                </a:ln>
                <a:solidFill>
                  <a:srgbClr val="FFFFFF"/>
                </a:solidFill>
                <a:effectLst/>
                <a:uLnTx/>
                <a:uFillTx/>
                <a:latin typeface="Tw Cen MT"/>
                <a:ea typeface="+mn-ea"/>
                <a:cs typeface="Tw Cen MT"/>
              </a:rPr>
              <a:t>into </a:t>
            </a:r>
            <a:r>
              <a:rPr kumimoji="0" sz="1800" b="1" i="1" u="none" strike="noStrike" kern="1200" cap="none" spc="0" normalizeH="0" baseline="0" noProof="0" dirty="0">
                <a:ln>
                  <a:noFill/>
                </a:ln>
                <a:solidFill>
                  <a:srgbClr val="FFFFFF"/>
                </a:solidFill>
                <a:effectLst/>
                <a:uLnTx/>
                <a:uFillTx/>
                <a:latin typeface="Tw Cen MT"/>
                <a:ea typeface="+mn-ea"/>
                <a:cs typeface="Tw Cen MT"/>
              </a:rPr>
              <a:t>the</a:t>
            </a:r>
            <a:r>
              <a:rPr kumimoji="0" sz="1800" b="1" i="1" u="none" strike="noStrike" kern="1200" cap="none" spc="-70" normalizeH="0" baseline="0" noProof="0" dirty="0">
                <a:ln>
                  <a:noFill/>
                </a:ln>
                <a:solidFill>
                  <a:srgbClr val="FFFFFF"/>
                </a:solidFill>
                <a:effectLst/>
                <a:uLnTx/>
                <a:uFillTx/>
                <a:latin typeface="Tw Cen MT"/>
                <a:ea typeface="+mn-ea"/>
                <a:cs typeface="Tw Cen MT"/>
              </a:rPr>
              <a:t> </a:t>
            </a:r>
            <a:r>
              <a:rPr kumimoji="0" sz="1800" b="1" i="1" u="none" strike="noStrike" kern="1200" cap="none" spc="-5" normalizeH="0" baseline="0" noProof="0" dirty="0">
                <a:ln>
                  <a:noFill/>
                </a:ln>
                <a:solidFill>
                  <a:srgbClr val="FFFFFF"/>
                </a:solidFill>
                <a:effectLst/>
                <a:uLnTx/>
                <a:uFillTx/>
                <a:latin typeface="Tw Cen MT"/>
                <a:ea typeface="+mn-ea"/>
                <a:cs typeface="Tw Cen MT"/>
              </a:rPr>
              <a:t>future.</a:t>
            </a:r>
            <a:endParaRPr kumimoji="0"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5" name="object 5"/>
          <p:cNvSpPr/>
          <p:nvPr/>
        </p:nvSpPr>
        <p:spPr>
          <a:xfrm>
            <a:off x="240791" y="998220"/>
            <a:ext cx="4794491" cy="35372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04800" y="1062227"/>
            <a:ext cx="4607712" cy="335432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85750" y="1043177"/>
            <a:ext cx="4650105" cy="3392804"/>
          </a:xfrm>
          <a:custGeom>
            <a:avLst/>
            <a:gdLst/>
            <a:ahLst/>
            <a:cxnLst/>
            <a:rect l="l" t="t" r="r" b="b"/>
            <a:pathLst>
              <a:path w="4650105" h="3392804">
                <a:moveTo>
                  <a:pt x="0" y="0"/>
                </a:moveTo>
                <a:lnTo>
                  <a:pt x="4649724" y="0"/>
                </a:lnTo>
                <a:lnTo>
                  <a:pt x="4649724" y="3392424"/>
                </a:lnTo>
                <a:lnTo>
                  <a:pt x="0" y="3392424"/>
                </a:lnTo>
                <a:lnTo>
                  <a:pt x="0" y="0"/>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29058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Permits</a:t>
            </a:r>
            <a:endParaRPr lang="en-US" dirty="0"/>
          </a:p>
        </p:txBody>
      </p:sp>
      <p:sp>
        <p:nvSpPr>
          <p:cNvPr id="3" name="Content Placeholder 2"/>
          <p:cNvSpPr>
            <a:spLocks noGrp="1"/>
          </p:cNvSpPr>
          <p:nvPr>
            <p:ph idx="1"/>
          </p:nvPr>
        </p:nvSpPr>
        <p:spPr/>
        <p:txBody>
          <a:bodyPr/>
          <a:lstStyle/>
          <a:p>
            <a:r>
              <a:rPr lang="en-US" dirty="0" smtClean="0"/>
              <a:t>Expand Permitting as allowed by the State Fire Code to Include</a:t>
            </a:r>
          </a:p>
          <a:p>
            <a:pPr lvl="1"/>
            <a:r>
              <a:rPr lang="en-US" dirty="0" smtClean="0"/>
              <a:t>Annual Operational Permits </a:t>
            </a:r>
          </a:p>
          <a:p>
            <a:pPr lvl="2"/>
            <a:r>
              <a:rPr lang="en-US" dirty="0" smtClean="0"/>
              <a:t>Aircraft refueling</a:t>
            </a:r>
          </a:p>
          <a:p>
            <a:pPr lvl="2"/>
            <a:r>
              <a:rPr lang="en-US" dirty="0" smtClean="0"/>
              <a:t>Fuel tank installation </a:t>
            </a:r>
          </a:p>
          <a:p>
            <a:pPr lvl="2"/>
            <a:r>
              <a:rPr lang="en-US" dirty="0" smtClean="0"/>
              <a:t>Welding operations</a:t>
            </a:r>
          </a:p>
          <a:p>
            <a:pPr lvl="2"/>
            <a:r>
              <a:rPr lang="en-US" dirty="0" smtClean="0"/>
              <a:t>Others as allowed by code</a:t>
            </a:r>
          </a:p>
          <a:p>
            <a:pPr marL="914416" lvl="2" indent="0">
              <a:buNone/>
            </a:pPr>
            <a:endParaRPr lang="en-US" dirty="0" smtClean="0"/>
          </a:p>
          <a:p>
            <a:pPr lvl="2"/>
            <a:endParaRPr lang="en-US" dirty="0"/>
          </a:p>
        </p:txBody>
      </p:sp>
    </p:spTree>
    <p:extLst>
      <p:ext uri="{BB962C8B-B14F-4D97-AF65-F5344CB8AC3E}">
        <p14:creationId xmlns:p14="http://schemas.microsoft.com/office/powerpoint/2010/main" val="3590947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1046988"/>
            <a:ext cx="8109864" cy="413980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32384">
              <a:lnSpc>
                <a:spcPct val="100000"/>
              </a:lnSpc>
              <a:tabLst>
                <a:tab pos="1472565" algn="l"/>
                <a:tab pos="8261350" algn="l"/>
              </a:tabLst>
            </a:pPr>
            <a:r>
              <a:rPr dirty="0"/>
              <a:t> 	</a:t>
            </a:r>
            <a:r>
              <a:rPr spc="-5" dirty="0"/>
              <a:t>FIVE </a:t>
            </a:r>
            <a:r>
              <a:rPr dirty="0"/>
              <a:t>YEAR </a:t>
            </a:r>
            <a:r>
              <a:rPr spc="-15" dirty="0"/>
              <a:t>WORK</a:t>
            </a:r>
            <a:r>
              <a:rPr spc="-85" dirty="0"/>
              <a:t> </a:t>
            </a:r>
            <a:r>
              <a:rPr spc="-5" dirty="0"/>
              <a:t>PLAN	</a:t>
            </a:r>
          </a:p>
        </p:txBody>
      </p:sp>
      <p:sp>
        <p:nvSpPr>
          <p:cNvPr id="4" name="object 4"/>
          <p:cNvSpPr/>
          <p:nvPr/>
        </p:nvSpPr>
        <p:spPr>
          <a:xfrm>
            <a:off x="366522" y="1032510"/>
            <a:ext cx="8133715" cy="4163695"/>
          </a:xfrm>
          <a:custGeom>
            <a:avLst/>
            <a:gdLst/>
            <a:ahLst/>
            <a:cxnLst/>
            <a:rect l="l" t="t" r="r" b="b"/>
            <a:pathLst>
              <a:path w="8133715" h="4163695">
                <a:moveTo>
                  <a:pt x="0" y="0"/>
                </a:moveTo>
                <a:lnTo>
                  <a:pt x="8133588" y="0"/>
                </a:lnTo>
                <a:lnTo>
                  <a:pt x="8133588" y="4163567"/>
                </a:lnTo>
                <a:lnTo>
                  <a:pt x="0" y="4163567"/>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972055" y="838203"/>
            <a:ext cx="4724400" cy="4495800"/>
          </a:xfrm>
          <a:custGeom>
            <a:avLst/>
            <a:gdLst/>
            <a:ahLst/>
            <a:cxnLst/>
            <a:rect l="l" t="t" r="r" b="b"/>
            <a:pathLst>
              <a:path w="4724400" h="4495800">
                <a:moveTo>
                  <a:pt x="0" y="749312"/>
                </a:moveTo>
                <a:lnTo>
                  <a:pt x="1474" y="701924"/>
                </a:lnTo>
                <a:lnTo>
                  <a:pt x="5838" y="655318"/>
                </a:lnTo>
                <a:lnTo>
                  <a:pt x="13004" y="609584"/>
                </a:lnTo>
                <a:lnTo>
                  <a:pt x="22884" y="564809"/>
                </a:lnTo>
                <a:lnTo>
                  <a:pt x="35392" y="521081"/>
                </a:lnTo>
                <a:lnTo>
                  <a:pt x="50437" y="478487"/>
                </a:lnTo>
                <a:lnTo>
                  <a:pt x="67934" y="437115"/>
                </a:lnTo>
                <a:lnTo>
                  <a:pt x="87794" y="397053"/>
                </a:lnTo>
                <a:lnTo>
                  <a:pt x="109930" y="358389"/>
                </a:lnTo>
                <a:lnTo>
                  <a:pt x="134253" y="321210"/>
                </a:lnTo>
                <a:lnTo>
                  <a:pt x="160675" y="285605"/>
                </a:lnTo>
                <a:lnTo>
                  <a:pt x="189110" y="251661"/>
                </a:lnTo>
                <a:lnTo>
                  <a:pt x="219470" y="219465"/>
                </a:lnTo>
                <a:lnTo>
                  <a:pt x="251666" y="189106"/>
                </a:lnTo>
                <a:lnTo>
                  <a:pt x="285610" y="160672"/>
                </a:lnTo>
                <a:lnTo>
                  <a:pt x="321216" y="134249"/>
                </a:lnTo>
                <a:lnTo>
                  <a:pt x="358394" y="109927"/>
                </a:lnTo>
                <a:lnTo>
                  <a:pt x="397059" y="87792"/>
                </a:lnTo>
                <a:lnTo>
                  <a:pt x="437120" y="67932"/>
                </a:lnTo>
                <a:lnTo>
                  <a:pt x="478492" y="50436"/>
                </a:lnTo>
                <a:lnTo>
                  <a:pt x="521085" y="35390"/>
                </a:lnTo>
                <a:lnTo>
                  <a:pt x="564813" y="22884"/>
                </a:lnTo>
                <a:lnTo>
                  <a:pt x="609588" y="13004"/>
                </a:lnTo>
                <a:lnTo>
                  <a:pt x="655321" y="5838"/>
                </a:lnTo>
                <a:lnTo>
                  <a:pt x="701925" y="1474"/>
                </a:lnTo>
                <a:lnTo>
                  <a:pt x="749312" y="0"/>
                </a:lnTo>
                <a:lnTo>
                  <a:pt x="3975087" y="0"/>
                </a:lnTo>
                <a:lnTo>
                  <a:pt x="4022474" y="1474"/>
                </a:lnTo>
                <a:lnTo>
                  <a:pt x="4069078" y="5838"/>
                </a:lnTo>
                <a:lnTo>
                  <a:pt x="4114811" y="13004"/>
                </a:lnTo>
                <a:lnTo>
                  <a:pt x="4159586" y="22884"/>
                </a:lnTo>
                <a:lnTo>
                  <a:pt x="4203314" y="35390"/>
                </a:lnTo>
                <a:lnTo>
                  <a:pt x="4245907" y="50436"/>
                </a:lnTo>
                <a:lnTo>
                  <a:pt x="4287279" y="67932"/>
                </a:lnTo>
                <a:lnTo>
                  <a:pt x="4327340" y="87792"/>
                </a:lnTo>
                <a:lnTo>
                  <a:pt x="4366005" y="109927"/>
                </a:lnTo>
                <a:lnTo>
                  <a:pt x="4403183" y="134249"/>
                </a:lnTo>
                <a:lnTo>
                  <a:pt x="4438789" y="160672"/>
                </a:lnTo>
                <a:lnTo>
                  <a:pt x="4472733" y="189106"/>
                </a:lnTo>
                <a:lnTo>
                  <a:pt x="4504929" y="219465"/>
                </a:lnTo>
                <a:lnTo>
                  <a:pt x="4535289" y="251661"/>
                </a:lnTo>
                <a:lnTo>
                  <a:pt x="4563724" y="285605"/>
                </a:lnTo>
                <a:lnTo>
                  <a:pt x="4590146" y="321210"/>
                </a:lnTo>
                <a:lnTo>
                  <a:pt x="4614469" y="358389"/>
                </a:lnTo>
                <a:lnTo>
                  <a:pt x="4636605" y="397053"/>
                </a:lnTo>
                <a:lnTo>
                  <a:pt x="4656465" y="437115"/>
                </a:lnTo>
                <a:lnTo>
                  <a:pt x="4673962" y="478487"/>
                </a:lnTo>
                <a:lnTo>
                  <a:pt x="4689007" y="521081"/>
                </a:lnTo>
                <a:lnTo>
                  <a:pt x="4701515" y="564809"/>
                </a:lnTo>
                <a:lnTo>
                  <a:pt x="4711395" y="609584"/>
                </a:lnTo>
                <a:lnTo>
                  <a:pt x="4718561" y="655318"/>
                </a:lnTo>
                <a:lnTo>
                  <a:pt x="4722925" y="701924"/>
                </a:lnTo>
                <a:lnTo>
                  <a:pt x="4724400" y="749312"/>
                </a:lnTo>
                <a:lnTo>
                  <a:pt x="4724400" y="3746474"/>
                </a:lnTo>
                <a:lnTo>
                  <a:pt x="4722925" y="3793863"/>
                </a:lnTo>
                <a:lnTo>
                  <a:pt x="4718561" y="3840468"/>
                </a:lnTo>
                <a:lnTo>
                  <a:pt x="4711395" y="3886202"/>
                </a:lnTo>
                <a:lnTo>
                  <a:pt x="4701515" y="3930978"/>
                </a:lnTo>
                <a:lnTo>
                  <a:pt x="4689007" y="3974707"/>
                </a:lnTo>
                <a:lnTo>
                  <a:pt x="4673962" y="4017301"/>
                </a:lnTo>
                <a:lnTo>
                  <a:pt x="4656465" y="4058674"/>
                </a:lnTo>
                <a:lnTo>
                  <a:pt x="4636605" y="4098736"/>
                </a:lnTo>
                <a:lnTo>
                  <a:pt x="4614469" y="4137401"/>
                </a:lnTo>
                <a:lnTo>
                  <a:pt x="4590146" y="4174580"/>
                </a:lnTo>
                <a:lnTo>
                  <a:pt x="4563724" y="4210186"/>
                </a:lnTo>
                <a:lnTo>
                  <a:pt x="4535289" y="4244131"/>
                </a:lnTo>
                <a:lnTo>
                  <a:pt x="4504929" y="4276328"/>
                </a:lnTo>
                <a:lnTo>
                  <a:pt x="4472733" y="4306687"/>
                </a:lnTo>
                <a:lnTo>
                  <a:pt x="4438789" y="4335123"/>
                </a:lnTo>
                <a:lnTo>
                  <a:pt x="4403183" y="4361546"/>
                </a:lnTo>
                <a:lnTo>
                  <a:pt x="4366005" y="4385869"/>
                </a:lnTo>
                <a:lnTo>
                  <a:pt x="4327340" y="4408005"/>
                </a:lnTo>
                <a:lnTo>
                  <a:pt x="4287279" y="4427865"/>
                </a:lnTo>
                <a:lnTo>
                  <a:pt x="4245907" y="4445362"/>
                </a:lnTo>
                <a:lnTo>
                  <a:pt x="4203314" y="4460407"/>
                </a:lnTo>
                <a:lnTo>
                  <a:pt x="4159586" y="4472914"/>
                </a:lnTo>
                <a:lnTo>
                  <a:pt x="4114811" y="4482795"/>
                </a:lnTo>
                <a:lnTo>
                  <a:pt x="4069078" y="4489961"/>
                </a:lnTo>
                <a:lnTo>
                  <a:pt x="4022474" y="4494325"/>
                </a:lnTo>
                <a:lnTo>
                  <a:pt x="3975087" y="4495800"/>
                </a:lnTo>
                <a:lnTo>
                  <a:pt x="749312" y="4495800"/>
                </a:lnTo>
                <a:lnTo>
                  <a:pt x="701925" y="4494325"/>
                </a:lnTo>
                <a:lnTo>
                  <a:pt x="655321" y="4489961"/>
                </a:lnTo>
                <a:lnTo>
                  <a:pt x="609588" y="4482795"/>
                </a:lnTo>
                <a:lnTo>
                  <a:pt x="564813" y="4472914"/>
                </a:lnTo>
                <a:lnTo>
                  <a:pt x="521085" y="4460407"/>
                </a:lnTo>
                <a:lnTo>
                  <a:pt x="478492" y="4445362"/>
                </a:lnTo>
                <a:lnTo>
                  <a:pt x="437120" y="4427865"/>
                </a:lnTo>
                <a:lnTo>
                  <a:pt x="397059" y="4408005"/>
                </a:lnTo>
                <a:lnTo>
                  <a:pt x="358394" y="4385869"/>
                </a:lnTo>
                <a:lnTo>
                  <a:pt x="321216" y="4361546"/>
                </a:lnTo>
                <a:lnTo>
                  <a:pt x="285610" y="4335123"/>
                </a:lnTo>
                <a:lnTo>
                  <a:pt x="251666" y="4306687"/>
                </a:lnTo>
                <a:lnTo>
                  <a:pt x="219470" y="4276328"/>
                </a:lnTo>
                <a:lnTo>
                  <a:pt x="189110" y="4244131"/>
                </a:lnTo>
                <a:lnTo>
                  <a:pt x="160675" y="4210186"/>
                </a:lnTo>
                <a:lnTo>
                  <a:pt x="134253" y="4174580"/>
                </a:lnTo>
                <a:lnTo>
                  <a:pt x="109930" y="4137401"/>
                </a:lnTo>
                <a:lnTo>
                  <a:pt x="87794" y="4098736"/>
                </a:lnTo>
                <a:lnTo>
                  <a:pt x="67934" y="4058674"/>
                </a:lnTo>
                <a:lnTo>
                  <a:pt x="50437" y="4017301"/>
                </a:lnTo>
                <a:lnTo>
                  <a:pt x="35392" y="3974707"/>
                </a:lnTo>
                <a:lnTo>
                  <a:pt x="22884" y="3930978"/>
                </a:lnTo>
                <a:lnTo>
                  <a:pt x="13004" y="3886202"/>
                </a:lnTo>
                <a:lnTo>
                  <a:pt x="5838" y="3840468"/>
                </a:lnTo>
                <a:lnTo>
                  <a:pt x="1474" y="3793863"/>
                </a:lnTo>
                <a:lnTo>
                  <a:pt x="0" y="3746474"/>
                </a:lnTo>
                <a:lnTo>
                  <a:pt x="0" y="749312"/>
                </a:lnTo>
                <a:close/>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942869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60448" y="46498"/>
            <a:ext cx="3846829" cy="702310"/>
          </a:xfrm>
          <a:prstGeom prst="rect">
            <a:avLst/>
          </a:prstGeom>
        </p:spPr>
        <p:txBody>
          <a:bodyPr vert="horz" wrap="square" lIns="0" tIns="0" rIns="0" bIns="0" rtlCol="0">
            <a:spAutoFit/>
          </a:bodyPr>
          <a:lstStyle/>
          <a:p>
            <a:pPr marL="12700">
              <a:lnSpc>
                <a:spcPct val="100000"/>
              </a:lnSpc>
            </a:pPr>
            <a:r>
              <a:rPr sz="4400" u="none" dirty="0"/>
              <a:t>2018 </a:t>
            </a:r>
            <a:r>
              <a:rPr sz="4400" u="none" spc="-5" dirty="0"/>
              <a:t>IN</a:t>
            </a:r>
            <a:r>
              <a:rPr sz="4400" u="none" spc="-90" dirty="0"/>
              <a:t> </a:t>
            </a:r>
            <a:r>
              <a:rPr sz="4400" u="none" dirty="0"/>
              <a:t>REVIEW</a:t>
            </a:r>
            <a:endParaRPr sz="44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12.10.18</a:t>
            </a:r>
          </a:p>
        </p:txBody>
      </p:sp>
      <p:sp>
        <p:nvSpPr>
          <p:cNvPr id="4" name="object 4"/>
          <p:cNvSpPr txBox="1"/>
          <p:nvPr/>
        </p:nvSpPr>
        <p:spPr>
          <a:xfrm>
            <a:off x="899749" y="865797"/>
            <a:ext cx="7876540" cy="430847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5" normalizeH="0" baseline="0" noProof="0" dirty="0">
                <a:ln>
                  <a:noFill/>
                </a:ln>
                <a:solidFill>
                  <a:srgbClr val="FFFFFF"/>
                </a:solidFill>
                <a:effectLst/>
                <a:uLnTx/>
                <a:uFillTx/>
                <a:latin typeface="Tw Cen MT"/>
                <a:ea typeface="+mn-ea"/>
                <a:cs typeface="Tw Cen MT"/>
              </a:rPr>
              <a:t>SETTING THE</a:t>
            </a:r>
            <a:r>
              <a:rPr kumimoji="0" sz="3200" b="1" i="0" u="none" strike="noStrike" kern="1200" cap="none" spc="-40" normalizeH="0" baseline="0" noProof="0" dirty="0">
                <a:ln>
                  <a:noFill/>
                </a:ln>
                <a:solidFill>
                  <a:srgbClr val="FFFFFF"/>
                </a:solidFill>
                <a:effectLst/>
                <a:uLnTx/>
                <a:uFillTx/>
                <a:latin typeface="Tw Cen MT"/>
                <a:ea typeface="+mn-ea"/>
                <a:cs typeface="Tw Cen MT"/>
              </a:rPr>
              <a:t> TABLE:</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20" normalizeH="0" baseline="0" noProof="0" dirty="0">
                <a:ln>
                  <a:noFill/>
                </a:ln>
                <a:solidFill>
                  <a:srgbClr val="FFFFFF"/>
                </a:solidFill>
                <a:effectLst/>
                <a:uLnTx/>
                <a:uFillTx/>
                <a:latin typeface="Tw Cen MT"/>
                <a:ea typeface="+mn-ea"/>
                <a:cs typeface="Tw Cen MT"/>
              </a:rPr>
              <a:t>Focus </a:t>
            </a:r>
            <a:r>
              <a:rPr kumimoji="0" sz="3200" b="1" i="0" u="none" strike="noStrike" kern="1200" cap="none" spc="0" normalizeH="0" baseline="0" noProof="0" dirty="0">
                <a:ln>
                  <a:noFill/>
                </a:ln>
                <a:solidFill>
                  <a:srgbClr val="FFFFFF"/>
                </a:solidFill>
                <a:effectLst/>
                <a:uLnTx/>
                <a:uFillTx/>
                <a:latin typeface="Tw Cen MT"/>
                <a:ea typeface="+mn-ea"/>
                <a:cs typeface="Tw Cen MT"/>
              </a:rPr>
              <a:t>on Long </a:t>
            </a:r>
            <a:r>
              <a:rPr kumimoji="0" sz="3200" b="1" i="0" u="none" strike="noStrike" kern="1200" cap="none" spc="-20" normalizeH="0" baseline="0" noProof="0" dirty="0">
                <a:ln>
                  <a:noFill/>
                </a:ln>
                <a:solidFill>
                  <a:srgbClr val="FFFFFF"/>
                </a:solidFill>
                <a:effectLst/>
                <a:uLnTx/>
                <a:uFillTx/>
                <a:latin typeface="Tw Cen MT"/>
                <a:ea typeface="+mn-ea"/>
                <a:cs typeface="Tw Cen MT"/>
              </a:rPr>
              <a:t>Range</a:t>
            </a:r>
            <a:r>
              <a:rPr kumimoji="0" sz="3200" b="1" i="0" u="none" strike="noStrike" kern="1200" cap="none" spc="-114"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Planning</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508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10" normalizeH="0" baseline="0" noProof="0" dirty="0">
                <a:ln>
                  <a:noFill/>
                </a:ln>
                <a:solidFill>
                  <a:srgbClr val="FFFFFF"/>
                </a:solidFill>
                <a:effectLst/>
                <a:uLnTx/>
                <a:uFillTx/>
                <a:latin typeface="Tw Cen MT"/>
                <a:ea typeface="+mn-ea"/>
                <a:cs typeface="Tw Cen MT"/>
              </a:rPr>
              <a:t>Data </a:t>
            </a:r>
            <a:r>
              <a:rPr kumimoji="0" sz="3200" b="1" i="0" u="none" strike="noStrike" kern="1200" cap="none" spc="5" normalizeH="0" baseline="0" noProof="0" dirty="0">
                <a:ln>
                  <a:noFill/>
                </a:ln>
                <a:solidFill>
                  <a:srgbClr val="FFFFFF"/>
                </a:solidFill>
                <a:effectLst/>
                <a:uLnTx/>
                <a:uFillTx/>
                <a:latin typeface="Tw Cen MT"/>
                <a:ea typeface="+mn-ea"/>
                <a:cs typeface="Tw Cen MT"/>
              </a:rPr>
              <a:t>Gathering </a:t>
            </a:r>
            <a:r>
              <a:rPr kumimoji="0" sz="3200" b="1" i="0" u="none" strike="noStrike" kern="1200" cap="none" spc="0" normalizeH="0" baseline="0" noProof="0" dirty="0">
                <a:ln>
                  <a:noFill/>
                </a:ln>
                <a:solidFill>
                  <a:srgbClr val="FFFFFF"/>
                </a:solidFill>
                <a:effectLst/>
                <a:uLnTx/>
                <a:uFillTx/>
                <a:latin typeface="Tw Cen MT"/>
                <a:ea typeface="+mn-ea"/>
                <a:cs typeface="Tw Cen MT"/>
              </a:rPr>
              <a:t>and </a:t>
            </a:r>
            <a:r>
              <a:rPr kumimoji="0" sz="3200" b="1" i="0" u="none" strike="noStrike" kern="1200" cap="none" spc="-10" normalizeH="0" baseline="0" noProof="0" dirty="0">
                <a:ln>
                  <a:noFill/>
                </a:ln>
                <a:solidFill>
                  <a:srgbClr val="FFFFFF"/>
                </a:solidFill>
                <a:effectLst/>
                <a:uLnTx/>
                <a:uFillTx/>
                <a:latin typeface="Tw Cen MT"/>
                <a:ea typeface="+mn-ea"/>
                <a:cs typeface="Tw Cen MT"/>
              </a:rPr>
              <a:t>Citizen </a:t>
            </a:r>
            <a:r>
              <a:rPr kumimoji="0" sz="3200" b="1" i="0" u="none" strike="noStrike" kern="1200" cap="none" spc="5" normalizeH="0" baseline="0" noProof="0" dirty="0">
                <a:ln>
                  <a:noFill/>
                </a:ln>
                <a:solidFill>
                  <a:srgbClr val="FFFFFF"/>
                </a:solidFill>
                <a:effectLst/>
                <a:uLnTx/>
                <a:uFillTx/>
                <a:latin typeface="Tw Cen MT"/>
                <a:ea typeface="+mn-ea"/>
                <a:cs typeface="Tw Cen MT"/>
              </a:rPr>
              <a:t>Engagement </a:t>
            </a:r>
            <a:r>
              <a:rPr kumimoji="0" sz="3200" b="1" i="0" u="none" strike="noStrike" kern="1200" cap="none" spc="-15" normalizeH="0" baseline="0" noProof="0" dirty="0">
                <a:ln>
                  <a:noFill/>
                </a:ln>
                <a:solidFill>
                  <a:srgbClr val="FFFFFF"/>
                </a:solidFill>
                <a:effectLst/>
                <a:uLnTx/>
                <a:uFillTx/>
                <a:latin typeface="Tw Cen MT"/>
                <a:ea typeface="+mn-ea"/>
                <a:cs typeface="Tw Cen MT"/>
              </a:rPr>
              <a:t>for  </a:t>
            </a:r>
            <a:r>
              <a:rPr kumimoji="0" sz="3200" b="1" i="0" u="none" strike="noStrike" kern="1200" cap="none" spc="10" normalizeH="0" baseline="0" noProof="0" dirty="0">
                <a:ln>
                  <a:noFill/>
                </a:ln>
                <a:solidFill>
                  <a:srgbClr val="FFFFFF"/>
                </a:solidFill>
                <a:effectLst/>
                <a:uLnTx/>
                <a:uFillTx/>
                <a:latin typeface="Tw Cen MT"/>
                <a:ea typeface="+mn-ea"/>
                <a:cs typeface="Tw Cen MT"/>
              </a:rPr>
              <a:t>Future </a:t>
            </a:r>
            <a:r>
              <a:rPr kumimoji="0" sz="3200" b="1" i="0" u="none" strike="noStrike" kern="1200" cap="none" spc="-10" normalizeH="0" baseline="0" noProof="0" dirty="0">
                <a:ln>
                  <a:noFill/>
                </a:ln>
                <a:solidFill>
                  <a:srgbClr val="FFFFFF"/>
                </a:solidFill>
                <a:effectLst/>
                <a:uLnTx/>
                <a:uFillTx/>
                <a:latin typeface="Tw Cen MT"/>
                <a:ea typeface="+mn-ea"/>
                <a:cs typeface="Tw Cen MT"/>
              </a:rPr>
              <a:t>Growth </a:t>
            </a:r>
            <a:r>
              <a:rPr kumimoji="0" sz="3200" b="1" i="0" u="none" strike="noStrike" kern="1200" cap="none" spc="0" normalizeH="0" baseline="0" noProof="0" dirty="0">
                <a:ln>
                  <a:noFill/>
                </a:ln>
                <a:solidFill>
                  <a:srgbClr val="FFFFFF"/>
                </a:solidFill>
                <a:effectLst/>
                <a:uLnTx/>
                <a:uFillTx/>
                <a:latin typeface="Tw Cen MT"/>
                <a:ea typeface="+mn-ea"/>
                <a:cs typeface="Tw Cen MT"/>
              </a:rPr>
              <a:t>Discussions </a:t>
            </a:r>
            <a:r>
              <a:rPr kumimoji="0" sz="3200" b="1" i="0" u="none" strike="noStrike" kern="1200" cap="none" spc="-5" normalizeH="0" baseline="0" noProof="0" dirty="0">
                <a:ln>
                  <a:noFill/>
                </a:ln>
                <a:solidFill>
                  <a:srgbClr val="FFFFFF"/>
                </a:solidFill>
                <a:effectLst/>
                <a:uLnTx/>
                <a:uFillTx/>
                <a:latin typeface="Tw Cen MT"/>
                <a:ea typeface="+mn-ea"/>
                <a:cs typeface="Tw Cen MT"/>
              </a:rPr>
              <a:t>in</a:t>
            </a:r>
            <a:r>
              <a:rPr kumimoji="0" sz="3200" b="1" i="0" u="none" strike="noStrike" kern="1200" cap="none" spc="-65" normalizeH="0" baseline="0" noProof="0" dirty="0">
                <a:ln>
                  <a:noFill/>
                </a:ln>
                <a:solidFill>
                  <a:srgbClr val="FFFFFF"/>
                </a:solidFill>
                <a:effectLst/>
                <a:uLnTx/>
                <a:uFillTx/>
                <a:latin typeface="Tw Cen MT"/>
                <a:ea typeface="+mn-ea"/>
                <a:cs typeface="Tw Cen MT"/>
              </a:rPr>
              <a:t> </a:t>
            </a:r>
            <a:r>
              <a:rPr kumimoji="0" sz="3200" b="1" i="0" u="none" strike="noStrike" kern="1200" cap="none" spc="-5" normalizeH="0" baseline="0" noProof="0" dirty="0">
                <a:ln>
                  <a:noFill/>
                </a:ln>
                <a:solidFill>
                  <a:srgbClr val="FFFFFF"/>
                </a:solidFill>
                <a:effectLst/>
                <a:uLnTx/>
                <a:uFillTx/>
                <a:latin typeface="Tw Cen MT"/>
                <a:ea typeface="+mn-ea"/>
                <a:cs typeface="Tw Cen MT"/>
              </a:rPr>
              <a:t>McMinnville</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5" normalizeH="0" baseline="0" noProof="0" dirty="0">
                <a:ln>
                  <a:noFill/>
                </a:ln>
                <a:solidFill>
                  <a:srgbClr val="FFFFFF"/>
                </a:solidFill>
                <a:effectLst/>
                <a:uLnTx/>
                <a:uFillTx/>
                <a:latin typeface="Tw Cen MT"/>
                <a:ea typeface="+mn-ea"/>
                <a:cs typeface="Tw Cen MT"/>
              </a:rPr>
              <a:t>Specialty</a:t>
            </a:r>
            <a:r>
              <a:rPr kumimoji="0" sz="3200" b="1" i="0" u="none" strike="noStrike" kern="1200" cap="none" spc="-45"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Plans</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595"/>
              </a:spcBef>
              <a:spcAft>
                <a:spcPts val="0"/>
              </a:spcAft>
              <a:buClrTx/>
              <a:buSzTx/>
              <a:buFont typeface="Arial"/>
              <a:buChar char="•"/>
              <a:tabLst>
                <a:tab pos="469265" algn="l"/>
                <a:tab pos="469900" algn="l"/>
              </a:tabLst>
              <a:defRPr/>
            </a:pPr>
            <a:r>
              <a:rPr kumimoji="0" sz="3200" b="1" i="0" u="none" strike="noStrike" kern="1200" cap="none" spc="-10" normalizeH="0" baseline="0" noProof="0" dirty="0">
                <a:ln>
                  <a:noFill/>
                </a:ln>
                <a:solidFill>
                  <a:srgbClr val="FFFFFF"/>
                </a:solidFill>
                <a:effectLst/>
                <a:uLnTx/>
                <a:uFillTx/>
                <a:latin typeface="Tw Cen MT"/>
                <a:ea typeface="+mn-ea"/>
                <a:cs typeface="Tw Cen MT"/>
              </a:rPr>
              <a:t>Development </a:t>
            </a:r>
            <a:r>
              <a:rPr kumimoji="0" sz="3200" b="1" i="0" u="none" strike="noStrike" kern="1200" cap="none" spc="0" normalizeH="0" baseline="0" noProof="0" dirty="0">
                <a:ln>
                  <a:noFill/>
                </a:ln>
                <a:solidFill>
                  <a:srgbClr val="FFFFFF"/>
                </a:solidFill>
                <a:effectLst/>
                <a:uLnTx/>
                <a:uFillTx/>
                <a:latin typeface="Tw Cen MT"/>
                <a:ea typeface="+mn-ea"/>
                <a:cs typeface="Tw Cen MT"/>
              </a:rPr>
              <a:t>Code </a:t>
            </a:r>
            <a:r>
              <a:rPr kumimoji="0" sz="3200" b="1" i="0" u="none" strike="noStrike" kern="1200" cap="none" spc="-50" normalizeH="0" baseline="0" noProof="0" dirty="0">
                <a:ln>
                  <a:noFill/>
                </a:ln>
                <a:solidFill>
                  <a:srgbClr val="FFFFFF"/>
                </a:solidFill>
                <a:effectLst/>
                <a:uLnTx/>
                <a:uFillTx/>
                <a:latin typeface="Tw Cen MT"/>
                <a:ea typeface="+mn-ea"/>
                <a:cs typeface="Tw Cen MT"/>
              </a:rPr>
              <a:t>Text</a:t>
            </a:r>
            <a:r>
              <a:rPr kumimoji="0" sz="3200" b="1" i="0" u="none" strike="noStrike" kern="1200" cap="none" spc="-15" normalizeH="0" baseline="0" noProof="0" dirty="0">
                <a:ln>
                  <a:noFill/>
                </a:ln>
                <a:solidFill>
                  <a:srgbClr val="FFFFFF"/>
                </a:solidFill>
                <a:effectLst/>
                <a:uLnTx/>
                <a:uFillTx/>
                <a:latin typeface="Tw Cen MT"/>
                <a:ea typeface="+mn-ea"/>
                <a:cs typeface="Tw Cen MT"/>
              </a:rPr>
              <a:t> </a:t>
            </a:r>
            <a:r>
              <a:rPr kumimoji="0" sz="3200" b="1" i="0" u="none" strike="noStrike" kern="1200" cap="none" spc="-5" normalizeH="0" baseline="0" noProof="0" dirty="0">
                <a:ln>
                  <a:noFill/>
                </a:ln>
                <a:solidFill>
                  <a:srgbClr val="FFFFFF"/>
                </a:solidFill>
                <a:effectLst/>
                <a:uLnTx/>
                <a:uFillTx/>
                <a:latin typeface="Tw Cen MT"/>
                <a:ea typeface="+mn-ea"/>
                <a:cs typeface="Tw Cen MT"/>
              </a:rPr>
              <a:t>Amendments</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2705100" lvl="0" indent="-457200" algn="l" defTabSz="914400" rtl="0" eaLnBrk="1" fontAlgn="auto" latinLnBrk="0" hangingPunct="1">
              <a:lnSpc>
                <a:spcPct val="100000"/>
              </a:lnSpc>
              <a:spcBef>
                <a:spcPts val="595"/>
              </a:spcBef>
              <a:spcAft>
                <a:spcPts val="0"/>
              </a:spcAft>
              <a:buClrTx/>
              <a:buSzTx/>
              <a:buFont typeface="Arial"/>
              <a:buChar char="•"/>
              <a:tabLst>
                <a:tab pos="469265" algn="l"/>
                <a:tab pos="469900" algn="l"/>
              </a:tabLst>
              <a:defRPr/>
            </a:pPr>
            <a:r>
              <a:rPr kumimoji="0" sz="3200" b="1" i="0" u="none" strike="noStrike" kern="1200" cap="none" spc="5" normalizeH="0" baseline="0" noProof="0" dirty="0">
                <a:ln>
                  <a:noFill/>
                </a:ln>
                <a:solidFill>
                  <a:srgbClr val="FFFFFF"/>
                </a:solidFill>
                <a:effectLst/>
                <a:uLnTx/>
                <a:uFillTx/>
                <a:latin typeface="Tw Cen MT"/>
                <a:ea typeface="+mn-ea"/>
                <a:cs typeface="Tw Cen MT"/>
              </a:rPr>
              <a:t>Quirky </a:t>
            </a:r>
            <a:r>
              <a:rPr kumimoji="0" sz="3200" b="1" i="0" u="none" strike="noStrike" kern="1200" cap="none" spc="-5" normalizeH="0" baseline="0" noProof="0" dirty="0">
                <a:ln>
                  <a:noFill/>
                </a:ln>
                <a:solidFill>
                  <a:srgbClr val="FFFFFF"/>
                </a:solidFill>
                <a:effectLst/>
                <a:uLnTx/>
                <a:uFillTx/>
                <a:latin typeface="Tw Cen MT"/>
                <a:ea typeface="+mn-ea"/>
                <a:cs typeface="Tw Cen MT"/>
              </a:rPr>
              <a:t>Infill </a:t>
            </a:r>
            <a:r>
              <a:rPr kumimoji="0" sz="3200" b="1" i="0" u="none" strike="noStrike" kern="1200" cap="none" spc="-10" normalizeH="0" baseline="0" noProof="0" dirty="0">
                <a:ln>
                  <a:noFill/>
                </a:ln>
                <a:solidFill>
                  <a:srgbClr val="FFFFFF"/>
                </a:solidFill>
                <a:effectLst/>
                <a:uLnTx/>
                <a:uFillTx/>
                <a:latin typeface="Tw Cen MT"/>
                <a:ea typeface="+mn-ea"/>
                <a:cs typeface="Tw Cen MT"/>
              </a:rPr>
              <a:t>Development </a:t>
            </a:r>
            <a:r>
              <a:rPr kumimoji="0" sz="3200" b="1" i="0" u="none" strike="noStrike" kern="1200" cap="none" spc="0" normalizeH="0" baseline="0" noProof="0" dirty="0">
                <a:ln>
                  <a:noFill/>
                </a:ln>
                <a:solidFill>
                  <a:srgbClr val="FFFFFF"/>
                </a:solidFill>
                <a:effectLst/>
                <a:uLnTx/>
                <a:uFillTx/>
                <a:latin typeface="Tw Cen MT"/>
                <a:ea typeface="+mn-ea"/>
                <a:cs typeface="Tw Cen MT"/>
              </a:rPr>
              <a:t>–  Nibbles Around the</a:t>
            </a:r>
            <a:r>
              <a:rPr kumimoji="0" sz="3200" b="1" i="0" u="none" strike="noStrike" kern="1200" cap="none" spc="-110"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Edges</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1061583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60448" y="46498"/>
            <a:ext cx="3846829" cy="702310"/>
          </a:xfrm>
          <a:prstGeom prst="rect">
            <a:avLst/>
          </a:prstGeom>
        </p:spPr>
        <p:txBody>
          <a:bodyPr vert="horz" wrap="square" lIns="0" tIns="0" rIns="0" bIns="0" rtlCol="0">
            <a:spAutoFit/>
          </a:bodyPr>
          <a:lstStyle/>
          <a:p>
            <a:pPr marL="12700">
              <a:lnSpc>
                <a:spcPct val="100000"/>
              </a:lnSpc>
            </a:pPr>
            <a:r>
              <a:rPr sz="4400" u="none" dirty="0"/>
              <a:t>2019 </a:t>
            </a:r>
            <a:r>
              <a:rPr sz="4400" u="none" spc="-5" dirty="0"/>
              <a:t>IN</a:t>
            </a:r>
            <a:r>
              <a:rPr sz="4400" u="none" spc="-90" dirty="0"/>
              <a:t> </a:t>
            </a:r>
            <a:r>
              <a:rPr sz="4400" u="none" dirty="0"/>
              <a:t>REVIEW</a:t>
            </a:r>
            <a:endParaRPr sz="4400"/>
          </a:p>
        </p:txBody>
      </p:sp>
      <p:sp>
        <p:nvSpPr>
          <p:cNvPr id="4" name="object 4"/>
          <p:cNvSpPr txBox="1"/>
          <p:nvPr/>
        </p:nvSpPr>
        <p:spPr>
          <a:xfrm>
            <a:off x="1143000" y="3667101"/>
            <a:ext cx="6781800" cy="443230"/>
          </a:xfrm>
          <a:prstGeom prst="rect">
            <a:avLst/>
          </a:prstGeom>
        </p:spPr>
        <p:txBody>
          <a:bodyPr vert="horz" wrap="square" lIns="0" tIns="0" rIns="0" bIns="0" rtlCol="0">
            <a:spAutoFit/>
          </a:bodyPr>
          <a:lstStyle/>
          <a:p>
            <a:pPr marL="226060" marR="0" lvl="0" indent="0" algn="l" defTabSz="914400" rtl="0" eaLnBrk="1" fontAlgn="auto" latinLnBrk="0" hangingPunct="1">
              <a:lnSpc>
                <a:spcPts val="3379"/>
              </a:lnSpc>
              <a:spcBef>
                <a:spcPts val="0"/>
              </a:spcBef>
              <a:spcAft>
                <a:spcPts val="0"/>
              </a:spcAft>
              <a:buClrTx/>
              <a:buSzTx/>
              <a:buFontTx/>
              <a:buNone/>
              <a:tabLst/>
              <a:defRPr/>
            </a:pPr>
            <a:r>
              <a:rPr kumimoji="0" sz="3200" b="1" i="0" u="none" strike="noStrike" kern="1200" cap="none" spc="-10" normalizeH="0" baseline="0" noProof="0" dirty="0">
                <a:ln>
                  <a:noFill/>
                </a:ln>
                <a:solidFill>
                  <a:srgbClr val="FFFFFF"/>
                </a:solidFill>
                <a:effectLst/>
                <a:uLnTx/>
                <a:uFillTx/>
                <a:latin typeface="Tw Cen MT"/>
                <a:ea typeface="+mn-ea"/>
                <a:cs typeface="Tw Cen MT"/>
              </a:rPr>
              <a:t>Development </a:t>
            </a:r>
            <a:r>
              <a:rPr kumimoji="0" sz="3200" b="1" i="0" u="none" strike="noStrike" kern="1200" cap="none" spc="0" normalizeH="0" baseline="0" noProof="0" dirty="0">
                <a:ln>
                  <a:noFill/>
                </a:ln>
                <a:solidFill>
                  <a:srgbClr val="FFFFFF"/>
                </a:solidFill>
                <a:effectLst/>
                <a:uLnTx/>
                <a:uFillTx/>
                <a:latin typeface="Tw Cen MT"/>
                <a:ea typeface="+mn-ea"/>
                <a:cs typeface="Tw Cen MT"/>
              </a:rPr>
              <a:t>Code </a:t>
            </a:r>
            <a:r>
              <a:rPr kumimoji="0" sz="3200" b="1" i="0" u="none" strike="noStrike" kern="1200" cap="none" spc="-50" normalizeH="0" baseline="0" noProof="0" dirty="0">
                <a:ln>
                  <a:noFill/>
                </a:ln>
                <a:solidFill>
                  <a:srgbClr val="FFFFFF"/>
                </a:solidFill>
                <a:effectLst/>
                <a:uLnTx/>
                <a:uFillTx/>
                <a:latin typeface="Tw Cen MT"/>
                <a:ea typeface="+mn-ea"/>
                <a:cs typeface="Tw Cen MT"/>
              </a:rPr>
              <a:t>Text</a:t>
            </a:r>
            <a:r>
              <a:rPr kumimoji="0" sz="3200" b="1" i="0" u="none" strike="noStrike" kern="1200" cap="none" spc="-15" normalizeH="0" baseline="0" noProof="0" dirty="0">
                <a:ln>
                  <a:noFill/>
                </a:ln>
                <a:solidFill>
                  <a:srgbClr val="FFFFFF"/>
                </a:solidFill>
                <a:effectLst/>
                <a:uLnTx/>
                <a:uFillTx/>
                <a:latin typeface="Tw Cen MT"/>
                <a:ea typeface="+mn-ea"/>
                <a:cs typeface="Tw Cen MT"/>
              </a:rPr>
              <a:t> </a:t>
            </a:r>
            <a:r>
              <a:rPr kumimoji="0" sz="3200" b="1" i="0" u="none" strike="noStrike" kern="1200" cap="none" spc="-5" normalizeH="0" baseline="0" noProof="0" dirty="0">
                <a:ln>
                  <a:noFill/>
                </a:ln>
                <a:solidFill>
                  <a:srgbClr val="FFFFFF"/>
                </a:solidFill>
                <a:effectLst/>
                <a:uLnTx/>
                <a:uFillTx/>
                <a:latin typeface="Tw Cen MT"/>
                <a:ea typeface="+mn-ea"/>
                <a:cs typeface="Tw Cen MT"/>
              </a:rPr>
              <a:t>Amendments</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
        <p:nvSpPr>
          <p:cNvPr id="5" name="object 5"/>
          <p:cNvSpPr txBox="1"/>
          <p:nvPr/>
        </p:nvSpPr>
        <p:spPr>
          <a:xfrm>
            <a:off x="899749" y="865797"/>
            <a:ext cx="7876540" cy="382142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PEOPLE CAME </a:t>
            </a:r>
            <a:r>
              <a:rPr kumimoji="0" sz="3200" b="1" i="0" u="none" strike="noStrike" kern="1200" cap="none" spc="-15" normalizeH="0" baseline="0" noProof="0" dirty="0">
                <a:ln>
                  <a:noFill/>
                </a:ln>
                <a:solidFill>
                  <a:srgbClr val="FFFFFF"/>
                </a:solidFill>
                <a:effectLst/>
                <a:uLnTx/>
                <a:uFillTx/>
                <a:latin typeface="Tw Cen MT"/>
                <a:ea typeface="+mn-ea"/>
                <a:cs typeface="Tw Cen MT"/>
              </a:rPr>
              <a:t>TO </a:t>
            </a:r>
            <a:r>
              <a:rPr kumimoji="0" sz="3200" b="1" i="0" u="none" strike="noStrike" kern="1200" cap="none" spc="-5" normalizeH="0" baseline="0" noProof="0" dirty="0">
                <a:ln>
                  <a:noFill/>
                </a:ln>
                <a:solidFill>
                  <a:srgbClr val="FFFFFF"/>
                </a:solidFill>
                <a:effectLst/>
                <a:uLnTx/>
                <a:uFillTx/>
                <a:latin typeface="Tw Cen MT"/>
                <a:ea typeface="+mn-ea"/>
                <a:cs typeface="Tw Cen MT"/>
              </a:rPr>
              <a:t>THE</a:t>
            </a:r>
            <a:r>
              <a:rPr kumimoji="0" sz="3200" b="1" i="0" u="none" strike="noStrike" kern="1200" cap="none" spc="-70" normalizeH="0" baseline="0" noProof="0" dirty="0">
                <a:ln>
                  <a:noFill/>
                </a:ln>
                <a:solidFill>
                  <a:srgbClr val="FFFFFF"/>
                </a:solidFill>
                <a:effectLst/>
                <a:uLnTx/>
                <a:uFillTx/>
                <a:latin typeface="Tw Cen MT"/>
                <a:ea typeface="+mn-ea"/>
                <a:cs typeface="Tw Cen MT"/>
              </a:rPr>
              <a:t> </a:t>
            </a:r>
            <a:r>
              <a:rPr kumimoji="0" sz="3200" b="1" i="0" u="none" strike="noStrike" kern="1200" cap="none" spc="-40" normalizeH="0" baseline="0" noProof="0" dirty="0">
                <a:ln>
                  <a:noFill/>
                </a:ln>
                <a:solidFill>
                  <a:srgbClr val="FFFFFF"/>
                </a:solidFill>
                <a:effectLst/>
                <a:uLnTx/>
                <a:uFillTx/>
                <a:latin typeface="Tw Cen MT"/>
                <a:ea typeface="+mn-ea"/>
                <a:cs typeface="Tw Cen MT"/>
              </a:rPr>
              <a:t>TABLE:</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20" normalizeH="0" baseline="0" noProof="0" dirty="0">
                <a:ln>
                  <a:noFill/>
                </a:ln>
                <a:solidFill>
                  <a:srgbClr val="FFFFFF"/>
                </a:solidFill>
                <a:effectLst/>
                <a:uLnTx/>
                <a:uFillTx/>
                <a:latin typeface="Tw Cen MT"/>
                <a:ea typeface="+mn-ea"/>
                <a:cs typeface="Tw Cen MT"/>
              </a:rPr>
              <a:t>Focus </a:t>
            </a:r>
            <a:r>
              <a:rPr kumimoji="0" sz="3200" b="1" i="0" u="none" strike="noStrike" kern="1200" cap="none" spc="0" normalizeH="0" baseline="0" noProof="0" dirty="0">
                <a:ln>
                  <a:noFill/>
                </a:ln>
                <a:solidFill>
                  <a:srgbClr val="FFFFFF"/>
                </a:solidFill>
                <a:effectLst/>
                <a:uLnTx/>
                <a:uFillTx/>
                <a:latin typeface="Tw Cen MT"/>
                <a:ea typeface="+mn-ea"/>
                <a:cs typeface="Tw Cen MT"/>
              </a:rPr>
              <a:t>on Long </a:t>
            </a:r>
            <a:r>
              <a:rPr kumimoji="0" sz="3200" b="1" i="0" u="none" strike="noStrike" kern="1200" cap="none" spc="-20" normalizeH="0" baseline="0" noProof="0" dirty="0">
                <a:ln>
                  <a:noFill/>
                </a:ln>
                <a:solidFill>
                  <a:srgbClr val="FFFFFF"/>
                </a:solidFill>
                <a:effectLst/>
                <a:uLnTx/>
                <a:uFillTx/>
                <a:latin typeface="Tw Cen MT"/>
                <a:ea typeface="+mn-ea"/>
                <a:cs typeface="Tw Cen MT"/>
              </a:rPr>
              <a:t>Range</a:t>
            </a:r>
            <a:r>
              <a:rPr kumimoji="0" sz="3200" b="1" i="0" u="none" strike="noStrike" kern="1200" cap="none" spc="-114"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Planning</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508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10" normalizeH="0" baseline="0" noProof="0" dirty="0">
                <a:ln>
                  <a:noFill/>
                </a:ln>
                <a:solidFill>
                  <a:srgbClr val="FFFFFF"/>
                </a:solidFill>
                <a:effectLst/>
                <a:uLnTx/>
                <a:uFillTx/>
                <a:latin typeface="Tw Cen MT"/>
                <a:ea typeface="+mn-ea"/>
                <a:cs typeface="Tw Cen MT"/>
              </a:rPr>
              <a:t>Data </a:t>
            </a:r>
            <a:r>
              <a:rPr kumimoji="0" sz="3200" b="1" i="0" u="none" strike="noStrike" kern="1200" cap="none" spc="5" normalizeH="0" baseline="0" noProof="0" dirty="0">
                <a:ln>
                  <a:noFill/>
                </a:ln>
                <a:solidFill>
                  <a:srgbClr val="FFFFFF"/>
                </a:solidFill>
                <a:effectLst/>
                <a:uLnTx/>
                <a:uFillTx/>
                <a:latin typeface="Tw Cen MT"/>
                <a:ea typeface="+mn-ea"/>
                <a:cs typeface="Tw Cen MT"/>
              </a:rPr>
              <a:t>Gathering </a:t>
            </a:r>
            <a:r>
              <a:rPr kumimoji="0" sz="3200" b="1" i="0" u="none" strike="noStrike" kern="1200" cap="none" spc="0" normalizeH="0" baseline="0" noProof="0" dirty="0">
                <a:ln>
                  <a:noFill/>
                </a:ln>
                <a:solidFill>
                  <a:srgbClr val="FFFFFF"/>
                </a:solidFill>
                <a:effectLst/>
                <a:uLnTx/>
                <a:uFillTx/>
                <a:latin typeface="Tw Cen MT"/>
                <a:ea typeface="+mn-ea"/>
                <a:cs typeface="Tw Cen MT"/>
              </a:rPr>
              <a:t>and </a:t>
            </a:r>
            <a:r>
              <a:rPr kumimoji="0" sz="3200" b="1" i="0" u="none" strike="noStrike" kern="1200" cap="none" spc="-10" normalizeH="0" baseline="0" noProof="0" dirty="0">
                <a:ln>
                  <a:noFill/>
                </a:ln>
                <a:solidFill>
                  <a:srgbClr val="FFFFFF"/>
                </a:solidFill>
                <a:effectLst/>
                <a:uLnTx/>
                <a:uFillTx/>
                <a:latin typeface="Tw Cen MT"/>
                <a:ea typeface="+mn-ea"/>
                <a:cs typeface="Tw Cen MT"/>
              </a:rPr>
              <a:t>Citizen </a:t>
            </a:r>
            <a:r>
              <a:rPr kumimoji="0" sz="3200" b="1" i="0" u="none" strike="noStrike" kern="1200" cap="none" spc="5" normalizeH="0" baseline="0" noProof="0" dirty="0">
                <a:ln>
                  <a:noFill/>
                </a:ln>
                <a:solidFill>
                  <a:srgbClr val="FFFFFF"/>
                </a:solidFill>
                <a:effectLst/>
                <a:uLnTx/>
                <a:uFillTx/>
                <a:latin typeface="Tw Cen MT"/>
                <a:ea typeface="+mn-ea"/>
                <a:cs typeface="Tw Cen MT"/>
              </a:rPr>
              <a:t>Engagement </a:t>
            </a:r>
            <a:r>
              <a:rPr kumimoji="0" sz="3200" b="1" i="0" u="none" strike="noStrike" kern="1200" cap="none" spc="-15" normalizeH="0" baseline="0" noProof="0" dirty="0">
                <a:ln>
                  <a:noFill/>
                </a:ln>
                <a:solidFill>
                  <a:srgbClr val="FFFFFF"/>
                </a:solidFill>
                <a:effectLst/>
                <a:uLnTx/>
                <a:uFillTx/>
                <a:latin typeface="Tw Cen MT"/>
                <a:ea typeface="+mn-ea"/>
                <a:cs typeface="Tw Cen MT"/>
              </a:rPr>
              <a:t>for  </a:t>
            </a:r>
            <a:r>
              <a:rPr kumimoji="0" sz="3200" b="1" i="0" u="none" strike="noStrike" kern="1200" cap="none" spc="10" normalizeH="0" baseline="0" noProof="0" dirty="0">
                <a:ln>
                  <a:noFill/>
                </a:ln>
                <a:solidFill>
                  <a:srgbClr val="FFFFFF"/>
                </a:solidFill>
                <a:effectLst/>
                <a:uLnTx/>
                <a:uFillTx/>
                <a:latin typeface="Tw Cen MT"/>
                <a:ea typeface="+mn-ea"/>
                <a:cs typeface="Tw Cen MT"/>
              </a:rPr>
              <a:t>Future </a:t>
            </a:r>
            <a:r>
              <a:rPr kumimoji="0" sz="3200" b="1" i="0" u="none" strike="noStrike" kern="1200" cap="none" spc="-10" normalizeH="0" baseline="0" noProof="0" dirty="0">
                <a:ln>
                  <a:noFill/>
                </a:ln>
                <a:solidFill>
                  <a:srgbClr val="FFFFFF"/>
                </a:solidFill>
                <a:effectLst/>
                <a:uLnTx/>
                <a:uFillTx/>
                <a:latin typeface="Tw Cen MT"/>
                <a:ea typeface="+mn-ea"/>
                <a:cs typeface="Tw Cen MT"/>
              </a:rPr>
              <a:t>Growth </a:t>
            </a:r>
            <a:r>
              <a:rPr kumimoji="0" sz="3200" b="1" i="0" u="none" strike="noStrike" kern="1200" cap="none" spc="0" normalizeH="0" baseline="0" noProof="0" dirty="0">
                <a:ln>
                  <a:noFill/>
                </a:ln>
                <a:solidFill>
                  <a:srgbClr val="FFFFFF"/>
                </a:solidFill>
                <a:effectLst/>
                <a:uLnTx/>
                <a:uFillTx/>
                <a:latin typeface="Tw Cen MT"/>
                <a:ea typeface="+mn-ea"/>
                <a:cs typeface="Tw Cen MT"/>
              </a:rPr>
              <a:t>Discussions </a:t>
            </a:r>
            <a:r>
              <a:rPr kumimoji="0" sz="3200" b="1" i="0" u="none" strike="noStrike" kern="1200" cap="none" spc="-5" normalizeH="0" baseline="0" noProof="0" dirty="0">
                <a:ln>
                  <a:noFill/>
                </a:ln>
                <a:solidFill>
                  <a:srgbClr val="FFFFFF"/>
                </a:solidFill>
                <a:effectLst/>
                <a:uLnTx/>
                <a:uFillTx/>
                <a:latin typeface="Tw Cen MT"/>
                <a:ea typeface="+mn-ea"/>
                <a:cs typeface="Tw Cen MT"/>
              </a:rPr>
              <a:t>in</a:t>
            </a:r>
            <a:r>
              <a:rPr kumimoji="0" sz="3200" b="1" i="0" u="none" strike="noStrike" kern="1200" cap="none" spc="-65" normalizeH="0" baseline="0" noProof="0" dirty="0">
                <a:ln>
                  <a:noFill/>
                </a:ln>
                <a:solidFill>
                  <a:srgbClr val="FFFFFF"/>
                </a:solidFill>
                <a:effectLst/>
                <a:uLnTx/>
                <a:uFillTx/>
                <a:latin typeface="Tw Cen MT"/>
                <a:ea typeface="+mn-ea"/>
                <a:cs typeface="Tw Cen MT"/>
              </a:rPr>
              <a:t> </a:t>
            </a:r>
            <a:r>
              <a:rPr kumimoji="0" sz="3200" b="1" i="0" u="none" strike="noStrike" kern="1200" cap="none" spc="-5" normalizeH="0" baseline="0" noProof="0" dirty="0">
                <a:ln>
                  <a:noFill/>
                </a:ln>
                <a:solidFill>
                  <a:srgbClr val="FFFFFF"/>
                </a:solidFill>
                <a:effectLst/>
                <a:uLnTx/>
                <a:uFillTx/>
                <a:latin typeface="Tw Cen MT"/>
                <a:ea typeface="+mn-ea"/>
                <a:cs typeface="Tw Cen MT"/>
              </a:rPr>
              <a:t>McMinnville</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5" normalizeH="0" baseline="0" noProof="0" dirty="0">
                <a:ln>
                  <a:noFill/>
                </a:ln>
                <a:solidFill>
                  <a:srgbClr val="FFFFFF"/>
                </a:solidFill>
                <a:effectLst/>
                <a:uLnTx/>
                <a:uFillTx/>
                <a:latin typeface="Tw Cen MT"/>
                <a:ea typeface="+mn-ea"/>
                <a:cs typeface="Tw Cen MT"/>
              </a:rPr>
              <a:t>Specialty</a:t>
            </a:r>
            <a:r>
              <a:rPr kumimoji="0" sz="3200" b="1" i="0" u="none" strike="noStrike" kern="1200" cap="none" spc="-45"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Plans</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12700" marR="0" lvl="0" indent="0" algn="l" defTabSz="914400" rtl="0" eaLnBrk="1" fontAlgn="auto" latinLnBrk="0" hangingPunct="1">
              <a:lnSpc>
                <a:spcPct val="100000"/>
              </a:lnSpc>
              <a:spcBef>
                <a:spcPts val="595"/>
              </a:spcBef>
              <a:spcAft>
                <a:spcPts val="0"/>
              </a:spcAft>
              <a:buClrTx/>
              <a:buSzTx/>
              <a:buFontTx/>
              <a:buNone/>
              <a:tabLst/>
              <a:defRPr/>
            </a:pPr>
            <a:r>
              <a:rPr kumimoji="0" sz="3200" b="0" i="0" u="none" strike="noStrike" kern="1200" cap="none" spc="0" normalizeH="0" baseline="0" noProof="0" dirty="0">
                <a:ln>
                  <a:noFill/>
                </a:ln>
                <a:solidFill>
                  <a:srgbClr val="FFFFFF"/>
                </a:solidFill>
                <a:effectLst/>
                <a:uLnTx/>
                <a:uFillTx/>
                <a:latin typeface="Arial"/>
                <a:ea typeface="+mn-ea"/>
                <a:cs typeface="Arial"/>
              </a:rPr>
              <a:t>•</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469900" marR="0" lvl="0" indent="-457200" algn="l" defTabSz="914400" rtl="0" eaLnBrk="1" fontAlgn="auto" latinLnBrk="0" hangingPunct="1">
              <a:lnSpc>
                <a:spcPct val="100000"/>
              </a:lnSpc>
              <a:spcBef>
                <a:spcPts val="595"/>
              </a:spcBef>
              <a:spcAft>
                <a:spcPts val="0"/>
              </a:spcAft>
              <a:buClrTx/>
              <a:buSzTx/>
              <a:buFont typeface="Arial"/>
              <a:buChar char="•"/>
              <a:tabLst>
                <a:tab pos="469265" algn="l"/>
                <a:tab pos="469900" algn="l"/>
              </a:tabLst>
              <a:defRPr/>
            </a:pPr>
            <a:r>
              <a:rPr kumimoji="0" sz="3200" b="1" i="0" u="none" strike="noStrike" kern="1200" cap="none" spc="5" normalizeH="0" baseline="0" noProof="0" dirty="0">
                <a:ln>
                  <a:noFill/>
                </a:ln>
                <a:solidFill>
                  <a:srgbClr val="FFFFFF"/>
                </a:solidFill>
                <a:effectLst/>
                <a:uLnTx/>
                <a:uFillTx/>
                <a:latin typeface="Tw Cen MT"/>
                <a:ea typeface="+mn-ea"/>
                <a:cs typeface="Tw Cen MT"/>
              </a:rPr>
              <a:t>Quirky </a:t>
            </a:r>
            <a:r>
              <a:rPr kumimoji="0" sz="3200" b="1" i="0" u="none" strike="noStrike" kern="1200" cap="none" spc="-5" normalizeH="0" baseline="0" noProof="0" dirty="0">
                <a:ln>
                  <a:noFill/>
                </a:ln>
                <a:solidFill>
                  <a:srgbClr val="FFFFFF"/>
                </a:solidFill>
                <a:effectLst/>
                <a:uLnTx/>
                <a:uFillTx/>
                <a:latin typeface="Tw Cen MT"/>
                <a:ea typeface="+mn-ea"/>
                <a:cs typeface="Tw Cen MT"/>
              </a:rPr>
              <a:t>Infill </a:t>
            </a:r>
            <a:r>
              <a:rPr kumimoji="0" sz="3200" b="1" i="0" u="none" strike="noStrike" kern="1200" cap="none" spc="-10" normalizeH="0" baseline="0" noProof="0" dirty="0">
                <a:ln>
                  <a:noFill/>
                </a:ln>
                <a:solidFill>
                  <a:srgbClr val="FFFFFF"/>
                </a:solidFill>
                <a:effectLst/>
                <a:uLnTx/>
                <a:uFillTx/>
                <a:latin typeface="Tw Cen MT"/>
                <a:ea typeface="+mn-ea"/>
                <a:cs typeface="Tw Cen MT"/>
              </a:rPr>
              <a:t>Development</a:t>
            </a:r>
            <a:r>
              <a:rPr kumimoji="0" sz="3200" b="1" i="0" u="none" strike="noStrike" kern="1200" cap="none" spc="-20"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
        <p:nvSpPr>
          <p:cNvPr id="6" name="object 6"/>
          <p:cNvSpPr txBox="1"/>
          <p:nvPr/>
        </p:nvSpPr>
        <p:spPr>
          <a:xfrm>
            <a:off x="1143000" y="4718456"/>
            <a:ext cx="6781800" cy="443230"/>
          </a:xfrm>
          <a:prstGeom prst="rect">
            <a:avLst/>
          </a:prstGeom>
        </p:spPr>
        <p:txBody>
          <a:bodyPr vert="horz" wrap="square" lIns="0" tIns="0" rIns="0" bIns="0" rtlCol="0">
            <a:spAutoFit/>
          </a:bodyPr>
          <a:lstStyle/>
          <a:p>
            <a:pPr marL="226060" marR="0" lvl="0" indent="0" algn="l" defTabSz="914400" rtl="0" eaLnBrk="1" fontAlgn="auto" latinLnBrk="0" hangingPunct="1">
              <a:lnSpc>
                <a:spcPts val="3379"/>
              </a:lnSpc>
              <a:spcBef>
                <a:spcPts val="0"/>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Nibbles Around the</a:t>
            </a:r>
            <a:r>
              <a:rPr kumimoji="0" sz="3200" b="1" i="0" u="none" strike="noStrike" kern="1200" cap="none" spc="-110"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Edges</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
        <p:nvSpPr>
          <p:cNvPr id="7" name="object 7"/>
          <p:cNvSpPr/>
          <p:nvPr/>
        </p:nvSpPr>
        <p:spPr>
          <a:xfrm>
            <a:off x="1143000" y="3886200"/>
            <a:ext cx="6781800" cy="0"/>
          </a:xfrm>
          <a:custGeom>
            <a:avLst/>
            <a:gdLst/>
            <a:ahLst/>
            <a:cxnLst/>
            <a:rect l="l" t="t" r="r" b="b"/>
            <a:pathLst>
              <a:path w="6781800">
                <a:moveTo>
                  <a:pt x="0" y="0"/>
                </a:moveTo>
                <a:lnTo>
                  <a:pt x="6781800" y="0"/>
                </a:lnTo>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43000" y="4495800"/>
            <a:ext cx="6781800" cy="0"/>
          </a:xfrm>
          <a:custGeom>
            <a:avLst/>
            <a:gdLst/>
            <a:ahLst/>
            <a:cxnLst/>
            <a:rect l="l" t="t" r="r" b="b"/>
            <a:pathLst>
              <a:path w="6781800">
                <a:moveTo>
                  <a:pt x="0" y="0"/>
                </a:moveTo>
                <a:lnTo>
                  <a:pt x="6781800" y="0"/>
                </a:lnTo>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143000" y="4953000"/>
            <a:ext cx="6781800" cy="0"/>
          </a:xfrm>
          <a:custGeom>
            <a:avLst/>
            <a:gdLst/>
            <a:ahLst/>
            <a:cxnLst/>
            <a:rect l="l" t="t" r="r" b="b"/>
            <a:pathLst>
              <a:path w="6781800">
                <a:moveTo>
                  <a:pt x="0" y="0"/>
                </a:moveTo>
                <a:lnTo>
                  <a:pt x="6781800" y="0"/>
                </a:lnTo>
              </a:path>
            </a:pathLst>
          </a:custGeom>
          <a:ln w="762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060043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60448" y="46498"/>
            <a:ext cx="3846829" cy="702310"/>
          </a:xfrm>
          <a:prstGeom prst="rect">
            <a:avLst/>
          </a:prstGeom>
        </p:spPr>
        <p:txBody>
          <a:bodyPr vert="horz" wrap="square" lIns="0" tIns="0" rIns="0" bIns="0" rtlCol="0">
            <a:spAutoFit/>
          </a:bodyPr>
          <a:lstStyle/>
          <a:p>
            <a:pPr marL="12700">
              <a:lnSpc>
                <a:spcPct val="100000"/>
              </a:lnSpc>
            </a:pPr>
            <a:r>
              <a:rPr sz="4400" u="none" dirty="0"/>
              <a:t>2019 </a:t>
            </a:r>
            <a:r>
              <a:rPr sz="4400" u="none" spc="-5" dirty="0"/>
              <a:t>IN</a:t>
            </a:r>
            <a:r>
              <a:rPr sz="4400" u="none" spc="-90" dirty="0"/>
              <a:t> </a:t>
            </a:r>
            <a:r>
              <a:rPr sz="4400" u="none" dirty="0"/>
              <a:t>REVIEW</a:t>
            </a:r>
            <a:endParaRPr sz="4400"/>
          </a:p>
        </p:txBody>
      </p:sp>
      <p:sp>
        <p:nvSpPr>
          <p:cNvPr id="4" name="object 4"/>
          <p:cNvSpPr/>
          <p:nvPr/>
        </p:nvSpPr>
        <p:spPr>
          <a:xfrm>
            <a:off x="381000" y="3886200"/>
            <a:ext cx="8509000" cy="1143000"/>
          </a:xfrm>
          <a:custGeom>
            <a:avLst/>
            <a:gdLst/>
            <a:ahLst/>
            <a:cxnLst/>
            <a:rect l="l" t="t" r="r" b="b"/>
            <a:pathLst>
              <a:path w="8509000" h="1143000">
                <a:moveTo>
                  <a:pt x="0" y="0"/>
                </a:moveTo>
                <a:lnTo>
                  <a:pt x="8508492" y="0"/>
                </a:lnTo>
                <a:lnTo>
                  <a:pt x="8508492" y="1143000"/>
                </a:lnTo>
                <a:lnTo>
                  <a:pt x="0" y="1143000"/>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99749" y="1109636"/>
            <a:ext cx="7876540" cy="380872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PEOPLE CAME </a:t>
            </a:r>
            <a:r>
              <a:rPr kumimoji="0" sz="3200" b="1" i="0" u="none" strike="noStrike" kern="1200" cap="none" spc="-15" normalizeH="0" baseline="0" noProof="0" dirty="0">
                <a:ln>
                  <a:noFill/>
                </a:ln>
                <a:solidFill>
                  <a:srgbClr val="FFFFFF"/>
                </a:solidFill>
                <a:effectLst/>
                <a:uLnTx/>
                <a:uFillTx/>
                <a:latin typeface="Tw Cen MT"/>
                <a:ea typeface="+mn-ea"/>
                <a:cs typeface="Tw Cen MT"/>
              </a:rPr>
              <a:t>TO </a:t>
            </a:r>
            <a:r>
              <a:rPr kumimoji="0" sz="3200" b="1" i="0" u="none" strike="noStrike" kern="1200" cap="none" spc="-5" normalizeH="0" baseline="0" noProof="0" dirty="0">
                <a:ln>
                  <a:noFill/>
                </a:ln>
                <a:solidFill>
                  <a:srgbClr val="FFFFFF"/>
                </a:solidFill>
                <a:effectLst/>
                <a:uLnTx/>
                <a:uFillTx/>
                <a:latin typeface="Tw Cen MT"/>
                <a:ea typeface="+mn-ea"/>
                <a:cs typeface="Tw Cen MT"/>
              </a:rPr>
              <a:t>THE</a:t>
            </a:r>
            <a:r>
              <a:rPr kumimoji="0" sz="3200" b="1" i="0" u="none" strike="noStrike" kern="1200" cap="none" spc="-70" normalizeH="0" baseline="0" noProof="0" dirty="0">
                <a:ln>
                  <a:noFill/>
                </a:ln>
                <a:solidFill>
                  <a:srgbClr val="FFFFFF"/>
                </a:solidFill>
                <a:effectLst/>
                <a:uLnTx/>
                <a:uFillTx/>
                <a:latin typeface="Tw Cen MT"/>
                <a:ea typeface="+mn-ea"/>
                <a:cs typeface="Tw Cen MT"/>
              </a:rPr>
              <a:t> </a:t>
            </a:r>
            <a:r>
              <a:rPr kumimoji="0" sz="3200" b="1" i="0" u="none" strike="noStrike" kern="1200" cap="none" spc="-40" normalizeH="0" baseline="0" noProof="0" dirty="0">
                <a:ln>
                  <a:noFill/>
                </a:ln>
                <a:solidFill>
                  <a:srgbClr val="FFFFFF"/>
                </a:solidFill>
                <a:effectLst/>
                <a:uLnTx/>
                <a:uFillTx/>
                <a:latin typeface="Tw Cen MT"/>
                <a:ea typeface="+mn-ea"/>
                <a:cs typeface="Tw Cen MT"/>
              </a:rPr>
              <a:t>TABLE:</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20" normalizeH="0" baseline="0" noProof="0" dirty="0">
                <a:ln>
                  <a:noFill/>
                </a:ln>
                <a:solidFill>
                  <a:srgbClr val="FFFFFF"/>
                </a:solidFill>
                <a:effectLst/>
                <a:uLnTx/>
                <a:uFillTx/>
                <a:latin typeface="Tw Cen MT"/>
                <a:ea typeface="+mn-ea"/>
                <a:cs typeface="Tw Cen MT"/>
              </a:rPr>
              <a:t>Focus </a:t>
            </a:r>
            <a:r>
              <a:rPr kumimoji="0" sz="3200" b="1" i="0" u="none" strike="noStrike" kern="1200" cap="none" spc="0" normalizeH="0" baseline="0" noProof="0" dirty="0">
                <a:ln>
                  <a:noFill/>
                </a:ln>
                <a:solidFill>
                  <a:srgbClr val="FFFFFF"/>
                </a:solidFill>
                <a:effectLst/>
                <a:uLnTx/>
                <a:uFillTx/>
                <a:latin typeface="Tw Cen MT"/>
                <a:ea typeface="+mn-ea"/>
                <a:cs typeface="Tw Cen MT"/>
              </a:rPr>
              <a:t>on Long </a:t>
            </a:r>
            <a:r>
              <a:rPr kumimoji="0" sz="3200" b="1" i="0" u="none" strike="noStrike" kern="1200" cap="none" spc="-20" normalizeH="0" baseline="0" noProof="0" dirty="0">
                <a:ln>
                  <a:noFill/>
                </a:ln>
                <a:solidFill>
                  <a:srgbClr val="FFFFFF"/>
                </a:solidFill>
                <a:effectLst/>
                <a:uLnTx/>
                <a:uFillTx/>
                <a:latin typeface="Tw Cen MT"/>
                <a:ea typeface="+mn-ea"/>
                <a:cs typeface="Tw Cen MT"/>
              </a:rPr>
              <a:t>Range</a:t>
            </a:r>
            <a:r>
              <a:rPr kumimoji="0" sz="3200" b="1" i="0" u="none" strike="noStrike" kern="1200" cap="none" spc="-114"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Planning</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508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10" normalizeH="0" baseline="0" noProof="0" dirty="0">
                <a:ln>
                  <a:noFill/>
                </a:ln>
                <a:solidFill>
                  <a:srgbClr val="FFFFFF"/>
                </a:solidFill>
                <a:effectLst/>
                <a:uLnTx/>
                <a:uFillTx/>
                <a:latin typeface="Tw Cen MT"/>
                <a:ea typeface="+mn-ea"/>
                <a:cs typeface="Tw Cen MT"/>
              </a:rPr>
              <a:t>Data </a:t>
            </a:r>
            <a:r>
              <a:rPr kumimoji="0" sz="3200" b="1" i="0" u="none" strike="noStrike" kern="1200" cap="none" spc="5" normalizeH="0" baseline="0" noProof="0" dirty="0">
                <a:ln>
                  <a:noFill/>
                </a:ln>
                <a:solidFill>
                  <a:srgbClr val="FFFFFF"/>
                </a:solidFill>
                <a:effectLst/>
                <a:uLnTx/>
                <a:uFillTx/>
                <a:latin typeface="Tw Cen MT"/>
                <a:ea typeface="+mn-ea"/>
                <a:cs typeface="Tw Cen MT"/>
              </a:rPr>
              <a:t>Gathering </a:t>
            </a:r>
            <a:r>
              <a:rPr kumimoji="0" sz="3200" b="1" i="0" u="none" strike="noStrike" kern="1200" cap="none" spc="0" normalizeH="0" baseline="0" noProof="0" dirty="0">
                <a:ln>
                  <a:noFill/>
                </a:ln>
                <a:solidFill>
                  <a:srgbClr val="FFFFFF"/>
                </a:solidFill>
                <a:effectLst/>
                <a:uLnTx/>
                <a:uFillTx/>
                <a:latin typeface="Tw Cen MT"/>
                <a:ea typeface="+mn-ea"/>
                <a:cs typeface="Tw Cen MT"/>
              </a:rPr>
              <a:t>and </a:t>
            </a:r>
            <a:r>
              <a:rPr kumimoji="0" sz="3200" b="1" i="0" u="none" strike="noStrike" kern="1200" cap="none" spc="-10" normalizeH="0" baseline="0" noProof="0" dirty="0">
                <a:ln>
                  <a:noFill/>
                </a:ln>
                <a:solidFill>
                  <a:srgbClr val="FFFFFF"/>
                </a:solidFill>
                <a:effectLst/>
                <a:uLnTx/>
                <a:uFillTx/>
                <a:latin typeface="Tw Cen MT"/>
                <a:ea typeface="+mn-ea"/>
                <a:cs typeface="Tw Cen MT"/>
              </a:rPr>
              <a:t>Citizen </a:t>
            </a:r>
            <a:r>
              <a:rPr kumimoji="0" sz="3200" b="1" i="0" u="none" strike="noStrike" kern="1200" cap="none" spc="5" normalizeH="0" baseline="0" noProof="0" dirty="0">
                <a:ln>
                  <a:noFill/>
                </a:ln>
                <a:solidFill>
                  <a:srgbClr val="FFFFFF"/>
                </a:solidFill>
                <a:effectLst/>
                <a:uLnTx/>
                <a:uFillTx/>
                <a:latin typeface="Tw Cen MT"/>
                <a:ea typeface="+mn-ea"/>
                <a:cs typeface="Tw Cen MT"/>
              </a:rPr>
              <a:t>Engagement </a:t>
            </a:r>
            <a:r>
              <a:rPr kumimoji="0" sz="3200" b="1" i="0" u="none" strike="noStrike" kern="1200" cap="none" spc="-15" normalizeH="0" baseline="0" noProof="0" dirty="0">
                <a:ln>
                  <a:noFill/>
                </a:ln>
                <a:solidFill>
                  <a:srgbClr val="FFFFFF"/>
                </a:solidFill>
                <a:effectLst/>
                <a:uLnTx/>
                <a:uFillTx/>
                <a:latin typeface="Tw Cen MT"/>
                <a:ea typeface="+mn-ea"/>
                <a:cs typeface="Tw Cen MT"/>
              </a:rPr>
              <a:t>for  </a:t>
            </a:r>
            <a:r>
              <a:rPr kumimoji="0" sz="3200" b="1" i="0" u="none" strike="noStrike" kern="1200" cap="none" spc="10" normalizeH="0" baseline="0" noProof="0" dirty="0">
                <a:ln>
                  <a:noFill/>
                </a:ln>
                <a:solidFill>
                  <a:srgbClr val="FFFFFF"/>
                </a:solidFill>
                <a:effectLst/>
                <a:uLnTx/>
                <a:uFillTx/>
                <a:latin typeface="Tw Cen MT"/>
                <a:ea typeface="+mn-ea"/>
                <a:cs typeface="Tw Cen MT"/>
              </a:rPr>
              <a:t>Future </a:t>
            </a:r>
            <a:r>
              <a:rPr kumimoji="0" sz="3200" b="1" i="0" u="none" strike="noStrike" kern="1200" cap="none" spc="-10" normalizeH="0" baseline="0" noProof="0" dirty="0">
                <a:ln>
                  <a:noFill/>
                </a:ln>
                <a:solidFill>
                  <a:srgbClr val="FFFFFF"/>
                </a:solidFill>
                <a:effectLst/>
                <a:uLnTx/>
                <a:uFillTx/>
                <a:latin typeface="Tw Cen MT"/>
                <a:ea typeface="+mn-ea"/>
                <a:cs typeface="Tw Cen MT"/>
              </a:rPr>
              <a:t>Growth </a:t>
            </a:r>
            <a:r>
              <a:rPr kumimoji="0" sz="3200" b="1" i="0" u="none" strike="noStrike" kern="1200" cap="none" spc="0" normalizeH="0" baseline="0" noProof="0" dirty="0">
                <a:ln>
                  <a:noFill/>
                </a:ln>
                <a:solidFill>
                  <a:srgbClr val="FFFFFF"/>
                </a:solidFill>
                <a:effectLst/>
                <a:uLnTx/>
                <a:uFillTx/>
                <a:latin typeface="Tw Cen MT"/>
                <a:ea typeface="+mn-ea"/>
                <a:cs typeface="Tw Cen MT"/>
              </a:rPr>
              <a:t>Discussions </a:t>
            </a:r>
            <a:r>
              <a:rPr kumimoji="0" sz="3200" b="1" i="0" u="none" strike="noStrike" kern="1200" cap="none" spc="-5" normalizeH="0" baseline="0" noProof="0" dirty="0">
                <a:ln>
                  <a:noFill/>
                </a:ln>
                <a:solidFill>
                  <a:srgbClr val="FFFFFF"/>
                </a:solidFill>
                <a:effectLst/>
                <a:uLnTx/>
                <a:uFillTx/>
                <a:latin typeface="Tw Cen MT"/>
                <a:ea typeface="+mn-ea"/>
                <a:cs typeface="Tw Cen MT"/>
              </a:rPr>
              <a:t>in</a:t>
            </a:r>
            <a:r>
              <a:rPr kumimoji="0" sz="3200" b="1" i="0" u="none" strike="noStrike" kern="1200" cap="none" spc="-65" normalizeH="0" baseline="0" noProof="0" dirty="0">
                <a:ln>
                  <a:noFill/>
                </a:ln>
                <a:solidFill>
                  <a:srgbClr val="FFFFFF"/>
                </a:solidFill>
                <a:effectLst/>
                <a:uLnTx/>
                <a:uFillTx/>
                <a:latin typeface="Tw Cen MT"/>
                <a:ea typeface="+mn-ea"/>
                <a:cs typeface="Tw Cen MT"/>
              </a:rPr>
              <a:t> </a:t>
            </a:r>
            <a:r>
              <a:rPr kumimoji="0" sz="3200" b="1" i="0" u="none" strike="noStrike" kern="1200" cap="none" spc="-5" normalizeH="0" baseline="0" noProof="0" dirty="0">
                <a:ln>
                  <a:noFill/>
                </a:ln>
                <a:solidFill>
                  <a:srgbClr val="FFFFFF"/>
                </a:solidFill>
                <a:effectLst/>
                <a:uLnTx/>
                <a:uFillTx/>
                <a:latin typeface="Tw Cen MT"/>
                <a:ea typeface="+mn-ea"/>
                <a:cs typeface="Tw Cen MT"/>
              </a:rPr>
              <a:t>McMinnville</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600"/>
              </a:spcBef>
              <a:spcAft>
                <a:spcPts val="0"/>
              </a:spcAft>
              <a:buClrTx/>
              <a:buSzTx/>
              <a:buFont typeface="Arial"/>
              <a:buChar char="•"/>
              <a:tabLst>
                <a:tab pos="469265" algn="l"/>
                <a:tab pos="469900" algn="l"/>
              </a:tabLst>
              <a:defRPr/>
            </a:pPr>
            <a:r>
              <a:rPr kumimoji="0" sz="3200" b="1" i="0" u="none" strike="noStrike" kern="1200" cap="none" spc="-5" normalizeH="0" baseline="0" noProof="0" dirty="0">
                <a:ln>
                  <a:noFill/>
                </a:ln>
                <a:solidFill>
                  <a:srgbClr val="FFFFFF"/>
                </a:solidFill>
                <a:effectLst/>
                <a:uLnTx/>
                <a:uFillTx/>
                <a:latin typeface="Tw Cen MT"/>
                <a:ea typeface="+mn-ea"/>
                <a:cs typeface="Tw Cen MT"/>
              </a:rPr>
              <a:t>Specialty</a:t>
            </a:r>
            <a:r>
              <a:rPr kumimoji="0" sz="3200" b="1" i="0" u="none" strike="noStrike" kern="1200" cap="none" spc="-45"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Plans</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595"/>
              </a:spcBef>
              <a:spcAft>
                <a:spcPts val="0"/>
              </a:spcAft>
              <a:buClrTx/>
              <a:buSzTx/>
              <a:buFont typeface="Arial"/>
              <a:buChar char="•"/>
              <a:tabLst>
                <a:tab pos="469265" algn="l"/>
                <a:tab pos="469900" algn="l"/>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PLANNED </a:t>
            </a:r>
            <a:r>
              <a:rPr kumimoji="0" sz="3200" b="1" i="0" u="none" strike="noStrike" kern="1200" cap="none" spc="-5" normalizeH="0" baseline="0" noProof="0" dirty="0">
                <a:ln>
                  <a:noFill/>
                </a:ln>
                <a:solidFill>
                  <a:srgbClr val="FFFFFF"/>
                </a:solidFill>
                <a:effectLst/>
                <a:uLnTx/>
                <a:uFillTx/>
                <a:latin typeface="Tw Cen MT"/>
                <a:ea typeface="+mn-ea"/>
                <a:cs typeface="Tw Cen MT"/>
              </a:rPr>
              <a:t>DEVELOPMENT</a:t>
            </a:r>
            <a:r>
              <a:rPr kumimoji="0" sz="3200" b="1" i="0" u="none" strike="noStrike" kern="1200" cap="none" spc="-50" normalizeH="0" baseline="0" noProof="0" dirty="0">
                <a:ln>
                  <a:noFill/>
                </a:ln>
                <a:solidFill>
                  <a:srgbClr val="FFFFFF"/>
                </a:solidFill>
                <a:effectLst/>
                <a:uLnTx/>
                <a:uFillTx/>
                <a:latin typeface="Tw Cen MT"/>
                <a:ea typeface="+mn-ea"/>
                <a:cs typeface="Tw Cen MT"/>
              </a:rPr>
              <a:t> </a:t>
            </a:r>
            <a:r>
              <a:rPr kumimoji="0" sz="3200" b="1" i="0" u="none" strike="noStrike" kern="1200" cap="none" spc="-5" normalizeH="0" baseline="0" noProof="0" dirty="0">
                <a:ln>
                  <a:noFill/>
                </a:ln>
                <a:solidFill>
                  <a:srgbClr val="FFFFFF"/>
                </a:solidFill>
                <a:effectLst/>
                <a:uLnTx/>
                <a:uFillTx/>
                <a:latin typeface="Tw Cen MT"/>
                <a:ea typeface="+mn-ea"/>
                <a:cs typeface="Tw Cen MT"/>
              </a:rPr>
              <a:t>AMENDMENTS</a:t>
            </a:r>
            <a:endParaRPr kumimoji="0" sz="32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595"/>
              </a:spcBef>
              <a:spcAft>
                <a:spcPts val="0"/>
              </a:spcAft>
              <a:buClrTx/>
              <a:buSzTx/>
              <a:buFont typeface="Arial"/>
              <a:buChar char="•"/>
              <a:tabLst>
                <a:tab pos="469265" algn="l"/>
                <a:tab pos="469900" algn="l"/>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RESPONDING </a:t>
            </a:r>
            <a:r>
              <a:rPr kumimoji="0" sz="3200" b="1" i="0" u="none" strike="noStrike" kern="1200" cap="none" spc="-15" normalizeH="0" baseline="0" noProof="0" dirty="0">
                <a:ln>
                  <a:noFill/>
                </a:ln>
                <a:solidFill>
                  <a:srgbClr val="FFFFFF"/>
                </a:solidFill>
                <a:effectLst/>
                <a:uLnTx/>
                <a:uFillTx/>
                <a:latin typeface="Tw Cen MT"/>
                <a:ea typeface="+mn-ea"/>
                <a:cs typeface="Tw Cen MT"/>
              </a:rPr>
              <a:t>TO </a:t>
            </a:r>
            <a:r>
              <a:rPr kumimoji="0" sz="3200" b="1" i="0" u="none" strike="noStrike" kern="1200" cap="none" spc="-5" normalizeH="0" baseline="0" noProof="0" dirty="0">
                <a:ln>
                  <a:noFill/>
                </a:ln>
                <a:solidFill>
                  <a:srgbClr val="FFFFFF"/>
                </a:solidFill>
                <a:effectLst/>
                <a:uLnTx/>
                <a:uFillTx/>
                <a:latin typeface="Tw Cen MT"/>
                <a:ea typeface="+mn-ea"/>
                <a:cs typeface="Tw Cen MT"/>
              </a:rPr>
              <a:t>HOUSING</a:t>
            </a:r>
            <a:r>
              <a:rPr kumimoji="0" sz="3200" b="1" i="0" u="none" strike="noStrike" kern="1200" cap="none" spc="-50" normalizeH="0" baseline="0" noProof="0" dirty="0">
                <a:ln>
                  <a:noFill/>
                </a:ln>
                <a:solidFill>
                  <a:srgbClr val="FFFFFF"/>
                </a:solidFill>
                <a:effectLst/>
                <a:uLnTx/>
                <a:uFillTx/>
                <a:latin typeface="Tw Cen MT"/>
                <a:ea typeface="+mn-ea"/>
                <a:cs typeface="Tw Cen MT"/>
              </a:rPr>
              <a:t> </a:t>
            </a:r>
            <a:r>
              <a:rPr kumimoji="0" sz="3200" b="1" i="0" u="none" strike="noStrike" kern="1200" cap="none" spc="0" normalizeH="0" baseline="0" noProof="0" dirty="0">
                <a:ln>
                  <a:noFill/>
                </a:ln>
                <a:solidFill>
                  <a:srgbClr val="FFFFFF"/>
                </a:solidFill>
                <a:effectLst/>
                <a:uLnTx/>
                <a:uFillTx/>
                <a:latin typeface="Tw Cen MT"/>
                <a:ea typeface="+mn-ea"/>
                <a:cs typeface="Tw Cen MT"/>
              </a:rPr>
              <a:t>NEED</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935361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63000" y="838962"/>
            <a:ext cx="1270" cy="0"/>
          </a:xfrm>
          <a:custGeom>
            <a:avLst/>
            <a:gdLst/>
            <a:ahLst/>
            <a:cxnLst/>
            <a:rect l="l" t="t" r="r" b="b"/>
            <a:pathLst>
              <a:path w="1270">
                <a:moveTo>
                  <a:pt x="0" y="0"/>
                </a:moveTo>
                <a:lnTo>
                  <a:pt x="761"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534161" y="838962"/>
            <a:ext cx="7085965" cy="0"/>
          </a:xfrm>
          <a:custGeom>
            <a:avLst/>
            <a:gdLst/>
            <a:ahLst/>
            <a:cxnLst/>
            <a:rect l="l" t="t" r="r" b="b"/>
            <a:pathLst>
              <a:path w="7085965">
                <a:moveTo>
                  <a:pt x="0" y="0"/>
                </a:moveTo>
                <a:lnTo>
                  <a:pt x="7085838"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067051" y="80007"/>
            <a:ext cx="5029200" cy="702310"/>
          </a:xfrm>
          <a:prstGeom prst="rect">
            <a:avLst/>
          </a:prstGeom>
        </p:spPr>
        <p:txBody>
          <a:bodyPr vert="horz" wrap="square" lIns="0" tIns="0" rIns="0" bIns="0" rtlCol="0">
            <a:spAutoFit/>
          </a:bodyPr>
          <a:lstStyle/>
          <a:p>
            <a:pPr marL="12700">
              <a:lnSpc>
                <a:spcPct val="100000"/>
              </a:lnSpc>
            </a:pPr>
            <a:r>
              <a:rPr sz="4400" u="none" dirty="0"/>
              <a:t>CURRENT</a:t>
            </a:r>
            <a:r>
              <a:rPr sz="4400" u="none" spc="-75" dirty="0"/>
              <a:t> </a:t>
            </a:r>
            <a:r>
              <a:rPr sz="4400" u="none" spc="-5" dirty="0"/>
              <a:t>PLANNING</a:t>
            </a:r>
            <a:endParaRPr sz="440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5" name="object 5"/>
          <p:cNvSpPr txBox="1"/>
          <p:nvPr/>
        </p:nvSpPr>
        <p:spPr>
          <a:xfrm>
            <a:off x="599311" y="1167921"/>
            <a:ext cx="6279515" cy="1399540"/>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
                <a:srgbClr val="B2B060"/>
              </a:buClr>
              <a:buSzTx/>
              <a:buFont typeface="Wingdings"/>
              <a:buChar char=""/>
              <a:tabLst>
                <a:tab pos="469265" algn="l"/>
                <a:tab pos="469900" algn="l"/>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Administer </a:t>
            </a:r>
            <a:r>
              <a:rPr kumimoji="0" sz="3600" b="1" i="0" u="none" strike="noStrike" kern="1200" cap="none" spc="-15" normalizeH="0" baseline="0" noProof="0" dirty="0">
                <a:ln>
                  <a:noFill/>
                </a:ln>
                <a:solidFill>
                  <a:srgbClr val="FFFFFF"/>
                </a:solidFill>
                <a:effectLst/>
                <a:uLnTx/>
                <a:uFillTx/>
                <a:latin typeface="Tw Cen MT"/>
                <a:ea typeface="+mn-ea"/>
                <a:cs typeface="Tw Cen MT"/>
              </a:rPr>
              <a:t>Development</a:t>
            </a:r>
            <a:r>
              <a:rPr kumimoji="0" sz="3600" b="1" i="0" u="none" strike="noStrike" kern="1200" cap="none" spc="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Code</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2160"/>
              </a:spcBef>
              <a:spcAft>
                <a:spcPts val="0"/>
              </a:spcAft>
              <a:buClr>
                <a:srgbClr val="B2B060"/>
              </a:buClr>
              <a:buSzTx/>
              <a:buFont typeface="Wingdings"/>
              <a:buChar char=""/>
              <a:tabLst>
                <a:tab pos="469265" algn="l"/>
                <a:tab pos="469900" algn="l"/>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Apply </a:t>
            </a:r>
            <a:r>
              <a:rPr kumimoji="0" sz="3600" b="1" i="0" u="none" strike="noStrike" kern="1200" cap="none" spc="0" normalizeH="0" baseline="0" noProof="0" dirty="0">
                <a:ln>
                  <a:noFill/>
                </a:ln>
                <a:solidFill>
                  <a:srgbClr val="FFFFFF"/>
                </a:solidFill>
                <a:effectLst/>
                <a:uLnTx/>
                <a:uFillTx/>
                <a:latin typeface="Tw Cen MT"/>
                <a:ea typeface="+mn-ea"/>
                <a:cs typeface="Tw Cen MT"/>
              </a:rPr>
              <a:t>Comprehensive</a:t>
            </a:r>
            <a:r>
              <a:rPr kumimoji="0" sz="3600" b="1" i="0" u="none" strike="noStrike" kern="1200" cap="none" spc="-4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Plan,</a:t>
            </a:r>
            <a:endParaRPr kumimoji="0" sz="3600" b="0" i="0" u="none" strike="noStrike" kern="1200" cap="none" spc="0" normalizeH="0" baseline="0" noProof="0">
              <a:ln>
                <a:noFill/>
              </a:ln>
              <a:solidFill>
                <a:prstClr val="black"/>
              </a:solidFill>
              <a:effectLst/>
              <a:uLnTx/>
              <a:uFillTx/>
              <a:latin typeface="Tw Cen MT"/>
              <a:ea typeface="+mn-ea"/>
              <a:cs typeface="Tw Cen MT"/>
            </a:endParaRPr>
          </a:p>
        </p:txBody>
      </p:sp>
      <p:sp>
        <p:nvSpPr>
          <p:cNvPr id="6" name="object 6"/>
          <p:cNvSpPr txBox="1"/>
          <p:nvPr/>
        </p:nvSpPr>
        <p:spPr>
          <a:xfrm>
            <a:off x="599311" y="2539521"/>
            <a:ext cx="8060690" cy="2496820"/>
          </a:xfrm>
          <a:prstGeom prst="rect">
            <a:avLst/>
          </a:prstGeom>
        </p:spPr>
        <p:txBody>
          <a:bodyPr vert="horz" wrap="square" lIns="0" tIns="0" rIns="0" bIns="0" rtlCol="0">
            <a:spAutoFit/>
          </a:bodyPr>
          <a:lstStyle/>
          <a:p>
            <a:pPr marL="469900" marR="508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15" normalizeH="0" baseline="0" noProof="0" dirty="0">
                <a:ln>
                  <a:noFill/>
                </a:ln>
                <a:solidFill>
                  <a:srgbClr val="FFFFFF"/>
                </a:solidFill>
                <a:effectLst/>
                <a:uLnTx/>
                <a:uFillTx/>
                <a:latin typeface="Tw Cen MT"/>
                <a:ea typeface="+mn-ea"/>
                <a:cs typeface="Tw Cen MT"/>
              </a:rPr>
              <a:t>Development </a:t>
            </a:r>
            <a:r>
              <a:rPr kumimoji="0" sz="3600" b="1" i="0" u="none" strike="noStrike" kern="1200" cap="none" spc="-5" normalizeH="0" baseline="0" noProof="0" dirty="0">
                <a:ln>
                  <a:noFill/>
                </a:ln>
                <a:solidFill>
                  <a:srgbClr val="FFFFFF"/>
                </a:solidFill>
                <a:effectLst/>
                <a:uLnTx/>
                <a:uFillTx/>
                <a:latin typeface="Tw Cen MT"/>
                <a:ea typeface="+mn-ea"/>
                <a:cs typeface="Tw Cen MT"/>
              </a:rPr>
              <a:t>Code, Zoning </a:t>
            </a:r>
            <a:r>
              <a:rPr kumimoji="0" sz="3600" b="1" i="0" u="none" strike="noStrike" kern="1200" cap="none" spc="-20" normalizeH="0" baseline="0" noProof="0" dirty="0">
                <a:ln>
                  <a:noFill/>
                </a:ln>
                <a:solidFill>
                  <a:srgbClr val="FFFFFF"/>
                </a:solidFill>
                <a:effectLst/>
                <a:uLnTx/>
                <a:uFillTx/>
                <a:latin typeface="Tw Cen MT"/>
                <a:ea typeface="+mn-ea"/>
                <a:cs typeface="Tw Cen MT"/>
              </a:rPr>
              <a:t>Map, </a:t>
            </a:r>
            <a:r>
              <a:rPr kumimoji="0" sz="3600" b="1" i="0" u="none" strike="noStrike" kern="1200" cap="none" spc="15" normalizeH="0" baseline="0" noProof="0" dirty="0">
                <a:ln>
                  <a:noFill/>
                </a:ln>
                <a:solidFill>
                  <a:srgbClr val="FFFFFF"/>
                </a:solidFill>
                <a:effectLst/>
                <a:uLnTx/>
                <a:uFillTx/>
                <a:latin typeface="Tw Cen MT"/>
                <a:ea typeface="+mn-ea"/>
                <a:cs typeface="Tw Cen MT"/>
              </a:rPr>
              <a:t>Area  </a:t>
            </a:r>
            <a:r>
              <a:rPr kumimoji="0" sz="3600" b="1" i="0" u="none" strike="noStrike" kern="1200" cap="none" spc="-25" normalizeH="0" baseline="0" noProof="0" dirty="0">
                <a:ln>
                  <a:noFill/>
                </a:ln>
                <a:solidFill>
                  <a:srgbClr val="FFFFFF"/>
                </a:solidFill>
                <a:effectLst/>
                <a:uLnTx/>
                <a:uFillTx/>
                <a:latin typeface="Tw Cen MT"/>
                <a:ea typeface="+mn-ea"/>
                <a:cs typeface="Tw Cen MT"/>
              </a:rPr>
              <a:t>Plans, </a:t>
            </a:r>
            <a:r>
              <a:rPr kumimoji="0" sz="3600" b="1" i="0" u="none" strike="noStrike" kern="1200" cap="none" spc="-5" normalizeH="0" baseline="0" noProof="0" dirty="0">
                <a:ln>
                  <a:noFill/>
                </a:ln>
                <a:solidFill>
                  <a:srgbClr val="FFFFFF"/>
                </a:solidFill>
                <a:effectLst/>
                <a:uLnTx/>
                <a:uFillTx/>
                <a:latin typeface="Tw Cen MT"/>
                <a:ea typeface="+mn-ea"/>
                <a:cs typeface="Tw Cen MT"/>
              </a:rPr>
              <a:t>etc. </a:t>
            </a:r>
            <a:r>
              <a:rPr kumimoji="0" sz="3600" b="1" i="0" u="none" strike="noStrike" kern="1200" cap="none" spc="0" normalizeH="0" baseline="0" noProof="0" dirty="0">
                <a:ln>
                  <a:noFill/>
                </a:ln>
                <a:solidFill>
                  <a:srgbClr val="FFFFFF"/>
                </a:solidFill>
                <a:effectLst/>
                <a:uLnTx/>
                <a:uFillTx/>
                <a:latin typeface="Tw Cen MT"/>
                <a:ea typeface="+mn-ea"/>
                <a:cs typeface="Tw Cen MT"/>
              </a:rPr>
              <a:t>to </a:t>
            </a:r>
            <a:r>
              <a:rPr kumimoji="0" sz="3600" b="1" i="0" u="none" strike="noStrike" kern="1200" cap="none" spc="-5" normalizeH="0" baseline="0" noProof="0" dirty="0">
                <a:ln>
                  <a:noFill/>
                </a:ln>
                <a:solidFill>
                  <a:srgbClr val="FFFFFF"/>
                </a:solidFill>
                <a:effectLst/>
                <a:uLnTx/>
                <a:uFillTx/>
                <a:latin typeface="Tw Cen MT"/>
                <a:ea typeface="+mn-ea"/>
                <a:cs typeface="Tw Cen MT"/>
              </a:rPr>
              <a:t>specific </a:t>
            </a:r>
            <a:r>
              <a:rPr kumimoji="0" sz="3600" b="1" i="0" u="none" strike="noStrike" kern="1200" cap="none" spc="15" normalizeH="0" baseline="0" noProof="0" dirty="0">
                <a:ln>
                  <a:noFill/>
                </a:ln>
                <a:solidFill>
                  <a:srgbClr val="FFFFFF"/>
                </a:solidFill>
                <a:effectLst/>
                <a:uLnTx/>
                <a:uFillTx/>
                <a:latin typeface="Tw Cen MT"/>
                <a:ea typeface="+mn-ea"/>
                <a:cs typeface="Tw Cen MT"/>
              </a:rPr>
              <a:t>properties </a:t>
            </a:r>
            <a:r>
              <a:rPr kumimoji="0" sz="3600" b="1" i="0" u="none" strike="noStrike" kern="1200" cap="none" spc="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public  and</a:t>
            </a:r>
            <a:r>
              <a:rPr kumimoji="0" sz="3600" b="1" i="0" u="none" strike="noStrike" kern="1200" cap="none" spc="-65" normalizeH="0" baseline="0" noProof="0" dirty="0">
                <a:ln>
                  <a:noFill/>
                </a:ln>
                <a:solidFill>
                  <a:srgbClr val="FFFFFF"/>
                </a:solidFill>
                <a:effectLst/>
                <a:uLnTx/>
                <a:uFillTx/>
                <a:latin typeface="Tw Cen MT"/>
                <a:ea typeface="+mn-ea"/>
                <a:cs typeface="Tw Cen MT"/>
              </a:rPr>
              <a:t> </a:t>
            </a:r>
            <a:r>
              <a:rPr kumimoji="0" sz="3600" b="1" i="0" u="none" strike="noStrike" kern="1200" cap="none" spc="0" normalizeH="0" baseline="0" noProof="0" dirty="0">
                <a:ln>
                  <a:noFill/>
                </a:ln>
                <a:solidFill>
                  <a:srgbClr val="FFFFFF"/>
                </a:solidFill>
                <a:effectLst/>
                <a:uLnTx/>
                <a:uFillTx/>
                <a:latin typeface="Tw Cen MT"/>
                <a:ea typeface="+mn-ea"/>
                <a:cs typeface="Tw Cen MT"/>
              </a:rPr>
              <a:t>private</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2160"/>
              </a:spcBef>
              <a:spcAft>
                <a:spcPts val="0"/>
              </a:spcAft>
              <a:buClr>
                <a:srgbClr val="B2B060"/>
              </a:buClr>
              <a:buSzTx/>
              <a:buFont typeface="Wingdings"/>
              <a:buChar char=""/>
              <a:tabLst>
                <a:tab pos="469265" algn="l"/>
                <a:tab pos="469900" algn="l"/>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Land Use Decisions </a:t>
            </a:r>
            <a:r>
              <a:rPr kumimoji="0" sz="3600" b="1" i="0" u="none" strike="noStrike" kern="1200" cap="none" spc="0" normalizeH="0" baseline="0" noProof="0" dirty="0">
                <a:ln>
                  <a:noFill/>
                </a:ln>
                <a:solidFill>
                  <a:srgbClr val="FFFFFF"/>
                </a:solidFill>
                <a:effectLst/>
                <a:uLnTx/>
                <a:uFillTx/>
                <a:latin typeface="Tw Cen MT"/>
                <a:ea typeface="+mn-ea"/>
                <a:cs typeface="Tw Cen MT"/>
              </a:rPr>
              <a:t>-</a:t>
            </a:r>
            <a:r>
              <a:rPr kumimoji="0" sz="3600" b="1" i="0" u="none" strike="noStrike" kern="1200" cap="none" spc="1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Findings</a:t>
            </a:r>
            <a:endParaRPr kumimoji="0" sz="3600" b="0" i="0" u="none" strike="noStrike" kern="1200" cap="none" spc="0" normalizeH="0" baseline="0" noProof="0">
              <a:ln>
                <a:noFill/>
              </a:ln>
              <a:solidFill>
                <a:prstClr val="black"/>
              </a:solidFill>
              <a:effectLst/>
              <a:uLnTx/>
              <a:uFillTx/>
              <a:latin typeface="Tw Cen MT"/>
              <a:ea typeface="+mn-ea"/>
              <a:cs typeface="Tw Cen MT"/>
            </a:endParaRPr>
          </a:p>
        </p:txBody>
      </p:sp>
      <p:sp>
        <p:nvSpPr>
          <p:cNvPr id="7" name="object 7"/>
          <p:cNvSpPr txBox="1"/>
          <p:nvPr/>
        </p:nvSpPr>
        <p:spPr>
          <a:xfrm>
            <a:off x="7620000" y="457200"/>
            <a:ext cx="1143000" cy="923925"/>
          </a:xfrm>
          <a:prstGeom prst="rect">
            <a:avLst/>
          </a:prstGeom>
          <a:solidFill>
            <a:srgbClr val="C00000"/>
          </a:solidFill>
        </p:spPr>
        <p:txBody>
          <a:bodyPr vert="horz" wrap="square" lIns="0" tIns="7620" rIns="0" bIns="0" rtlCol="0">
            <a:spAutoFit/>
          </a:bodyPr>
          <a:lstStyle/>
          <a:p>
            <a:pPr marL="274320" marR="0" lvl="0" indent="0" algn="l" defTabSz="914400" rtl="0" eaLnBrk="1" fontAlgn="auto" latinLnBrk="0" hangingPunct="1">
              <a:lnSpc>
                <a:spcPct val="100000"/>
              </a:lnSpc>
              <a:spcBef>
                <a:spcPts val="60"/>
              </a:spcBef>
              <a:spcAft>
                <a:spcPts val="0"/>
              </a:spcAft>
              <a:buClrTx/>
              <a:buSzTx/>
              <a:buFontTx/>
              <a:buNone/>
              <a:tabLst/>
              <a:defRPr/>
            </a:pPr>
            <a:r>
              <a:rPr kumimoji="0" sz="5400" b="1" i="0" u="none" strike="noStrike" kern="1200" cap="none" spc="0" normalizeH="0" baseline="0" noProof="0" dirty="0">
                <a:ln>
                  <a:noFill/>
                </a:ln>
                <a:solidFill>
                  <a:srgbClr val="FFFFFF"/>
                </a:solidFill>
                <a:effectLst/>
                <a:uLnTx/>
                <a:uFillTx/>
                <a:latin typeface="Tw Cen MT"/>
                <a:ea typeface="+mn-ea"/>
                <a:cs typeface="Tw Cen MT"/>
              </a:rPr>
              <a:t>27</a:t>
            </a:r>
            <a:endParaRPr kumimoji="0" sz="5400" b="0" i="0" u="none" strike="noStrike" kern="1200" cap="none" spc="0" normalizeH="0" baseline="0" noProof="0">
              <a:ln>
                <a:noFill/>
              </a:ln>
              <a:solidFill>
                <a:prstClr val="black"/>
              </a:solidFill>
              <a:effectLst/>
              <a:uLnTx/>
              <a:uFillTx/>
              <a:latin typeface="Tw Cen MT"/>
              <a:ea typeface="+mn-ea"/>
              <a:cs typeface="Tw Cen MT"/>
            </a:endParaRPr>
          </a:p>
        </p:txBody>
      </p:sp>
      <p:sp>
        <p:nvSpPr>
          <p:cNvPr id="8" name="object 8"/>
          <p:cNvSpPr txBox="1"/>
          <p:nvPr/>
        </p:nvSpPr>
        <p:spPr>
          <a:xfrm>
            <a:off x="7962900" y="1524000"/>
            <a:ext cx="457200" cy="585470"/>
          </a:xfrm>
          <a:prstGeom prst="rect">
            <a:avLst/>
          </a:prstGeom>
          <a:solidFill>
            <a:srgbClr val="C00000"/>
          </a:solidFill>
        </p:spPr>
        <p:txBody>
          <a:bodyPr vert="horz" wrap="square" lIns="0" tIns="23495" rIns="0" bIns="0" rtlCol="0">
            <a:spAutoFit/>
          </a:bodyPr>
          <a:lstStyle/>
          <a:p>
            <a:pPr marL="119380" marR="0" lvl="0" indent="0" algn="l" defTabSz="914400" rtl="0" eaLnBrk="1" fontAlgn="auto" latinLnBrk="0" hangingPunct="1">
              <a:lnSpc>
                <a:spcPct val="100000"/>
              </a:lnSpc>
              <a:spcBef>
                <a:spcPts val="185"/>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3</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889974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67051" y="80007"/>
            <a:ext cx="5029200" cy="702310"/>
          </a:xfrm>
          <a:prstGeom prst="rect">
            <a:avLst/>
          </a:prstGeom>
        </p:spPr>
        <p:txBody>
          <a:bodyPr vert="horz" wrap="square" lIns="0" tIns="0" rIns="0" bIns="0" rtlCol="0">
            <a:spAutoFit/>
          </a:bodyPr>
          <a:lstStyle/>
          <a:p>
            <a:pPr marL="12700">
              <a:lnSpc>
                <a:spcPct val="100000"/>
              </a:lnSpc>
            </a:pPr>
            <a:r>
              <a:rPr sz="4400" u="none" dirty="0"/>
              <a:t>CURRENT</a:t>
            </a:r>
            <a:r>
              <a:rPr sz="4400" u="none" spc="-75" dirty="0"/>
              <a:t> </a:t>
            </a:r>
            <a:r>
              <a:rPr sz="4400" u="none" spc="-5" dirty="0"/>
              <a:t>PLANNING</a:t>
            </a:r>
            <a:endParaRPr sz="440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3" name="object 3"/>
          <p:cNvSpPr txBox="1"/>
          <p:nvPr/>
        </p:nvSpPr>
        <p:spPr>
          <a:xfrm>
            <a:off x="7682483" y="376427"/>
            <a:ext cx="1143000" cy="923925"/>
          </a:xfrm>
          <a:prstGeom prst="rect">
            <a:avLst/>
          </a:prstGeom>
          <a:solidFill>
            <a:srgbClr val="C00000"/>
          </a:solidFill>
        </p:spPr>
        <p:txBody>
          <a:bodyPr vert="horz" wrap="square" lIns="0" tIns="7620" rIns="0" bIns="0" rtlCol="0">
            <a:spAutoFit/>
          </a:bodyPr>
          <a:lstStyle/>
          <a:p>
            <a:pPr marL="273685" marR="0" lvl="0" indent="0" algn="l" defTabSz="914400" rtl="0" eaLnBrk="1" fontAlgn="auto" latinLnBrk="0" hangingPunct="1">
              <a:lnSpc>
                <a:spcPct val="100000"/>
              </a:lnSpc>
              <a:spcBef>
                <a:spcPts val="60"/>
              </a:spcBef>
              <a:spcAft>
                <a:spcPts val="0"/>
              </a:spcAft>
              <a:buClrTx/>
              <a:buSzTx/>
              <a:buFontTx/>
              <a:buNone/>
              <a:tabLst/>
              <a:defRPr/>
            </a:pPr>
            <a:r>
              <a:rPr kumimoji="0" sz="5400" b="1" i="0" u="none" strike="noStrike" kern="1200" cap="none" spc="0" normalizeH="0" baseline="0" noProof="0" dirty="0">
                <a:ln>
                  <a:noFill/>
                </a:ln>
                <a:solidFill>
                  <a:srgbClr val="FFFFFF"/>
                </a:solidFill>
                <a:effectLst/>
                <a:uLnTx/>
                <a:uFillTx/>
                <a:latin typeface="Tw Cen MT"/>
                <a:ea typeface="+mn-ea"/>
                <a:cs typeface="Tw Cen MT"/>
              </a:rPr>
              <a:t>27</a:t>
            </a:r>
            <a:endParaRPr kumimoji="0" sz="5400" b="0" i="0" u="none" strike="noStrike" kern="1200" cap="none" spc="0" normalizeH="0" baseline="0" noProof="0">
              <a:ln>
                <a:noFill/>
              </a:ln>
              <a:solidFill>
                <a:prstClr val="black"/>
              </a:solidFill>
              <a:effectLst/>
              <a:uLnTx/>
              <a:uFillTx/>
              <a:latin typeface="Tw Cen MT"/>
              <a:ea typeface="+mn-ea"/>
              <a:cs typeface="Tw Cen MT"/>
            </a:endParaRPr>
          </a:p>
        </p:txBody>
      </p:sp>
      <p:graphicFrame>
        <p:nvGraphicFramePr>
          <p:cNvPr id="4" name="object 4"/>
          <p:cNvGraphicFramePr>
            <a:graphicFrameLocks noGrp="1"/>
          </p:cNvGraphicFramePr>
          <p:nvPr/>
        </p:nvGraphicFramePr>
        <p:xfrm>
          <a:off x="185308" y="2204200"/>
          <a:ext cx="8779731" cy="1651000"/>
        </p:xfrm>
        <a:graphic>
          <a:graphicData uri="http://schemas.openxmlformats.org/drawingml/2006/table">
            <a:tbl>
              <a:tblPr firstRow="1" bandRow="1">
                <a:tableStyleId>{2D5ABB26-0587-4C30-8999-92F81FD0307C}</a:tableStyleId>
              </a:tblPr>
              <a:tblGrid>
                <a:gridCol w="975525">
                  <a:extLst>
                    <a:ext uri="{9D8B030D-6E8A-4147-A177-3AD203B41FA5}">
                      <a16:colId xmlns:a16="http://schemas.microsoft.com/office/drawing/2014/main" val="20000"/>
                    </a:ext>
                  </a:extLst>
                </a:gridCol>
                <a:gridCol w="975526">
                  <a:extLst>
                    <a:ext uri="{9D8B030D-6E8A-4147-A177-3AD203B41FA5}">
                      <a16:colId xmlns:a16="http://schemas.microsoft.com/office/drawing/2014/main" val="20001"/>
                    </a:ext>
                  </a:extLst>
                </a:gridCol>
                <a:gridCol w="975526">
                  <a:extLst>
                    <a:ext uri="{9D8B030D-6E8A-4147-A177-3AD203B41FA5}">
                      <a16:colId xmlns:a16="http://schemas.microsoft.com/office/drawing/2014/main" val="20002"/>
                    </a:ext>
                  </a:extLst>
                </a:gridCol>
                <a:gridCol w="975525">
                  <a:extLst>
                    <a:ext uri="{9D8B030D-6E8A-4147-A177-3AD203B41FA5}">
                      <a16:colId xmlns:a16="http://schemas.microsoft.com/office/drawing/2014/main" val="20003"/>
                    </a:ext>
                  </a:extLst>
                </a:gridCol>
                <a:gridCol w="975526">
                  <a:extLst>
                    <a:ext uri="{9D8B030D-6E8A-4147-A177-3AD203B41FA5}">
                      <a16:colId xmlns:a16="http://schemas.microsoft.com/office/drawing/2014/main" val="20004"/>
                    </a:ext>
                  </a:extLst>
                </a:gridCol>
                <a:gridCol w="975526">
                  <a:extLst>
                    <a:ext uri="{9D8B030D-6E8A-4147-A177-3AD203B41FA5}">
                      <a16:colId xmlns:a16="http://schemas.microsoft.com/office/drawing/2014/main" val="20005"/>
                    </a:ext>
                  </a:extLst>
                </a:gridCol>
                <a:gridCol w="975526">
                  <a:extLst>
                    <a:ext uri="{9D8B030D-6E8A-4147-A177-3AD203B41FA5}">
                      <a16:colId xmlns:a16="http://schemas.microsoft.com/office/drawing/2014/main" val="20006"/>
                    </a:ext>
                  </a:extLst>
                </a:gridCol>
                <a:gridCol w="975526">
                  <a:extLst>
                    <a:ext uri="{9D8B030D-6E8A-4147-A177-3AD203B41FA5}">
                      <a16:colId xmlns:a16="http://schemas.microsoft.com/office/drawing/2014/main" val="20007"/>
                    </a:ext>
                  </a:extLst>
                </a:gridCol>
                <a:gridCol w="975525">
                  <a:extLst>
                    <a:ext uri="{9D8B030D-6E8A-4147-A177-3AD203B41FA5}">
                      <a16:colId xmlns:a16="http://schemas.microsoft.com/office/drawing/2014/main" val="20008"/>
                    </a:ext>
                  </a:extLst>
                </a:gridCol>
              </a:tblGrid>
              <a:tr h="825500">
                <a:tc>
                  <a:txBody>
                    <a:bodyPr/>
                    <a:lstStyle/>
                    <a:p>
                      <a:pPr marR="22225" algn="ctr">
                        <a:lnSpc>
                          <a:spcPct val="100000"/>
                        </a:lnSpc>
                        <a:spcBef>
                          <a:spcPts val="1100"/>
                        </a:spcBef>
                      </a:pPr>
                      <a:r>
                        <a:rPr sz="3200" b="1" spc="-150" dirty="0">
                          <a:solidFill>
                            <a:srgbClr val="FFFFFF"/>
                          </a:solidFill>
                          <a:latin typeface="Tw Cen MT"/>
                          <a:cs typeface="Tw Cen MT"/>
                        </a:rPr>
                        <a:t>CPA</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dirty="0">
                          <a:solidFill>
                            <a:srgbClr val="FFFFFF"/>
                          </a:solidFill>
                          <a:latin typeface="Tw Cen MT"/>
                          <a:cs typeface="Tw Cen MT"/>
                        </a:rPr>
                        <a:t>ZC</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dirty="0">
                          <a:solidFill>
                            <a:srgbClr val="FFFFFF"/>
                          </a:solidFill>
                          <a:latin typeface="Tw Cen MT"/>
                          <a:cs typeface="Tw Cen MT"/>
                        </a:rPr>
                        <a:t>PD</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R="22225" algn="ctr">
                        <a:lnSpc>
                          <a:spcPct val="100000"/>
                        </a:lnSpc>
                        <a:spcBef>
                          <a:spcPts val="1100"/>
                        </a:spcBef>
                      </a:pPr>
                      <a:r>
                        <a:rPr sz="3200" b="1" spc="-155" dirty="0">
                          <a:solidFill>
                            <a:srgbClr val="FFFFFF"/>
                          </a:solidFill>
                          <a:latin typeface="Tw Cen MT"/>
                          <a:cs typeface="Tw Cen MT"/>
                        </a:rPr>
                        <a:t>PDA</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5" dirty="0">
                          <a:solidFill>
                            <a:srgbClr val="FFFFFF"/>
                          </a:solidFill>
                          <a:latin typeface="Tw Cen MT"/>
                          <a:cs typeface="Tw Cen MT"/>
                        </a:rPr>
                        <a:t>CUP</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10" dirty="0">
                          <a:solidFill>
                            <a:srgbClr val="FFFFFF"/>
                          </a:solidFill>
                          <a:latin typeface="Tw Cen MT"/>
                          <a:cs typeface="Tw Cen MT"/>
                        </a:rPr>
                        <a:t>SUB</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10" dirty="0">
                          <a:solidFill>
                            <a:srgbClr val="FFFFFF"/>
                          </a:solidFill>
                          <a:latin typeface="Tw Cen MT"/>
                          <a:cs typeface="Tw Cen MT"/>
                        </a:rPr>
                        <a:t>VR</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10" dirty="0">
                          <a:solidFill>
                            <a:srgbClr val="FFFFFF"/>
                          </a:solidFill>
                          <a:latin typeface="Tw Cen MT"/>
                          <a:cs typeface="Tw Cen MT"/>
                        </a:rPr>
                        <a:t>MP</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dirty="0">
                          <a:solidFill>
                            <a:srgbClr val="FFFFFF"/>
                          </a:solidFill>
                          <a:latin typeface="Tw Cen MT"/>
                          <a:cs typeface="Tw Cen MT"/>
                        </a:rPr>
                        <a:t>LR</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val="10000"/>
                  </a:ext>
                </a:extLst>
              </a:tr>
              <a:tr h="825500">
                <a:tc>
                  <a:txBody>
                    <a:bodyPr/>
                    <a:lstStyle/>
                    <a:p>
                      <a:pPr algn="ctr">
                        <a:lnSpc>
                          <a:spcPct val="100000"/>
                        </a:lnSpc>
                        <a:spcBef>
                          <a:spcPts val="1005"/>
                        </a:spcBef>
                      </a:pPr>
                      <a:r>
                        <a:rPr sz="3200" b="1" dirty="0">
                          <a:latin typeface="Tw Cen MT"/>
                          <a:cs typeface="Tw Cen MT"/>
                        </a:rPr>
                        <a:t>2</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4</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1</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6</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6</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4</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1</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2</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1</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extLst>
                  <a:ext uri="{0D108BD9-81ED-4DB2-BD59-A6C34878D82A}">
                    <a16:rowId xmlns:a16="http://schemas.microsoft.com/office/drawing/2014/main" val="10001"/>
                  </a:ext>
                </a:extLst>
              </a:tr>
            </a:tbl>
          </a:graphicData>
        </a:graphic>
      </p:graphicFrame>
      <p:sp>
        <p:nvSpPr>
          <p:cNvPr id="5" name="object 5"/>
          <p:cNvSpPr txBox="1"/>
          <p:nvPr/>
        </p:nvSpPr>
        <p:spPr>
          <a:xfrm>
            <a:off x="336429" y="1107027"/>
            <a:ext cx="4376420" cy="63944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000" b="1" i="0" u="none" strike="noStrike" kern="1200" cap="none" spc="-10" normalizeH="0" baseline="0" noProof="0" dirty="0">
                <a:ln>
                  <a:noFill/>
                </a:ln>
                <a:solidFill>
                  <a:srgbClr val="FFFFFF"/>
                </a:solidFill>
                <a:effectLst/>
                <a:uLnTx/>
                <a:uFillTx/>
                <a:latin typeface="Tw Cen MT"/>
                <a:ea typeface="+mn-ea"/>
                <a:cs typeface="Tw Cen MT"/>
              </a:rPr>
              <a:t>By </a:t>
            </a:r>
            <a:r>
              <a:rPr kumimoji="0" sz="4000" b="1" i="0" u="none" strike="noStrike" kern="1200" cap="none" spc="0" normalizeH="0" baseline="0" noProof="0" dirty="0">
                <a:ln>
                  <a:noFill/>
                </a:ln>
                <a:solidFill>
                  <a:srgbClr val="FFFFFF"/>
                </a:solidFill>
                <a:effectLst/>
                <a:uLnTx/>
                <a:uFillTx/>
                <a:latin typeface="Tw Cen MT"/>
                <a:ea typeface="+mn-ea"/>
                <a:cs typeface="Tw Cen MT"/>
              </a:rPr>
              <a:t>the </a:t>
            </a:r>
            <a:r>
              <a:rPr kumimoji="0" sz="4000" b="1" i="0" u="none" strike="noStrike" kern="1200" cap="none" spc="-5" normalizeH="0" baseline="0" noProof="0" dirty="0">
                <a:ln>
                  <a:noFill/>
                </a:ln>
                <a:solidFill>
                  <a:srgbClr val="FFFFFF"/>
                </a:solidFill>
                <a:effectLst/>
                <a:uLnTx/>
                <a:uFillTx/>
                <a:latin typeface="Tw Cen MT"/>
                <a:ea typeface="+mn-ea"/>
                <a:cs typeface="Tw Cen MT"/>
              </a:rPr>
              <a:t>numbers . . .</a:t>
            </a:r>
            <a:r>
              <a:rPr kumimoji="0" sz="4000" b="1" i="0" u="none" strike="noStrike" kern="1200" cap="none" spc="-55" normalizeH="0" baseline="0" noProof="0" dirty="0">
                <a:ln>
                  <a:noFill/>
                </a:ln>
                <a:solidFill>
                  <a:srgbClr val="FFFFFF"/>
                </a:solidFill>
                <a:effectLst/>
                <a:uLnTx/>
                <a:uFillTx/>
                <a:latin typeface="Tw Cen MT"/>
                <a:ea typeface="+mn-ea"/>
                <a:cs typeface="Tw Cen MT"/>
              </a:rPr>
              <a:t> </a:t>
            </a:r>
            <a:r>
              <a:rPr kumimoji="0" sz="4000" b="1" i="0" u="none" strike="noStrike" kern="1200" cap="none" spc="-5" normalizeH="0" baseline="0" noProof="0" dirty="0">
                <a:ln>
                  <a:noFill/>
                </a:ln>
                <a:solidFill>
                  <a:srgbClr val="FFFFFF"/>
                </a:solidFill>
                <a:effectLst/>
                <a:uLnTx/>
                <a:uFillTx/>
                <a:latin typeface="Tw Cen MT"/>
                <a:ea typeface="+mn-ea"/>
                <a:cs typeface="Tw Cen MT"/>
              </a:rPr>
              <a:t>.</a:t>
            </a:r>
            <a:endParaRPr kumimoji="0" sz="40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14720987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1" y="838962"/>
            <a:ext cx="7202170" cy="0"/>
          </a:xfrm>
          <a:custGeom>
            <a:avLst/>
            <a:gdLst/>
            <a:ahLst/>
            <a:cxnLst/>
            <a:rect l="l" t="t" r="r" b="b"/>
            <a:pathLst>
              <a:path w="7202170">
                <a:moveTo>
                  <a:pt x="0" y="0"/>
                </a:moveTo>
                <a:lnTo>
                  <a:pt x="7201661"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67026" y="21541"/>
            <a:ext cx="5029200" cy="702310"/>
          </a:xfrm>
          <a:prstGeom prst="rect">
            <a:avLst/>
          </a:prstGeom>
        </p:spPr>
        <p:txBody>
          <a:bodyPr vert="horz" wrap="square" lIns="0" tIns="0" rIns="0" bIns="0" rtlCol="0">
            <a:spAutoFit/>
          </a:bodyPr>
          <a:lstStyle/>
          <a:p>
            <a:pPr marL="12700">
              <a:lnSpc>
                <a:spcPct val="100000"/>
              </a:lnSpc>
            </a:pPr>
            <a:r>
              <a:rPr sz="4400" u="none" dirty="0"/>
              <a:t>CURRENT</a:t>
            </a:r>
            <a:r>
              <a:rPr sz="4400" u="none" spc="-75" dirty="0"/>
              <a:t> </a:t>
            </a:r>
            <a:r>
              <a:rPr sz="4400" u="none" spc="-5" dirty="0"/>
              <a:t>PLANNING</a:t>
            </a:r>
            <a:endParaRPr sz="4400"/>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
        <p:nvSpPr>
          <p:cNvPr id="4" name="object 4"/>
          <p:cNvSpPr txBox="1"/>
          <p:nvPr/>
        </p:nvSpPr>
        <p:spPr>
          <a:xfrm>
            <a:off x="7735823" y="376427"/>
            <a:ext cx="1143000" cy="923925"/>
          </a:xfrm>
          <a:prstGeom prst="rect">
            <a:avLst/>
          </a:prstGeom>
          <a:solidFill>
            <a:srgbClr val="C00000"/>
          </a:solidFill>
        </p:spPr>
        <p:txBody>
          <a:bodyPr vert="horz" wrap="square" lIns="0" tIns="7620" rIns="0" bIns="0" rtlCol="0">
            <a:spAutoFit/>
          </a:bodyPr>
          <a:lstStyle/>
          <a:p>
            <a:pPr marL="273685" marR="0" lvl="0" indent="0" algn="l" defTabSz="914400" rtl="0" eaLnBrk="1" fontAlgn="auto" latinLnBrk="0" hangingPunct="1">
              <a:lnSpc>
                <a:spcPct val="100000"/>
              </a:lnSpc>
              <a:spcBef>
                <a:spcPts val="60"/>
              </a:spcBef>
              <a:spcAft>
                <a:spcPts val="0"/>
              </a:spcAft>
              <a:buClrTx/>
              <a:buSzTx/>
              <a:buFontTx/>
              <a:buNone/>
              <a:tabLst/>
              <a:defRPr/>
            </a:pPr>
            <a:r>
              <a:rPr kumimoji="0" sz="5400" b="1" i="0" u="none" strike="noStrike" kern="1200" cap="none" spc="0" normalizeH="0" baseline="0" noProof="0" dirty="0">
                <a:ln>
                  <a:noFill/>
                </a:ln>
                <a:solidFill>
                  <a:srgbClr val="FFFFFF"/>
                </a:solidFill>
                <a:effectLst/>
                <a:uLnTx/>
                <a:uFillTx/>
                <a:latin typeface="Tw Cen MT"/>
                <a:ea typeface="+mn-ea"/>
                <a:cs typeface="Tw Cen MT"/>
              </a:rPr>
              <a:t>27</a:t>
            </a:r>
            <a:endParaRPr kumimoji="0" sz="5400" b="0" i="0" u="none" strike="noStrike" kern="1200" cap="none" spc="0" normalizeH="0" baseline="0" noProof="0">
              <a:ln>
                <a:noFill/>
              </a:ln>
              <a:solidFill>
                <a:prstClr val="black"/>
              </a:solidFill>
              <a:effectLst/>
              <a:uLnTx/>
              <a:uFillTx/>
              <a:latin typeface="Tw Cen MT"/>
              <a:ea typeface="+mn-ea"/>
              <a:cs typeface="Tw Cen MT"/>
            </a:endParaRPr>
          </a:p>
        </p:txBody>
      </p:sp>
      <p:graphicFrame>
        <p:nvGraphicFramePr>
          <p:cNvPr id="5" name="object 5"/>
          <p:cNvGraphicFramePr>
            <a:graphicFrameLocks noGrp="1"/>
          </p:cNvGraphicFramePr>
          <p:nvPr/>
        </p:nvGraphicFramePr>
        <p:xfrm>
          <a:off x="185308" y="2204200"/>
          <a:ext cx="8779731" cy="1651000"/>
        </p:xfrm>
        <a:graphic>
          <a:graphicData uri="http://schemas.openxmlformats.org/drawingml/2006/table">
            <a:tbl>
              <a:tblPr firstRow="1" bandRow="1">
                <a:tableStyleId>{2D5ABB26-0587-4C30-8999-92F81FD0307C}</a:tableStyleId>
              </a:tblPr>
              <a:tblGrid>
                <a:gridCol w="975525">
                  <a:extLst>
                    <a:ext uri="{9D8B030D-6E8A-4147-A177-3AD203B41FA5}">
                      <a16:colId xmlns:a16="http://schemas.microsoft.com/office/drawing/2014/main" val="20000"/>
                    </a:ext>
                  </a:extLst>
                </a:gridCol>
                <a:gridCol w="975526">
                  <a:extLst>
                    <a:ext uri="{9D8B030D-6E8A-4147-A177-3AD203B41FA5}">
                      <a16:colId xmlns:a16="http://schemas.microsoft.com/office/drawing/2014/main" val="20001"/>
                    </a:ext>
                  </a:extLst>
                </a:gridCol>
                <a:gridCol w="975526">
                  <a:extLst>
                    <a:ext uri="{9D8B030D-6E8A-4147-A177-3AD203B41FA5}">
                      <a16:colId xmlns:a16="http://schemas.microsoft.com/office/drawing/2014/main" val="20002"/>
                    </a:ext>
                  </a:extLst>
                </a:gridCol>
                <a:gridCol w="975525">
                  <a:extLst>
                    <a:ext uri="{9D8B030D-6E8A-4147-A177-3AD203B41FA5}">
                      <a16:colId xmlns:a16="http://schemas.microsoft.com/office/drawing/2014/main" val="20003"/>
                    </a:ext>
                  </a:extLst>
                </a:gridCol>
                <a:gridCol w="975526">
                  <a:extLst>
                    <a:ext uri="{9D8B030D-6E8A-4147-A177-3AD203B41FA5}">
                      <a16:colId xmlns:a16="http://schemas.microsoft.com/office/drawing/2014/main" val="20004"/>
                    </a:ext>
                  </a:extLst>
                </a:gridCol>
                <a:gridCol w="975526">
                  <a:extLst>
                    <a:ext uri="{9D8B030D-6E8A-4147-A177-3AD203B41FA5}">
                      <a16:colId xmlns:a16="http://schemas.microsoft.com/office/drawing/2014/main" val="20005"/>
                    </a:ext>
                  </a:extLst>
                </a:gridCol>
                <a:gridCol w="975526">
                  <a:extLst>
                    <a:ext uri="{9D8B030D-6E8A-4147-A177-3AD203B41FA5}">
                      <a16:colId xmlns:a16="http://schemas.microsoft.com/office/drawing/2014/main" val="20006"/>
                    </a:ext>
                  </a:extLst>
                </a:gridCol>
                <a:gridCol w="975526">
                  <a:extLst>
                    <a:ext uri="{9D8B030D-6E8A-4147-A177-3AD203B41FA5}">
                      <a16:colId xmlns:a16="http://schemas.microsoft.com/office/drawing/2014/main" val="20007"/>
                    </a:ext>
                  </a:extLst>
                </a:gridCol>
                <a:gridCol w="975525">
                  <a:extLst>
                    <a:ext uri="{9D8B030D-6E8A-4147-A177-3AD203B41FA5}">
                      <a16:colId xmlns:a16="http://schemas.microsoft.com/office/drawing/2014/main" val="20008"/>
                    </a:ext>
                  </a:extLst>
                </a:gridCol>
              </a:tblGrid>
              <a:tr h="825500">
                <a:tc>
                  <a:txBody>
                    <a:bodyPr/>
                    <a:lstStyle/>
                    <a:p>
                      <a:pPr marR="22225" algn="ctr">
                        <a:lnSpc>
                          <a:spcPct val="100000"/>
                        </a:lnSpc>
                        <a:spcBef>
                          <a:spcPts val="1100"/>
                        </a:spcBef>
                      </a:pPr>
                      <a:r>
                        <a:rPr sz="3200" b="1" spc="-150" dirty="0">
                          <a:solidFill>
                            <a:srgbClr val="FFFFFF"/>
                          </a:solidFill>
                          <a:latin typeface="Tw Cen MT"/>
                          <a:cs typeface="Tw Cen MT"/>
                        </a:rPr>
                        <a:t>CPA</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dirty="0">
                          <a:solidFill>
                            <a:srgbClr val="FFFFFF"/>
                          </a:solidFill>
                          <a:latin typeface="Tw Cen MT"/>
                          <a:cs typeface="Tw Cen MT"/>
                        </a:rPr>
                        <a:t>ZC</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dirty="0">
                          <a:solidFill>
                            <a:srgbClr val="FFFFFF"/>
                          </a:solidFill>
                          <a:latin typeface="Tw Cen MT"/>
                          <a:cs typeface="Tw Cen MT"/>
                        </a:rPr>
                        <a:t>PD</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R="22225" algn="ctr">
                        <a:lnSpc>
                          <a:spcPct val="100000"/>
                        </a:lnSpc>
                        <a:spcBef>
                          <a:spcPts val="1100"/>
                        </a:spcBef>
                      </a:pPr>
                      <a:r>
                        <a:rPr sz="3200" b="1" spc="-155" dirty="0">
                          <a:solidFill>
                            <a:srgbClr val="FFFFFF"/>
                          </a:solidFill>
                          <a:latin typeface="Tw Cen MT"/>
                          <a:cs typeface="Tw Cen MT"/>
                        </a:rPr>
                        <a:t>PDA</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5" dirty="0">
                          <a:solidFill>
                            <a:srgbClr val="FFFFFF"/>
                          </a:solidFill>
                          <a:latin typeface="Tw Cen MT"/>
                          <a:cs typeface="Tw Cen MT"/>
                        </a:rPr>
                        <a:t>CUP</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10" dirty="0">
                          <a:solidFill>
                            <a:srgbClr val="FFFFFF"/>
                          </a:solidFill>
                          <a:latin typeface="Tw Cen MT"/>
                          <a:cs typeface="Tw Cen MT"/>
                        </a:rPr>
                        <a:t>SUB</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10" dirty="0">
                          <a:solidFill>
                            <a:srgbClr val="FFFFFF"/>
                          </a:solidFill>
                          <a:latin typeface="Tw Cen MT"/>
                          <a:cs typeface="Tw Cen MT"/>
                        </a:rPr>
                        <a:t>VR</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spc="-10" dirty="0">
                          <a:solidFill>
                            <a:srgbClr val="FFFFFF"/>
                          </a:solidFill>
                          <a:latin typeface="Tw Cen MT"/>
                          <a:cs typeface="Tw Cen MT"/>
                        </a:rPr>
                        <a:t>MP</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100"/>
                        </a:spcBef>
                      </a:pPr>
                      <a:r>
                        <a:rPr sz="3200" b="1" dirty="0">
                          <a:solidFill>
                            <a:srgbClr val="FFFFFF"/>
                          </a:solidFill>
                          <a:latin typeface="Tw Cen MT"/>
                          <a:cs typeface="Tw Cen MT"/>
                        </a:rPr>
                        <a:t>LR</a:t>
                      </a:r>
                      <a:endParaRPr sz="3200">
                        <a:latin typeface="Tw Cen MT"/>
                        <a:cs typeface="Tw Cen MT"/>
                      </a:endParaRPr>
                    </a:p>
                  </a:txBody>
                  <a:tcPr marL="0" marR="0" marT="1397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val="10000"/>
                  </a:ext>
                </a:extLst>
              </a:tr>
              <a:tr h="825500">
                <a:tc>
                  <a:txBody>
                    <a:bodyPr/>
                    <a:lstStyle/>
                    <a:p>
                      <a:pPr algn="ctr">
                        <a:lnSpc>
                          <a:spcPct val="100000"/>
                        </a:lnSpc>
                        <a:spcBef>
                          <a:spcPts val="1005"/>
                        </a:spcBef>
                      </a:pPr>
                      <a:r>
                        <a:rPr sz="3200" b="1" dirty="0">
                          <a:latin typeface="Tw Cen MT"/>
                          <a:cs typeface="Tw Cen MT"/>
                        </a:rPr>
                        <a:t>2</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4</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1</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6</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6</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4</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1</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2</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tc>
                  <a:txBody>
                    <a:bodyPr/>
                    <a:lstStyle/>
                    <a:p>
                      <a:pPr algn="ctr">
                        <a:lnSpc>
                          <a:spcPct val="100000"/>
                        </a:lnSpc>
                        <a:spcBef>
                          <a:spcPts val="1005"/>
                        </a:spcBef>
                      </a:pPr>
                      <a:r>
                        <a:rPr sz="3200" b="1" dirty="0">
                          <a:latin typeface="Tw Cen MT"/>
                          <a:cs typeface="Tw Cen MT"/>
                        </a:rPr>
                        <a:t>1</a:t>
                      </a:r>
                      <a:endParaRPr sz="3200">
                        <a:latin typeface="Tw Cen MT"/>
                        <a:cs typeface="Tw Cen MT"/>
                      </a:endParaRPr>
                    </a:p>
                  </a:txBody>
                  <a:tcPr marL="0" marR="0" marT="127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C"/>
                    </a:solidFill>
                  </a:tcPr>
                </a:tc>
                <a:extLst>
                  <a:ext uri="{0D108BD9-81ED-4DB2-BD59-A6C34878D82A}">
                    <a16:rowId xmlns:a16="http://schemas.microsoft.com/office/drawing/2014/main" val="10001"/>
                  </a:ext>
                </a:extLst>
              </a:tr>
            </a:tbl>
          </a:graphicData>
        </a:graphic>
      </p:graphicFrame>
      <p:sp>
        <p:nvSpPr>
          <p:cNvPr id="6" name="object 6"/>
          <p:cNvSpPr txBox="1"/>
          <p:nvPr/>
        </p:nvSpPr>
        <p:spPr>
          <a:xfrm>
            <a:off x="336429" y="1107027"/>
            <a:ext cx="4376420" cy="63944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000" b="1" i="0" u="none" strike="noStrike" kern="1200" cap="none" spc="-10" normalizeH="0" baseline="0" noProof="0" dirty="0">
                <a:ln>
                  <a:noFill/>
                </a:ln>
                <a:solidFill>
                  <a:srgbClr val="FFFFFF"/>
                </a:solidFill>
                <a:effectLst/>
                <a:uLnTx/>
                <a:uFillTx/>
                <a:latin typeface="Tw Cen MT"/>
                <a:ea typeface="+mn-ea"/>
                <a:cs typeface="Tw Cen MT"/>
              </a:rPr>
              <a:t>By </a:t>
            </a:r>
            <a:r>
              <a:rPr kumimoji="0" sz="4000" b="1" i="0" u="none" strike="noStrike" kern="1200" cap="none" spc="0" normalizeH="0" baseline="0" noProof="0" dirty="0">
                <a:ln>
                  <a:noFill/>
                </a:ln>
                <a:solidFill>
                  <a:srgbClr val="FFFFFF"/>
                </a:solidFill>
                <a:effectLst/>
                <a:uLnTx/>
                <a:uFillTx/>
                <a:latin typeface="Tw Cen MT"/>
                <a:ea typeface="+mn-ea"/>
                <a:cs typeface="Tw Cen MT"/>
              </a:rPr>
              <a:t>the </a:t>
            </a:r>
            <a:r>
              <a:rPr kumimoji="0" sz="4000" b="1" i="0" u="none" strike="noStrike" kern="1200" cap="none" spc="-5" normalizeH="0" baseline="0" noProof="0" dirty="0">
                <a:ln>
                  <a:noFill/>
                </a:ln>
                <a:solidFill>
                  <a:srgbClr val="FFFFFF"/>
                </a:solidFill>
                <a:effectLst/>
                <a:uLnTx/>
                <a:uFillTx/>
                <a:latin typeface="Tw Cen MT"/>
                <a:ea typeface="+mn-ea"/>
                <a:cs typeface="Tw Cen MT"/>
              </a:rPr>
              <a:t>numbers . . .</a:t>
            </a:r>
            <a:r>
              <a:rPr kumimoji="0" sz="4000" b="1" i="0" u="none" strike="noStrike" kern="1200" cap="none" spc="-55" normalizeH="0" baseline="0" noProof="0" dirty="0">
                <a:ln>
                  <a:noFill/>
                </a:ln>
                <a:solidFill>
                  <a:srgbClr val="FFFFFF"/>
                </a:solidFill>
                <a:effectLst/>
                <a:uLnTx/>
                <a:uFillTx/>
                <a:latin typeface="Tw Cen MT"/>
                <a:ea typeface="+mn-ea"/>
                <a:cs typeface="Tw Cen MT"/>
              </a:rPr>
              <a:t> </a:t>
            </a:r>
            <a:r>
              <a:rPr kumimoji="0" sz="4000" b="1" i="0" u="none" strike="noStrike" kern="1200" cap="none" spc="-5" normalizeH="0" baseline="0" noProof="0" dirty="0">
                <a:ln>
                  <a:noFill/>
                </a:ln>
                <a:solidFill>
                  <a:srgbClr val="FFFFFF"/>
                </a:solidFill>
                <a:effectLst/>
                <a:uLnTx/>
                <a:uFillTx/>
                <a:latin typeface="Tw Cen MT"/>
                <a:ea typeface="+mn-ea"/>
                <a:cs typeface="Tw Cen MT"/>
              </a:rPr>
              <a:t>.</a:t>
            </a:r>
            <a:endParaRPr kumimoji="0" sz="4000" b="0" i="0" u="none" strike="noStrike" kern="1200" cap="none" spc="0" normalizeH="0" baseline="0" noProof="0">
              <a:ln>
                <a:noFill/>
              </a:ln>
              <a:solidFill>
                <a:prstClr val="black"/>
              </a:solidFill>
              <a:effectLst/>
              <a:uLnTx/>
              <a:uFillTx/>
              <a:latin typeface="Tw Cen MT"/>
              <a:ea typeface="+mn-ea"/>
              <a:cs typeface="Tw Cen MT"/>
            </a:endParaRPr>
          </a:p>
        </p:txBody>
      </p:sp>
      <p:sp>
        <p:nvSpPr>
          <p:cNvPr id="7" name="object 7"/>
          <p:cNvSpPr txBox="1"/>
          <p:nvPr/>
        </p:nvSpPr>
        <p:spPr>
          <a:xfrm>
            <a:off x="414172" y="4058411"/>
            <a:ext cx="7954645" cy="11252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667 Dwelling</a:t>
            </a:r>
            <a:r>
              <a:rPr kumimoji="0" sz="3600" b="1" i="0" u="none" strike="noStrike" kern="1200" cap="none" spc="-3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Units</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(225 </a:t>
            </a:r>
            <a:r>
              <a:rPr kumimoji="0" sz="3600" b="1" i="0" u="none" strike="noStrike" kern="1200" cap="none" spc="-135" normalizeH="0" baseline="0" noProof="0" dirty="0">
                <a:ln>
                  <a:noFill/>
                </a:ln>
                <a:solidFill>
                  <a:srgbClr val="FFFFFF"/>
                </a:solidFill>
                <a:effectLst/>
                <a:uLnTx/>
                <a:uFillTx/>
                <a:latin typeface="Tw Cen MT"/>
                <a:ea typeface="+mn-ea"/>
                <a:cs typeface="Tw Cen MT"/>
              </a:rPr>
              <a:t>MF, </a:t>
            </a:r>
            <a:r>
              <a:rPr kumimoji="0" sz="3600" b="1" i="0" u="none" strike="noStrike" kern="1200" cap="none" spc="-5" normalizeH="0" baseline="0" noProof="0" dirty="0">
                <a:ln>
                  <a:noFill/>
                </a:ln>
                <a:solidFill>
                  <a:srgbClr val="FFFFFF"/>
                </a:solidFill>
                <a:effectLst/>
                <a:uLnTx/>
                <a:uFillTx/>
                <a:latin typeface="Tw Cen MT"/>
                <a:ea typeface="+mn-ea"/>
                <a:cs typeface="Tw Cen MT"/>
              </a:rPr>
              <a:t>19 TH, 270 </a:t>
            </a:r>
            <a:r>
              <a:rPr kumimoji="0" sz="3600" b="1" i="0" u="none" strike="noStrike" kern="1200" cap="none" spc="-35" normalizeH="0" baseline="0" noProof="0" dirty="0">
                <a:ln>
                  <a:noFill/>
                </a:ln>
                <a:solidFill>
                  <a:srgbClr val="FFFFFF"/>
                </a:solidFill>
                <a:effectLst/>
                <a:uLnTx/>
                <a:uFillTx/>
                <a:latin typeface="Tw Cen MT"/>
                <a:ea typeface="+mn-ea"/>
                <a:cs typeface="Tw Cen MT"/>
              </a:rPr>
              <a:t>SFDU, </a:t>
            </a:r>
            <a:r>
              <a:rPr kumimoji="0" sz="3600" b="1" i="0" u="none" strike="noStrike" kern="1200" cap="none" spc="-5" normalizeH="0" baseline="0" noProof="0" dirty="0">
                <a:ln>
                  <a:noFill/>
                </a:ln>
                <a:solidFill>
                  <a:srgbClr val="FFFFFF"/>
                </a:solidFill>
                <a:effectLst/>
                <a:uLnTx/>
                <a:uFillTx/>
                <a:latin typeface="Tw Cen MT"/>
                <a:ea typeface="+mn-ea"/>
                <a:cs typeface="Tw Cen MT"/>
              </a:rPr>
              <a:t>153 </a:t>
            </a:r>
            <a:r>
              <a:rPr kumimoji="0" sz="3600" b="1" i="0" u="none" strike="noStrike" kern="1200" cap="none" spc="0" normalizeH="0" baseline="0" noProof="0" dirty="0">
                <a:ln>
                  <a:noFill/>
                </a:ln>
                <a:solidFill>
                  <a:srgbClr val="FFFFFF"/>
                </a:solidFill>
                <a:effectLst/>
                <a:uLnTx/>
                <a:uFillTx/>
                <a:latin typeface="Tw Cen MT"/>
                <a:ea typeface="+mn-ea"/>
                <a:cs typeface="Tw Cen MT"/>
              </a:rPr>
              <a:t>SM</a:t>
            </a:r>
            <a:r>
              <a:rPr kumimoji="0" sz="3600" b="1" i="0" u="none" strike="noStrike" kern="1200" cap="none" spc="225"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SFDU)</a:t>
            </a:r>
            <a:endParaRPr kumimoji="0" sz="36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4915379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514127" y="80007"/>
            <a:ext cx="8133715" cy="702310"/>
          </a:xfrm>
          <a:prstGeom prst="rect">
            <a:avLst/>
          </a:prstGeom>
        </p:spPr>
        <p:txBody>
          <a:bodyPr vert="horz" wrap="square" lIns="0" tIns="0" rIns="0" bIns="0" rtlCol="0">
            <a:spAutoFit/>
          </a:bodyPr>
          <a:lstStyle/>
          <a:p>
            <a:pPr marL="12700">
              <a:lnSpc>
                <a:spcPct val="100000"/>
              </a:lnSpc>
            </a:pPr>
            <a:r>
              <a:rPr sz="4400" u="none" dirty="0"/>
              <a:t>CHEGWYN </a:t>
            </a:r>
            <a:r>
              <a:rPr sz="4400" u="none" spc="-15" dirty="0"/>
              <a:t>VILLAGE </a:t>
            </a:r>
            <a:r>
              <a:rPr sz="4400" u="none" dirty="0"/>
              <a:t>– SMALL</a:t>
            </a:r>
            <a:r>
              <a:rPr sz="4400" u="none" spc="-100" dirty="0"/>
              <a:t> </a:t>
            </a:r>
            <a:r>
              <a:rPr sz="4400" u="none" spc="-25" dirty="0"/>
              <a:t>LOTS</a:t>
            </a:r>
            <a:endParaRPr sz="4400"/>
          </a:p>
        </p:txBody>
      </p:sp>
      <p:sp>
        <p:nvSpPr>
          <p:cNvPr id="4" name="object 4"/>
          <p:cNvSpPr/>
          <p:nvPr/>
        </p:nvSpPr>
        <p:spPr>
          <a:xfrm>
            <a:off x="1219200" y="914400"/>
            <a:ext cx="6553200" cy="450494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204722" y="899922"/>
            <a:ext cx="6582409" cy="4533900"/>
          </a:xfrm>
          <a:custGeom>
            <a:avLst/>
            <a:gdLst/>
            <a:ahLst/>
            <a:cxnLst/>
            <a:rect l="l" t="t" r="r" b="b"/>
            <a:pathLst>
              <a:path w="6582409" h="4533900">
                <a:moveTo>
                  <a:pt x="0" y="0"/>
                </a:moveTo>
                <a:lnTo>
                  <a:pt x="6582156" y="0"/>
                </a:lnTo>
                <a:lnTo>
                  <a:pt x="6582156" y="4533900"/>
                </a:lnTo>
                <a:lnTo>
                  <a:pt x="0" y="4533900"/>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836797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840007" y="80007"/>
            <a:ext cx="5483860" cy="702310"/>
          </a:xfrm>
          <a:prstGeom prst="rect">
            <a:avLst/>
          </a:prstGeom>
        </p:spPr>
        <p:txBody>
          <a:bodyPr vert="horz" wrap="square" lIns="0" tIns="0" rIns="0" bIns="0" rtlCol="0">
            <a:spAutoFit/>
          </a:bodyPr>
          <a:lstStyle/>
          <a:p>
            <a:pPr marL="12700">
              <a:lnSpc>
                <a:spcPct val="100000"/>
              </a:lnSpc>
            </a:pPr>
            <a:r>
              <a:rPr sz="4400" u="none" spc="-105" dirty="0"/>
              <a:t>OAK </a:t>
            </a:r>
            <a:r>
              <a:rPr sz="4400" u="none" dirty="0"/>
              <a:t>RIDGE</a:t>
            </a:r>
            <a:r>
              <a:rPr sz="4400" u="none" spc="5" dirty="0"/>
              <a:t> </a:t>
            </a:r>
            <a:r>
              <a:rPr sz="4400" u="none" spc="-5" dirty="0"/>
              <a:t>MEADOWS</a:t>
            </a:r>
            <a:endParaRPr sz="4400"/>
          </a:p>
        </p:txBody>
      </p:sp>
      <p:sp>
        <p:nvSpPr>
          <p:cNvPr id="4" name="object 4"/>
          <p:cNvSpPr/>
          <p:nvPr/>
        </p:nvSpPr>
        <p:spPr>
          <a:xfrm>
            <a:off x="391668" y="990600"/>
            <a:ext cx="4038599" cy="42671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544567" y="1028700"/>
            <a:ext cx="4344923" cy="42290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531614" y="1015746"/>
            <a:ext cx="4371340" cy="4255135"/>
          </a:xfrm>
          <a:custGeom>
            <a:avLst/>
            <a:gdLst/>
            <a:ahLst/>
            <a:cxnLst/>
            <a:rect l="l" t="t" r="r" b="b"/>
            <a:pathLst>
              <a:path w="4371340" h="4255135">
                <a:moveTo>
                  <a:pt x="0" y="0"/>
                </a:moveTo>
                <a:lnTo>
                  <a:pt x="4370832" y="0"/>
                </a:lnTo>
                <a:lnTo>
                  <a:pt x="4370832" y="4255008"/>
                </a:lnTo>
                <a:lnTo>
                  <a:pt x="0" y="4255008"/>
                </a:lnTo>
                <a:lnTo>
                  <a:pt x="0" y="0"/>
                </a:lnTo>
                <a:close/>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563361" y="1753361"/>
            <a:ext cx="685800" cy="1057910"/>
          </a:xfrm>
          <a:custGeom>
            <a:avLst/>
            <a:gdLst/>
            <a:ahLst/>
            <a:cxnLst/>
            <a:rect l="l" t="t" r="r" b="b"/>
            <a:pathLst>
              <a:path w="685800" h="1057910">
                <a:moveTo>
                  <a:pt x="0" y="528827"/>
                </a:moveTo>
                <a:lnTo>
                  <a:pt x="2012" y="471206"/>
                </a:lnTo>
                <a:lnTo>
                  <a:pt x="7908" y="415382"/>
                </a:lnTo>
                <a:lnTo>
                  <a:pt x="17480" y="361678"/>
                </a:lnTo>
                <a:lnTo>
                  <a:pt x="30519" y="310416"/>
                </a:lnTo>
                <a:lnTo>
                  <a:pt x="46815" y="261919"/>
                </a:lnTo>
                <a:lnTo>
                  <a:pt x="66158" y="216509"/>
                </a:lnTo>
                <a:lnTo>
                  <a:pt x="88341" y="174510"/>
                </a:lnTo>
                <a:lnTo>
                  <a:pt x="113153" y="136244"/>
                </a:lnTo>
                <a:lnTo>
                  <a:pt x="140386" y="102033"/>
                </a:lnTo>
                <a:lnTo>
                  <a:pt x="169830" y="72200"/>
                </a:lnTo>
                <a:lnTo>
                  <a:pt x="201276" y="47068"/>
                </a:lnTo>
                <a:lnTo>
                  <a:pt x="234515" y="26960"/>
                </a:lnTo>
                <a:lnTo>
                  <a:pt x="305536" y="3103"/>
                </a:lnTo>
                <a:lnTo>
                  <a:pt x="342900" y="0"/>
                </a:lnTo>
                <a:lnTo>
                  <a:pt x="380263" y="3103"/>
                </a:lnTo>
                <a:lnTo>
                  <a:pt x="451284" y="26960"/>
                </a:lnTo>
                <a:lnTo>
                  <a:pt x="484523" y="47068"/>
                </a:lnTo>
                <a:lnTo>
                  <a:pt x="515969" y="72200"/>
                </a:lnTo>
                <a:lnTo>
                  <a:pt x="545413" y="102033"/>
                </a:lnTo>
                <a:lnTo>
                  <a:pt x="572646" y="136244"/>
                </a:lnTo>
                <a:lnTo>
                  <a:pt x="597458" y="174510"/>
                </a:lnTo>
                <a:lnTo>
                  <a:pt x="619641" y="216509"/>
                </a:lnTo>
                <a:lnTo>
                  <a:pt x="638984" y="261919"/>
                </a:lnTo>
                <a:lnTo>
                  <a:pt x="655280" y="310416"/>
                </a:lnTo>
                <a:lnTo>
                  <a:pt x="668319" y="361678"/>
                </a:lnTo>
                <a:lnTo>
                  <a:pt x="677891" y="415382"/>
                </a:lnTo>
                <a:lnTo>
                  <a:pt x="683787" y="471206"/>
                </a:lnTo>
                <a:lnTo>
                  <a:pt x="685800" y="528827"/>
                </a:lnTo>
                <a:lnTo>
                  <a:pt x="683787" y="586449"/>
                </a:lnTo>
                <a:lnTo>
                  <a:pt x="677891" y="642273"/>
                </a:lnTo>
                <a:lnTo>
                  <a:pt x="668319" y="695977"/>
                </a:lnTo>
                <a:lnTo>
                  <a:pt x="655280" y="747239"/>
                </a:lnTo>
                <a:lnTo>
                  <a:pt x="638984" y="795736"/>
                </a:lnTo>
                <a:lnTo>
                  <a:pt x="619641" y="841146"/>
                </a:lnTo>
                <a:lnTo>
                  <a:pt x="597458" y="883145"/>
                </a:lnTo>
                <a:lnTo>
                  <a:pt x="572646" y="921411"/>
                </a:lnTo>
                <a:lnTo>
                  <a:pt x="545413" y="955622"/>
                </a:lnTo>
                <a:lnTo>
                  <a:pt x="515969" y="985455"/>
                </a:lnTo>
                <a:lnTo>
                  <a:pt x="484523" y="1010587"/>
                </a:lnTo>
                <a:lnTo>
                  <a:pt x="451284" y="1030695"/>
                </a:lnTo>
                <a:lnTo>
                  <a:pt x="380263" y="1054552"/>
                </a:lnTo>
                <a:lnTo>
                  <a:pt x="342900" y="1057655"/>
                </a:lnTo>
                <a:lnTo>
                  <a:pt x="305536" y="1054552"/>
                </a:lnTo>
                <a:lnTo>
                  <a:pt x="234515" y="1030695"/>
                </a:lnTo>
                <a:lnTo>
                  <a:pt x="201276" y="1010587"/>
                </a:lnTo>
                <a:lnTo>
                  <a:pt x="169830" y="985455"/>
                </a:lnTo>
                <a:lnTo>
                  <a:pt x="140386" y="955622"/>
                </a:lnTo>
                <a:lnTo>
                  <a:pt x="113153" y="921411"/>
                </a:lnTo>
                <a:lnTo>
                  <a:pt x="88341" y="883145"/>
                </a:lnTo>
                <a:lnTo>
                  <a:pt x="66158" y="841146"/>
                </a:lnTo>
                <a:lnTo>
                  <a:pt x="46815" y="795736"/>
                </a:lnTo>
                <a:lnTo>
                  <a:pt x="30519" y="747239"/>
                </a:lnTo>
                <a:lnTo>
                  <a:pt x="17480" y="695977"/>
                </a:lnTo>
                <a:lnTo>
                  <a:pt x="7908" y="642273"/>
                </a:lnTo>
                <a:lnTo>
                  <a:pt x="2012" y="586449"/>
                </a:lnTo>
                <a:lnTo>
                  <a:pt x="0" y="528827"/>
                </a:lnTo>
                <a:close/>
              </a:path>
            </a:pathLst>
          </a:custGeom>
          <a:ln w="28956">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791961" y="2972561"/>
            <a:ext cx="685800" cy="457200"/>
          </a:xfrm>
          <a:custGeom>
            <a:avLst/>
            <a:gdLst/>
            <a:ahLst/>
            <a:cxnLst/>
            <a:rect l="l" t="t" r="r" b="b"/>
            <a:pathLst>
              <a:path w="685800" h="457200">
                <a:moveTo>
                  <a:pt x="0" y="228600"/>
                </a:moveTo>
                <a:lnTo>
                  <a:pt x="17480" y="156345"/>
                </a:lnTo>
                <a:lnTo>
                  <a:pt x="38273" y="123545"/>
                </a:lnTo>
                <a:lnTo>
                  <a:pt x="66158" y="93592"/>
                </a:lnTo>
                <a:lnTo>
                  <a:pt x="100431" y="66955"/>
                </a:lnTo>
                <a:lnTo>
                  <a:pt x="140386" y="44106"/>
                </a:lnTo>
                <a:lnTo>
                  <a:pt x="185315" y="25516"/>
                </a:lnTo>
                <a:lnTo>
                  <a:pt x="234515" y="11654"/>
                </a:lnTo>
                <a:lnTo>
                  <a:pt x="287278" y="2992"/>
                </a:lnTo>
                <a:lnTo>
                  <a:pt x="342900" y="0"/>
                </a:lnTo>
                <a:lnTo>
                  <a:pt x="398521" y="2992"/>
                </a:lnTo>
                <a:lnTo>
                  <a:pt x="451284" y="11654"/>
                </a:lnTo>
                <a:lnTo>
                  <a:pt x="500484" y="25516"/>
                </a:lnTo>
                <a:lnTo>
                  <a:pt x="545413" y="44106"/>
                </a:lnTo>
                <a:lnTo>
                  <a:pt x="585368" y="66955"/>
                </a:lnTo>
                <a:lnTo>
                  <a:pt x="619641" y="93592"/>
                </a:lnTo>
                <a:lnTo>
                  <a:pt x="647526" y="123545"/>
                </a:lnTo>
                <a:lnTo>
                  <a:pt x="668319" y="156345"/>
                </a:lnTo>
                <a:lnTo>
                  <a:pt x="685800" y="228600"/>
                </a:lnTo>
                <a:lnTo>
                  <a:pt x="681312" y="265679"/>
                </a:lnTo>
                <a:lnTo>
                  <a:pt x="647526" y="333654"/>
                </a:lnTo>
                <a:lnTo>
                  <a:pt x="619641" y="363607"/>
                </a:lnTo>
                <a:lnTo>
                  <a:pt x="585368" y="390244"/>
                </a:lnTo>
                <a:lnTo>
                  <a:pt x="545413" y="413093"/>
                </a:lnTo>
                <a:lnTo>
                  <a:pt x="500484" y="431683"/>
                </a:lnTo>
                <a:lnTo>
                  <a:pt x="451284" y="445545"/>
                </a:lnTo>
                <a:lnTo>
                  <a:pt x="398521" y="454207"/>
                </a:lnTo>
                <a:lnTo>
                  <a:pt x="342900" y="457200"/>
                </a:lnTo>
                <a:lnTo>
                  <a:pt x="287278" y="454207"/>
                </a:lnTo>
                <a:lnTo>
                  <a:pt x="234515" y="445545"/>
                </a:lnTo>
                <a:lnTo>
                  <a:pt x="185315" y="431683"/>
                </a:lnTo>
                <a:lnTo>
                  <a:pt x="140386" y="413093"/>
                </a:lnTo>
                <a:lnTo>
                  <a:pt x="100431" y="390244"/>
                </a:lnTo>
                <a:lnTo>
                  <a:pt x="66158" y="363607"/>
                </a:lnTo>
                <a:lnTo>
                  <a:pt x="38273" y="333654"/>
                </a:lnTo>
                <a:lnTo>
                  <a:pt x="17480" y="300854"/>
                </a:lnTo>
                <a:lnTo>
                  <a:pt x="0" y="228600"/>
                </a:lnTo>
                <a:close/>
              </a:path>
            </a:pathLst>
          </a:custGeom>
          <a:ln w="32004">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639567" y="3734561"/>
            <a:ext cx="1376680" cy="972819"/>
          </a:xfrm>
          <a:custGeom>
            <a:avLst/>
            <a:gdLst/>
            <a:ahLst/>
            <a:cxnLst/>
            <a:rect l="l" t="t" r="r" b="b"/>
            <a:pathLst>
              <a:path w="1376679" h="972820">
                <a:moveTo>
                  <a:pt x="242849" y="0"/>
                </a:moveTo>
                <a:lnTo>
                  <a:pt x="0" y="200177"/>
                </a:lnTo>
                <a:lnTo>
                  <a:pt x="621411" y="898436"/>
                </a:lnTo>
                <a:lnTo>
                  <a:pt x="1376172" y="972312"/>
                </a:lnTo>
                <a:lnTo>
                  <a:pt x="1366647" y="638670"/>
                </a:lnTo>
                <a:lnTo>
                  <a:pt x="1249984" y="643445"/>
                </a:lnTo>
                <a:lnTo>
                  <a:pt x="1169022" y="667270"/>
                </a:lnTo>
                <a:lnTo>
                  <a:pt x="1064272" y="700633"/>
                </a:lnTo>
                <a:lnTo>
                  <a:pt x="942835" y="700633"/>
                </a:lnTo>
                <a:lnTo>
                  <a:pt x="838073" y="688721"/>
                </a:lnTo>
                <a:lnTo>
                  <a:pt x="745223" y="655358"/>
                </a:lnTo>
                <a:lnTo>
                  <a:pt x="652373" y="600544"/>
                </a:lnTo>
                <a:lnTo>
                  <a:pt x="585698" y="540969"/>
                </a:lnTo>
                <a:lnTo>
                  <a:pt x="516661" y="448030"/>
                </a:lnTo>
                <a:lnTo>
                  <a:pt x="242849" y="0"/>
                </a:lnTo>
                <a:close/>
              </a:path>
            </a:pathLst>
          </a:custGeom>
          <a:ln w="19812">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652499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509555" y="80007"/>
            <a:ext cx="8141970" cy="702310"/>
          </a:xfrm>
          <a:prstGeom prst="rect">
            <a:avLst/>
          </a:prstGeom>
        </p:spPr>
        <p:txBody>
          <a:bodyPr vert="horz" wrap="square" lIns="0" tIns="0" rIns="0" bIns="0" rtlCol="0">
            <a:spAutoFit/>
          </a:bodyPr>
          <a:lstStyle/>
          <a:p>
            <a:pPr marL="12700">
              <a:lnSpc>
                <a:spcPct val="100000"/>
              </a:lnSpc>
            </a:pPr>
            <a:r>
              <a:rPr sz="4400" u="none" spc="-65" dirty="0"/>
              <a:t>MEMORY </a:t>
            </a:r>
            <a:r>
              <a:rPr sz="4400" u="none" spc="-5" dirty="0"/>
              <a:t>CARE </a:t>
            </a:r>
            <a:r>
              <a:rPr sz="4400" u="none" dirty="0"/>
              <a:t>CENTER – 44</a:t>
            </a:r>
            <a:r>
              <a:rPr sz="4400" u="none" spc="-20" dirty="0"/>
              <a:t> </a:t>
            </a:r>
            <a:r>
              <a:rPr sz="4400" u="none" spc="-5" dirty="0"/>
              <a:t>BEDS</a:t>
            </a:r>
            <a:endParaRPr sz="4400"/>
          </a:p>
        </p:txBody>
      </p:sp>
      <p:sp>
        <p:nvSpPr>
          <p:cNvPr id="4" name="object 4"/>
          <p:cNvSpPr/>
          <p:nvPr/>
        </p:nvSpPr>
        <p:spPr>
          <a:xfrm>
            <a:off x="187452" y="923544"/>
            <a:ext cx="8794127" cy="45111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81355" y="917447"/>
            <a:ext cx="8799830" cy="4520565"/>
          </a:xfrm>
          <a:custGeom>
            <a:avLst/>
            <a:gdLst/>
            <a:ahLst/>
            <a:cxnLst/>
            <a:rect l="l" t="t" r="r" b="b"/>
            <a:pathLst>
              <a:path w="8799830" h="4520565">
                <a:moveTo>
                  <a:pt x="0" y="0"/>
                </a:moveTo>
                <a:lnTo>
                  <a:pt x="8799576" y="0"/>
                </a:lnTo>
                <a:lnTo>
                  <a:pt x="8799576" y="4520184"/>
                </a:lnTo>
                <a:lnTo>
                  <a:pt x="0" y="4520184"/>
                </a:lnTo>
                <a:lnTo>
                  <a:pt x="0" y="0"/>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611267" y="963521"/>
            <a:ext cx="4395470" cy="4483735"/>
          </a:xfrm>
          <a:custGeom>
            <a:avLst/>
            <a:gdLst/>
            <a:ahLst/>
            <a:cxnLst/>
            <a:rect l="l" t="t" r="r" b="b"/>
            <a:pathLst>
              <a:path w="4395470" h="4483735">
                <a:moveTo>
                  <a:pt x="1515823" y="2906968"/>
                </a:moveTo>
                <a:lnTo>
                  <a:pt x="1467399" y="2856983"/>
                </a:lnTo>
                <a:lnTo>
                  <a:pt x="1419606" y="2806927"/>
                </a:lnTo>
                <a:lnTo>
                  <a:pt x="1372453" y="2756814"/>
                </a:lnTo>
                <a:lnTo>
                  <a:pt x="1325947" y="2706662"/>
                </a:lnTo>
                <a:lnTo>
                  <a:pt x="1280097" y="2656487"/>
                </a:lnTo>
                <a:lnTo>
                  <a:pt x="1234911" y="2606304"/>
                </a:lnTo>
                <a:lnTo>
                  <a:pt x="1190396" y="2556129"/>
                </a:lnTo>
                <a:lnTo>
                  <a:pt x="1146561" y="2505980"/>
                </a:lnTo>
                <a:lnTo>
                  <a:pt x="1103414" y="2455871"/>
                </a:lnTo>
                <a:lnTo>
                  <a:pt x="1060963" y="2405820"/>
                </a:lnTo>
                <a:lnTo>
                  <a:pt x="1019216" y="2355842"/>
                </a:lnTo>
                <a:lnTo>
                  <a:pt x="978182" y="2305953"/>
                </a:lnTo>
                <a:lnTo>
                  <a:pt x="937868" y="2256170"/>
                </a:lnTo>
                <a:lnTo>
                  <a:pt x="898282" y="2206508"/>
                </a:lnTo>
                <a:lnTo>
                  <a:pt x="859432" y="2156985"/>
                </a:lnTo>
                <a:lnTo>
                  <a:pt x="821328" y="2107615"/>
                </a:lnTo>
                <a:lnTo>
                  <a:pt x="783976" y="2058415"/>
                </a:lnTo>
                <a:lnTo>
                  <a:pt x="747384" y="2009402"/>
                </a:lnTo>
                <a:lnTo>
                  <a:pt x="711562" y="1960591"/>
                </a:lnTo>
                <a:lnTo>
                  <a:pt x="676517" y="1911998"/>
                </a:lnTo>
                <a:lnTo>
                  <a:pt x="642256" y="1863640"/>
                </a:lnTo>
                <a:lnTo>
                  <a:pt x="608789" y="1815533"/>
                </a:lnTo>
                <a:lnTo>
                  <a:pt x="576123" y="1767693"/>
                </a:lnTo>
                <a:lnTo>
                  <a:pt x="544266" y="1720136"/>
                </a:lnTo>
                <a:lnTo>
                  <a:pt x="513227" y="1672878"/>
                </a:lnTo>
                <a:lnTo>
                  <a:pt x="483013" y="1625935"/>
                </a:lnTo>
                <a:lnTo>
                  <a:pt x="453633" y="1579324"/>
                </a:lnTo>
                <a:lnTo>
                  <a:pt x="425095" y="1533061"/>
                </a:lnTo>
                <a:lnTo>
                  <a:pt x="397406" y="1487161"/>
                </a:lnTo>
                <a:lnTo>
                  <a:pt x="370576" y="1441641"/>
                </a:lnTo>
                <a:lnTo>
                  <a:pt x="344611" y="1396517"/>
                </a:lnTo>
                <a:lnTo>
                  <a:pt x="319520" y="1351805"/>
                </a:lnTo>
                <a:lnTo>
                  <a:pt x="295312" y="1307522"/>
                </a:lnTo>
                <a:lnTo>
                  <a:pt x="271993" y="1263682"/>
                </a:lnTo>
                <a:lnTo>
                  <a:pt x="249574" y="1220304"/>
                </a:lnTo>
                <a:lnTo>
                  <a:pt x="228060" y="1177402"/>
                </a:lnTo>
                <a:lnTo>
                  <a:pt x="207461" y="1134993"/>
                </a:lnTo>
                <a:lnTo>
                  <a:pt x="187785" y="1093093"/>
                </a:lnTo>
                <a:lnTo>
                  <a:pt x="169040" y="1051718"/>
                </a:lnTo>
                <a:lnTo>
                  <a:pt x="151233" y="1010885"/>
                </a:lnTo>
                <a:lnTo>
                  <a:pt x="134373" y="970608"/>
                </a:lnTo>
                <a:lnTo>
                  <a:pt x="118468" y="930906"/>
                </a:lnTo>
                <a:lnTo>
                  <a:pt x="103527" y="891793"/>
                </a:lnTo>
                <a:lnTo>
                  <a:pt x="89556" y="853285"/>
                </a:lnTo>
                <a:lnTo>
                  <a:pt x="76565" y="815400"/>
                </a:lnTo>
                <a:lnTo>
                  <a:pt x="64561" y="778153"/>
                </a:lnTo>
                <a:lnTo>
                  <a:pt x="53553" y="741560"/>
                </a:lnTo>
                <a:lnTo>
                  <a:pt x="34554" y="670401"/>
                </a:lnTo>
                <a:lnTo>
                  <a:pt x="19635" y="602053"/>
                </a:lnTo>
                <a:lnTo>
                  <a:pt x="8860" y="536644"/>
                </a:lnTo>
                <a:lnTo>
                  <a:pt x="2293" y="474304"/>
                </a:lnTo>
                <a:lnTo>
                  <a:pt x="0" y="415162"/>
                </a:lnTo>
                <a:lnTo>
                  <a:pt x="475" y="386831"/>
                </a:lnTo>
                <a:lnTo>
                  <a:pt x="4713" y="332727"/>
                </a:lnTo>
                <a:lnTo>
                  <a:pt x="13385" y="282145"/>
                </a:lnTo>
                <a:lnTo>
                  <a:pt x="26558" y="235211"/>
                </a:lnTo>
                <a:lnTo>
                  <a:pt x="44295" y="192057"/>
                </a:lnTo>
                <a:lnTo>
                  <a:pt x="66661" y="152811"/>
                </a:lnTo>
                <a:lnTo>
                  <a:pt x="93721" y="117601"/>
                </a:lnTo>
                <a:lnTo>
                  <a:pt x="125451" y="86637"/>
                </a:lnTo>
                <a:lnTo>
                  <a:pt x="161310" y="60445"/>
                </a:lnTo>
                <a:lnTo>
                  <a:pt x="201091" y="39045"/>
                </a:lnTo>
                <a:lnTo>
                  <a:pt x="244665" y="22368"/>
                </a:lnTo>
                <a:lnTo>
                  <a:pt x="291906" y="10347"/>
                </a:lnTo>
                <a:lnTo>
                  <a:pt x="342685" y="2913"/>
                </a:lnTo>
                <a:lnTo>
                  <a:pt x="396875" y="0"/>
                </a:lnTo>
                <a:lnTo>
                  <a:pt x="425209" y="216"/>
                </a:lnTo>
                <a:lnTo>
                  <a:pt x="484277" y="3955"/>
                </a:lnTo>
                <a:lnTo>
                  <a:pt x="546438" y="12043"/>
                </a:lnTo>
                <a:lnTo>
                  <a:pt x="611563" y="24414"/>
                </a:lnTo>
                <a:lnTo>
                  <a:pt x="679526" y="40999"/>
                </a:lnTo>
                <a:lnTo>
                  <a:pt x="750199" y="61730"/>
                </a:lnTo>
                <a:lnTo>
                  <a:pt x="786512" y="73630"/>
                </a:lnTo>
                <a:lnTo>
                  <a:pt x="823455" y="86540"/>
                </a:lnTo>
                <a:lnTo>
                  <a:pt x="861011" y="100454"/>
                </a:lnTo>
                <a:lnTo>
                  <a:pt x="899166" y="115361"/>
                </a:lnTo>
                <a:lnTo>
                  <a:pt x="937902" y="131254"/>
                </a:lnTo>
                <a:lnTo>
                  <a:pt x="977204" y="148125"/>
                </a:lnTo>
                <a:lnTo>
                  <a:pt x="1017056" y="165964"/>
                </a:lnTo>
                <a:lnTo>
                  <a:pt x="1057442" y="184763"/>
                </a:lnTo>
                <a:lnTo>
                  <a:pt x="1098346" y="204514"/>
                </a:lnTo>
                <a:lnTo>
                  <a:pt x="1139753" y="225209"/>
                </a:lnTo>
                <a:lnTo>
                  <a:pt x="1181646" y="246838"/>
                </a:lnTo>
                <a:lnTo>
                  <a:pt x="1224009" y="269393"/>
                </a:lnTo>
                <a:lnTo>
                  <a:pt x="1266827" y="292867"/>
                </a:lnTo>
                <a:lnTo>
                  <a:pt x="1310083" y="317249"/>
                </a:lnTo>
                <a:lnTo>
                  <a:pt x="1353761" y="342533"/>
                </a:lnTo>
                <a:lnTo>
                  <a:pt x="1397846" y="368709"/>
                </a:lnTo>
                <a:lnTo>
                  <a:pt x="1442322" y="395769"/>
                </a:lnTo>
                <a:lnTo>
                  <a:pt x="1487173" y="423704"/>
                </a:lnTo>
                <a:lnTo>
                  <a:pt x="1532382" y="452506"/>
                </a:lnTo>
                <a:lnTo>
                  <a:pt x="1577935" y="482167"/>
                </a:lnTo>
                <a:lnTo>
                  <a:pt x="1623814" y="512677"/>
                </a:lnTo>
                <a:lnTo>
                  <a:pt x="1670004" y="544029"/>
                </a:lnTo>
                <a:lnTo>
                  <a:pt x="1716489" y="576214"/>
                </a:lnTo>
                <a:lnTo>
                  <a:pt x="1763254" y="609224"/>
                </a:lnTo>
                <a:lnTo>
                  <a:pt x="1810281" y="643049"/>
                </a:lnTo>
                <a:lnTo>
                  <a:pt x="1857556" y="677682"/>
                </a:lnTo>
                <a:lnTo>
                  <a:pt x="1905062" y="713114"/>
                </a:lnTo>
                <a:lnTo>
                  <a:pt x="1952783" y="749337"/>
                </a:lnTo>
                <a:lnTo>
                  <a:pt x="2000704" y="786342"/>
                </a:lnTo>
                <a:lnTo>
                  <a:pt x="2048809" y="824120"/>
                </a:lnTo>
                <a:lnTo>
                  <a:pt x="2097081" y="862663"/>
                </a:lnTo>
                <a:lnTo>
                  <a:pt x="2145504" y="901964"/>
                </a:lnTo>
                <a:lnTo>
                  <a:pt x="2194064" y="942012"/>
                </a:lnTo>
                <a:lnTo>
                  <a:pt x="2242743" y="982800"/>
                </a:lnTo>
                <a:lnTo>
                  <a:pt x="2291526" y="1024319"/>
                </a:lnTo>
                <a:lnTo>
                  <a:pt x="2340397" y="1066560"/>
                </a:lnTo>
                <a:lnTo>
                  <a:pt x="2389339" y="1109516"/>
                </a:lnTo>
                <a:lnTo>
                  <a:pt x="2438338" y="1153178"/>
                </a:lnTo>
                <a:lnTo>
                  <a:pt x="2487377" y="1197537"/>
                </a:lnTo>
                <a:lnTo>
                  <a:pt x="2536440" y="1242585"/>
                </a:lnTo>
                <a:lnTo>
                  <a:pt x="2585511" y="1288312"/>
                </a:lnTo>
                <a:lnTo>
                  <a:pt x="2634575" y="1334712"/>
                </a:lnTo>
                <a:lnTo>
                  <a:pt x="2683615" y="1381775"/>
                </a:lnTo>
                <a:lnTo>
                  <a:pt x="2732615" y="1429493"/>
                </a:lnTo>
                <a:lnTo>
                  <a:pt x="2781560" y="1477857"/>
                </a:lnTo>
                <a:lnTo>
                  <a:pt x="2830433" y="1526859"/>
                </a:lnTo>
                <a:lnTo>
                  <a:pt x="2879219" y="1576490"/>
                </a:lnTo>
                <a:lnTo>
                  <a:pt x="2927643" y="1626475"/>
                </a:lnTo>
                <a:lnTo>
                  <a:pt x="2975436" y="1676532"/>
                </a:lnTo>
                <a:lnTo>
                  <a:pt x="3022590" y="1726644"/>
                </a:lnTo>
                <a:lnTo>
                  <a:pt x="3069096" y="1776796"/>
                </a:lnTo>
                <a:lnTo>
                  <a:pt x="3114947" y="1826972"/>
                </a:lnTo>
                <a:lnTo>
                  <a:pt x="3160134" y="1877155"/>
                </a:lnTo>
                <a:lnTo>
                  <a:pt x="3204649" y="1927329"/>
                </a:lnTo>
                <a:lnTo>
                  <a:pt x="3248484" y="1977479"/>
                </a:lnTo>
                <a:lnTo>
                  <a:pt x="3291631" y="2027587"/>
                </a:lnTo>
                <a:lnTo>
                  <a:pt x="3334083" y="2077638"/>
                </a:lnTo>
                <a:lnTo>
                  <a:pt x="3375830" y="2127616"/>
                </a:lnTo>
                <a:lnTo>
                  <a:pt x="3416864" y="2177505"/>
                </a:lnTo>
                <a:lnTo>
                  <a:pt x="3457179" y="2227288"/>
                </a:lnTo>
                <a:lnTo>
                  <a:pt x="3496765" y="2276950"/>
                </a:lnTo>
                <a:lnTo>
                  <a:pt x="3535614" y="2326474"/>
                </a:lnTo>
                <a:lnTo>
                  <a:pt x="3573719" y="2375843"/>
                </a:lnTo>
                <a:lnTo>
                  <a:pt x="3611071" y="2425043"/>
                </a:lnTo>
                <a:lnTo>
                  <a:pt x="3647663" y="2474056"/>
                </a:lnTo>
                <a:lnTo>
                  <a:pt x="3683485" y="2522867"/>
                </a:lnTo>
                <a:lnTo>
                  <a:pt x="3718531" y="2571460"/>
                </a:lnTo>
                <a:lnTo>
                  <a:pt x="3752791" y="2619818"/>
                </a:lnTo>
                <a:lnTo>
                  <a:pt x="3786259" y="2667925"/>
                </a:lnTo>
                <a:lnTo>
                  <a:pt x="3818925" y="2715765"/>
                </a:lnTo>
                <a:lnTo>
                  <a:pt x="3850781" y="2763322"/>
                </a:lnTo>
                <a:lnTo>
                  <a:pt x="3881820" y="2810580"/>
                </a:lnTo>
                <a:lnTo>
                  <a:pt x="3912034" y="2857523"/>
                </a:lnTo>
                <a:lnTo>
                  <a:pt x="3941414" y="2904134"/>
                </a:lnTo>
                <a:lnTo>
                  <a:pt x="3969953" y="2950398"/>
                </a:lnTo>
                <a:lnTo>
                  <a:pt x="3997641" y="2996298"/>
                </a:lnTo>
                <a:lnTo>
                  <a:pt x="4024472" y="3041818"/>
                </a:lnTo>
                <a:lnTo>
                  <a:pt x="4050436" y="3086941"/>
                </a:lnTo>
                <a:lnTo>
                  <a:pt x="4075527" y="3131653"/>
                </a:lnTo>
                <a:lnTo>
                  <a:pt x="4099735" y="3175937"/>
                </a:lnTo>
                <a:lnTo>
                  <a:pt x="4123053" y="3219776"/>
                </a:lnTo>
                <a:lnTo>
                  <a:pt x="4145473" y="3263154"/>
                </a:lnTo>
                <a:lnTo>
                  <a:pt x="4166986" y="3306056"/>
                </a:lnTo>
                <a:lnTo>
                  <a:pt x="4187585" y="3348465"/>
                </a:lnTo>
                <a:lnTo>
                  <a:pt x="4207261" y="3390365"/>
                </a:lnTo>
                <a:lnTo>
                  <a:pt x="4226007" y="3431740"/>
                </a:lnTo>
                <a:lnTo>
                  <a:pt x="4243813" y="3472574"/>
                </a:lnTo>
                <a:lnTo>
                  <a:pt x="4260673" y="3512850"/>
                </a:lnTo>
                <a:lnTo>
                  <a:pt x="4276577" y="3552553"/>
                </a:lnTo>
                <a:lnTo>
                  <a:pt x="4291519" y="3591666"/>
                </a:lnTo>
                <a:lnTo>
                  <a:pt x="4305489" y="3630173"/>
                </a:lnTo>
                <a:lnTo>
                  <a:pt x="4318480" y="3668058"/>
                </a:lnTo>
                <a:lnTo>
                  <a:pt x="4330484" y="3705305"/>
                </a:lnTo>
                <a:lnTo>
                  <a:pt x="4341492" y="3741898"/>
                </a:lnTo>
                <a:lnTo>
                  <a:pt x="4360490" y="3813057"/>
                </a:lnTo>
                <a:lnTo>
                  <a:pt x="4375409" y="3881405"/>
                </a:lnTo>
                <a:lnTo>
                  <a:pt x="4386184" y="3946814"/>
                </a:lnTo>
                <a:lnTo>
                  <a:pt x="4392750" y="4009154"/>
                </a:lnTo>
                <a:lnTo>
                  <a:pt x="4395044" y="4068296"/>
                </a:lnTo>
                <a:lnTo>
                  <a:pt x="4394568" y="4096628"/>
                </a:lnTo>
                <a:lnTo>
                  <a:pt x="4390330" y="4150731"/>
                </a:lnTo>
                <a:lnTo>
                  <a:pt x="4381657" y="4201314"/>
                </a:lnTo>
                <a:lnTo>
                  <a:pt x="4368484" y="4248247"/>
                </a:lnTo>
                <a:lnTo>
                  <a:pt x="4350747" y="4291401"/>
                </a:lnTo>
                <a:lnTo>
                  <a:pt x="4328381" y="4330648"/>
                </a:lnTo>
                <a:lnTo>
                  <a:pt x="4301321" y="4365857"/>
                </a:lnTo>
                <a:lnTo>
                  <a:pt x="4269591" y="4396821"/>
                </a:lnTo>
                <a:lnTo>
                  <a:pt x="4233732" y="4423013"/>
                </a:lnTo>
                <a:lnTo>
                  <a:pt x="4193951" y="4444413"/>
                </a:lnTo>
                <a:lnTo>
                  <a:pt x="4150377" y="4461090"/>
                </a:lnTo>
                <a:lnTo>
                  <a:pt x="4103136" y="4473111"/>
                </a:lnTo>
                <a:lnTo>
                  <a:pt x="4052357" y="4480545"/>
                </a:lnTo>
                <a:lnTo>
                  <a:pt x="3998167" y="4483459"/>
                </a:lnTo>
                <a:lnTo>
                  <a:pt x="3969832" y="4483242"/>
                </a:lnTo>
                <a:lnTo>
                  <a:pt x="3910764" y="4479504"/>
                </a:lnTo>
                <a:lnTo>
                  <a:pt x="3848604" y="4471415"/>
                </a:lnTo>
                <a:lnTo>
                  <a:pt x="3783478" y="4459044"/>
                </a:lnTo>
                <a:lnTo>
                  <a:pt x="3715515" y="4442459"/>
                </a:lnTo>
                <a:lnTo>
                  <a:pt x="3644842" y="4421728"/>
                </a:lnTo>
                <a:lnTo>
                  <a:pt x="3608530" y="4409829"/>
                </a:lnTo>
                <a:lnTo>
                  <a:pt x="3571587" y="4396918"/>
                </a:lnTo>
                <a:lnTo>
                  <a:pt x="3534030" y="4383005"/>
                </a:lnTo>
                <a:lnTo>
                  <a:pt x="3495876" y="4368097"/>
                </a:lnTo>
                <a:lnTo>
                  <a:pt x="3457140" y="4352204"/>
                </a:lnTo>
                <a:lnTo>
                  <a:pt x="3417838" y="4335334"/>
                </a:lnTo>
                <a:lnTo>
                  <a:pt x="3377986" y="4317495"/>
                </a:lnTo>
                <a:lnTo>
                  <a:pt x="3337600" y="4298695"/>
                </a:lnTo>
                <a:lnTo>
                  <a:pt x="3296695" y="4278944"/>
                </a:lnTo>
                <a:lnTo>
                  <a:pt x="3255289" y="4258250"/>
                </a:lnTo>
                <a:lnTo>
                  <a:pt x="3213396" y="4236621"/>
                </a:lnTo>
                <a:lnTo>
                  <a:pt x="3171033" y="4214065"/>
                </a:lnTo>
                <a:lnTo>
                  <a:pt x="3128215" y="4190592"/>
                </a:lnTo>
                <a:lnTo>
                  <a:pt x="3084959" y="4166209"/>
                </a:lnTo>
                <a:lnTo>
                  <a:pt x="3041281" y="4140925"/>
                </a:lnTo>
                <a:lnTo>
                  <a:pt x="2997195" y="4114749"/>
                </a:lnTo>
                <a:lnTo>
                  <a:pt x="2952719" y="4087690"/>
                </a:lnTo>
                <a:lnTo>
                  <a:pt x="2907869" y="4059754"/>
                </a:lnTo>
                <a:lnTo>
                  <a:pt x="2862659" y="4030952"/>
                </a:lnTo>
                <a:lnTo>
                  <a:pt x="2817107" y="4001292"/>
                </a:lnTo>
                <a:lnTo>
                  <a:pt x="2771228" y="3970781"/>
                </a:lnTo>
                <a:lnTo>
                  <a:pt x="2725038" y="3939429"/>
                </a:lnTo>
                <a:lnTo>
                  <a:pt x="2678553" y="3907244"/>
                </a:lnTo>
                <a:lnTo>
                  <a:pt x="2631788" y="3874235"/>
                </a:lnTo>
                <a:lnTo>
                  <a:pt x="2584761" y="3840409"/>
                </a:lnTo>
                <a:lnTo>
                  <a:pt x="2537486" y="3805776"/>
                </a:lnTo>
                <a:lnTo>
                  <a:pt x="2489980" y="3770344"/>
                </a:lnTo>
                <a:lnTo>
                  <a:pt x="2442258" y="3734121"/>
                </a:lnTo>
                <a:lnTo>
                  <a:pt x="2394337" y="3697117"/>
                </a:lnTo>
                <a:lnTo>
                  <a:pt x="2346233" y="3659338"/>
                </a:lnTo>
                <a:lnTo>
                  <a:pt x="2297961" y="3620795"/>
                </a:lnTo>
                <a:lnTo>
                  <a:pt x="2249537" y="3581495"/>
                </a:lnTo>
                <a:lnTo>
                  <a:pt x="2200978" y="3541447"/>
                </a:lnTo>
                <a:lnTo>
                  <a:pt x="2152299" y="3500659"/>
                </a:lnTo>
                <a:lnTo>
                  <a:pt x="2103516" y="3459140"/>
                </a:lnTo>
                <a:lnTo>
                  <a:pt x="2054645" y="3416898"/>
                </a:lnTo>
                <a:lnTo>
                  <a:pt x="2005703" y="3373942"/>
                </a:lnTo>
                <a:lnTo>
                  <a:pt x="1956704" y="3330280"/>
                </a:lnTo>
                <a:lnTo>
                  <a:pt x="1907665" y="3285921"/>
                </a:lnTo>
                <a:lnTo>
                  <a:pt x="1858602" y="3240874"/>
                </a:lnTo>
                <a:lnTo>
                  <a:pt x="1809531" y="3195146"/>
                </a:lnTo>
                <a:lnTo>
                  <a:pt x="1760467" y="3148746"/>
                </a:lnTo>
                <a:lnTo>
                  <a:pt x="1711427" y="3101683"/>
                </a:lnTo>
                <a:lnTo>
                  <a:pt x="1662427" y="3053965"/>
                </a:lnTo>
                <a:lnTo>
                  <a:pt x="1613482" y="3005601"/>
                </a:lnTo>
                <a:lnTo>
                  <a:pt x="1564609" y="2956599"/>
                </a:lnTo>
                <a:lnTo>
                  <a:pt x="1515823" y="2906968"/>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208149" y="1447189"/>
            <a:ext cx="3496945" cy="3365500"/>
          </a:xfrm>
          <a:custGeom>
            <a:avLst/>
            <a:gdLst/>
            <a:ahLst/>
            <a:cxnLst/>
            <a:rect l="l" t="t" r="r" b="b"/>
            <a:pathLst>
              <a:path w="3496945" h="3365500">
                <a:moveTo>
                  <a:pt x="0" y="0"/>
                </a:moveTo>
                <a:lnTo>
                  <a:pt x="5134" y="25318"/>
                </a:lnTo>
                <a:lnTo>
                  <a:pt x="8861" y="48388"/>
                </a:lnTo>
                <a:lnTo>
                  <a:pt x="12555" y="72289"/>
                </a:lnTo>
                <a:lnTo>
                  <a:pt x="17589" y="100101"/>
                </a:lnTo>
                <a:lnTo>
                  <a:pt x="19893" y="110194"/>
                </a:lnTo>
                <a:lnTo>
                  <a:pt x="22540" y="120213"/>
                </a:lnTo>
                <a:lnTo>
                  <a:pt x="25224" y="130224"/>
                </a:lnTo>
                <a:lnTo>
                  <a:pt x="27635" y="140296"/>
                </a:lnTo>
                <a:lnTo>
                  <a:pt x="38360" y="192314"/>
                </a:lnTo>
                <a:lnTo>
                  <a:pt x="43451" y="219757"/>
                </a:lnTo>
                <a:lnTo>
                  <a:pt x="45926" y="233494"/>
                </a:lnTo>
                <a:lnTo>
                  <a:pt x="48800" y="244388"/>
                </a:lnTo>
                <a:lnTo>
                  <a:pt x="55092" y="263307"/>
                </a:lnTo>
                <a:lnTo>
                  <a:pt x="67818" y="301117"/>
                </a:lnTo>
                <a:lnTo>
                  <a:pt x="69975" y="308826"/>
                </a:lnTo>
                <a:lnTo>
                  <a:pt x="88721" y="345948"/>
                </a:lnTo>
                <a:lnTo>
                  <a:pt x="100117" y="360365"/>
                </a:lnTo>
                <a:lnTo>
                  <a:pt x="110432" y="375311"/>
                </a:lnTo>
                <a:lnTo>
                  <a:pt x="118046" y="391579"/>
                </a:lnTo>
                <a:lnTo>
                  <a:pt x="120364" y="399195"/>
                </a:lnTo>
                <a:lnTo>
                  <a:pt x="122550" y="406868"/>
                </a:lnTo>
                <a:lnTo>
                  <a:pt x="124995" y="414433"/>
                </a:lnTo>
                <a:lnTo>
                  <a:pt x="128092" y="421728"/>
                </a:lnTo>
                <a:lnTo>
                  <a:pt x="132819" y="429447"/>
                </a:lnTo>
                <a:lnTo>
                  <a:pt x="138323" y="436718"/>
                </a:lnTo>
                <a:lnTo>
                  <a:pt x="143735" y="444031"/>
                </a:lnTo>
                <a:lnTo>
                  <a:pt x="148183" y="451878"/>
                </a:lnTo>
                <a:lnTo>
                  <a:pt x="153169" y="467088"/>
                </a:lnTo>
                <a:lnTo>
                  <a:pt x="156695" y="482938"/>
                </a:lnTo>
                <a:lnTo>
                  <a:pt x="160988" y="498332"/>
                </a:lnTo>
                <a:lnTo>
                  <a:pt x="168275" y="512178"/>
                </a:lnTo>
                <a:lnTo>
                  <a:pt x="175853" y="522202"/>
                </a:lnTo>
                <a:lnTo>
                  <a:pt x="183462" y="532201"/>
                </a:lnTo>
                <a:lnTo>
                  <a:pt x="191011" y="542240"/>
                </a:lnTo>
                <a:lnTo>
                  <a:pt x="198412" y="552386"/>
                </a:lnTo>
                <a:lnTo>
                  <a:pt x="203314" y="560044"/>
                </a:lnTo>
                <a:lnTo>
                  <a:pt x="207892" y="567947"/>
                </a:lnTo>
                <a:lnTo>
                  <a:pt x="212756" y="575607"/>
                </a:lnTo>
                <a:lnTo>
                  <a:pt x="218516" y="582536"/>
                </a:lnTo>
                <a:lnTo>
                  <a:pt x="225412" y="588340"/>
                </a:lnTo>
                <a:lnTo>
                  <a:pt x="233018" y="593278"/>
                </a:lnTo>
                <a:lnTo>
                  <a:pt x="240906" y="597872"/>
                </a:lnTo>
                <a:lnTo>
                  <a:pt x="248653" y="602640"/>
                </a:lnTo>
                <a:lnTo>
                  <a:pt x="265218" y="627727"/>
                </a:lnTo>
                <a:lnTo>
                  <a:pt x="269521" y="634349"/>
                </a:lnTo>
                <a:lnTo>
                  <a:pt x="268300" y="631844"/>
                </a:lnTo>
                <a:lnTo>
                  <a:pt x="298881" y="662952"/>
                </a:lnTo>
                <a:lnTo>
                  <a:pt x="308622" y="678299"/>
                </a:lnTo>
                <a:lnTo>
                  <a:pt x="313319" y="686089"/>
                </a:lnTo>
                <a:lnTo>
                  <a:pt x="348755" y="716155"/>
                </a:lnTo>
                <a:lnTo>
                  <a:pt x="390312" y="742141"/>
                </a:lnTo>
                <a:lnTo>
                  <a:pt x="405593" y="751914"/>
                </a:lnTo>
                <a:lnTo>
                  <a:pt x="419430" y="763460"/>
                </a:lnTo>
                <a:lnTo>
                  <a:pt x="438590" y="783576"/>
                </a:lnTo>
                <a:lnTo>
                  <a:pt x="447325" y="792221"/>
                </a:lnTo>
                <a:lnTo>
                  <a:pt x="457184" y="796534"/>
                </a:lnTo>
                <a:lnTo>
                  <a:pt x="479717" y="803656"/>
                </a:lnTo>
                <a:lnTo>
                  <a:pt x="495967" y="829050"/>
                </a:lnTo>
                <a:lnTo>
                  <a:pt x="499587" y="834484"/>
                </a:lnTo>
                <a:lnTo>
                  <a:pt x="501110" y="831241"/>
                </a:lnTo>
                <a:lnTo>
                  <a:pt x="511067" y="830606"/>
                </a:lnTo>
                <a:lnTo>
                  <a:pt x="539991" y="843864"/>
                </a:lnTo>
                <a:lnTo>
                  <a:pt x="548156" y="850577"/>
                </a:lnTo>
                <a:lnTo>
                  <a:pt x="555026" y="858991"/>
                </a:lnTo>
                <a:lnTo>
                  <a:pt x="561913" y="867379"/>
                </a:lnTo>
                <a:lnTo>
                  <a:pt x="607209" y="887923"/>
                </a:lnTo>
                <a:lnTo>
                  <a:pt x="630402" y="894118"/>
                </a:lnTo>
                <a:lnTo>
                  <a:pt x="655747" y="920424"/>
                </a:lnTo>
                <a:lnTo>
                  <a:pt x="660158" y="924745"/>
                </a:lnTo>
                <a:lnTo>
                  <a:pt x="664760" y="923802"/>
                </a:lnTo>
                <a:lnTo>
                  <a:pt x="690676" y="934313"/>
                </a:lnTo>
                <a:lnTo>
                  <a:pt x="719588" y="949992"/>
                </a:lnTo>
                <a:lnTo>
                  <a:pt x="723733" y="954493"/>
                </a:lnTo>
                <a:lnTo>
                  <a:pt x="719452" y="954171"/>
                </a:lnTo>
                <a:lnTo>
                  <a:pt x="723082" y="955380"/>
                </a:lnTo>
                <a:lnTo>
                  <a:pt x="750963" y="964476"/>
                </a:lnTo>
                <a:lnTo>
                  <a:pt x="766455" y="974007"/>
                </a:lnTo>
                <a:lnTo>
                  <a:pt x="782229" y="983192"/>
                </a:lnTo>
                <a:lnTo>
                  <a:pt x="797439" y="993068"/>
                </a:lnTo>
                <a:lnTo>
                  <a:pt x="811237" y="1004671"/>
                </a:lnTo>
                <a:lnTo>
                  <a:pt x="818607" y="1012399"/>
                </a:lnTo>
                <a:lnTo>
                  <a:pt x="825868" y="1020248"/>
                </a:lnTo>
                <a:lnTo>
                  <a:pt x="833347" y="1027849"/>
                </a:lnTo>
                <a:lnTo>
                  <a:pt x="841375" y="1034834"/>
                </a:lnTo>
                <a:lnTo>
                  <a:pt x="856009" y="1045483"/>
                </a:lnTo>
                <a:lnTo>
                  <a:pt x="871126" y="1055465"/>
                </a:lnTo>
                <a:lnTo>
                  <a:pt x="886435" y="1065180"/>
                </a:lnTo>
                <a:lnTo>
                  <a:pt x="901649" y="1075029"/>
                </a:lnTo>
                <a:lnTo>
                  <a:pt x="909396" y="1079797"/>
                </a:lnTo>
                <a:lnTo>
                  <a:pt x="917284" y="1084391"/>
                </a:lnTo>
                <a:lnTo>
                  <a:pt x="924889" y="1089329"/>
                </a:lnTo>
                <a:lnTo>
                  <a:pt x="931786" y="1095133"/>
                </a:lnTo>
                <a:lnTo>
                  <a:pt x="946647" y="1110393"/>
                </a:lnTo>
                <a:lnTo>
                  <a:pt x="959772" y="1123346"/>
                </a:lnTo>
                <a:lnTo>
                  <a:pt x="992073" y="1145387"/>
                </a:lnTo>
                <a:lnTo>
                  <a:pt x="1014593" y="1153120"/>
                </a:lnTo>
                <a:lnTo>
                  <a:pt x="1022210" y="1155433"/>
                </a:lnTo>
                <a:lnTo>
                  <a:pt x="1026846" y="1163326"/>
                </a:lnTo>
                <a:lnTo>
                  <a:pt x="1031227" y="1171452"/>
                </a:lnTo>
                <a:lnTo>
                  <a:pt x="1036122" y="1179109"/>
                </a:lnTo>
                <a:lnTo>
                  <a:pt x="1042301" y="1185595"/>
                </a:lnTo>
                <a:lnTo>
                  <a:pt x="1049196" y="1189233"/>
                </a:lnTo>
                <a:lnTo>
                  <a:pt x="1056998" y="1191171"/>
                </a:lnTo>
                <a:lnTo>
                  <a:pt x="1064986" y="1192832"/>
                </a:lnTo>
                <a:lnTo>
                  <a:pt x="1072438" y="1195641"/>
                </a:lnTo>
                <a:lnTo>
                  <a:pt x="1087935" y="1204988"/>
                </a:lnTo>
                <a:lnTo>
                  <a:pt x="1102956" y="1215116"/>
                </a:lnTo>
                <a:lnTo>
                  <a:pt x="1117787" y="1225559"/>
                </a:lnTo>
                <a:lnTo>
                  <a:pt x="1132713" y="1235849"/>
                </a:lnTo>
                <a:lnTo>
                  <a:pt x="1152550" y="1256085"/>
                </a:lnTo>
                <a:lnTo>
                  <a:pt x="1161621" y="1264986"/>
                </a:lnTo>
                <a:lnTo>
                  <a:pt x="1171307" y="1271882"/>
                </a:lnTo>
                <a:lnTo>
                  <a:pt x="1192987" y="1286103"/>
                </a:lnTo>
                <a:lnTo>
                  <a:pt x="1217511" y="1323118"/>
                </a:lnTo>
                <a:lnTo>
                  <a:pt x="1238956" y="1356573"/>
                </a:lnTo>
                <a:lnTo>
                  <a:pt x="1284827" y="1402670"/>
                </a:lnTo>
                <a:lnTo>
                  <a:pt x="1292874" y="1413260"/>
                </a:lnTo>
                <a:lnTo>
                  <a:pt x="1291656" y="1413431"/>
                </a:lnTo>
                <a:lnTo>
                  <a:pt x="1285370" y="1408295"/>
                </a:lnTo>
                <a:lnTo>
                  <a:pt x="1278210" y="1402959"/>
                </a:lnTo>
                <a:lnTo>
                  <a:pt x="1274374" y="1402536"/>
                </a:lnTo>
                <a:lnTo>
                  <a:pt x="1278058" y="1412135"/>
                </a:lnTo>
                <a:lnTo>
                  <a:pt x="1293456" y="1436865"/>
                </a:lnTo>
                <a:lnTo>
                  <a:pt x="1300074" y="1445151"/>
                </a:lnTo>
                <a:lnTo>
                  <a:pt x="1307711" y="1452606"/>
                </a:lnTo>
                <a:lnTo>
                  <a:pt x="1315754" y="1459728"/>
                </a:lnTo>
                <a:lnTo>
                  <a:pt x="1323594" y="1467015"/>
                </a:lnTo>
                <a:lnTo>
                  <a:pt x="1332482" y="1495111"/>
                </a:lnTo>
                <a:lnTo>
                  <a:pt x="1333689" y="1498742"/>
                </a:lnTo>
                <a:lnTo>
                  <a:pt x="1334469" y="1493350"/>
                </a:lnTo>
                <a:lnTo>
                  <a:pt x="1342080" y="1494378"/>
                </a:lnTo>
                <a:lnTo>
                  <a:pt x="1363776" y="1517269"/>
                </a:lnTo>
                <a:lnTo>
                  <a:pt x="1367552" y="1524098"/>
                </a:lnTo>
                <a:lnTo>
                  <a:pt x="1369718" y="1531791"/>
                </a:lnTo>
                <a:lnTo>
                  <a:pt x="1371425" y="1539761"/>
                </a:lnTo>
                <a:lnTo>
                  <a:pt x="1373822" y="1547418"/>
                </a:lnTo>
                <a:lnTo>
                  <a:pt x="1393913" y="1587627"/>
                </a:lnTo>
                <a:lnTo>
                  <a:pt x="1415637" y="1619629"/>
                </a:lnTo>
                <a:lnTo>
                  <a:pt x="1444142" y="1647926"/>
                </a:lnTo>
                <a:lnTo>
                  <a:pt x="1447363" y="1661252"/>
                </a:lnTo>
                <a:lnTo>
                  <a:pt x="1458669" y="1703644"/>
                </a:lnTo>
                <a:lnTo>
                  <a:pt x="1488732" y="1756354"/>
                </a:lnTo>
                <a:lnTo>
                  <a:pt x="1504429" y="1778584"/>
                </a:lnTo>
                <a:lnTo>
                  <a:pt x="1513257" y="1805388"/>
                </a:lnTo>
                <a:lnTo>
                  <a:pt x="1518899" y="1817795"/>
                </a:lnTo>
                <a:lnTo>
                  <a:pt x="1529862" y="1833212"/>
                </a:lnTo>
                <a:lnTo>
                  <a:pt x="1554657" y="1869046"/>
                </a:lnTo>
                <a:lnTo>
                  <a:pt x="1560083" y="1876384"/>
                </a:lnTo>
                <a:lnTo>
                  <a:pt x="1565779" y="1883592"/>
                </a:lnTo>
                <a:lnTo>
                  <a:pt x="1570938" y="1891065"/>
                </a:lnTo>
                <a:lnTo>
                  <a:pt x="1574749" y="1899196"/>
                </a:lnTo>
                <a:lnTo>
                  <a:pt x="1581222" y="1918983"/>
                </a:lnTo>
                <a:lnTo>
                  <a:pt x="1586731" y="1934432"/>
                </a:lnTo>
                <a:lnTo>
                  <a:pt x="1604886" y="1969554"/>
                </a:lnTo>
                <a:lnTo>
                  <a:pt x="1633336" y="2016143"/>
                </a:lnTo>
                <a:lnTo>
                  <a:pt x="1675206" y="2060016"/>
                </a:lnTo>
                <a:lnTo>
                  <a:pt x="1682756" y="2093085"/>
                </a:lnTo>
                <a:lnTo>
                  <a:pt x="1684404" y="2101395"/>
                </a:lnTo>
                <a:lnTo>
                  <a:pt x="1686296" y="2099200"/>
                </a:lnTo>
                <a:lnTo>
                  <a:pt x="1694580" y="2100755"/>
                </a:lnTo>
                <a:lnTo>
                  <a:pt x="1715401" y="2120315"/>
                </a:lnTo>
                <a:lnTo>
                  <a:pt x="1726504" y="2134584"/>
                </a:lnTo>
                <a:lnTo>
                  <a:pt x="1736431" y="2149752"/>
                </a:lnTo>
                <a:lnTo>
                  <a:pt x="1745889" y="2165280"/>
                </a:lnTo>
                <a:lnTo>
                  <a:pt x="1755584" y="2180628"/>
                </a:lnTo>
                <a:lnTo>
                  <a:pt x="1760347" y="2188375"/>
                </a:lnTo>
                <a:lnTo>
                  <a:pt x="1764939" y="2196264"/>
                </a:lnTo>
                <a:lnTo>
                  <a:pt x="1769877" y="2203873"/>
                </a:lnTo>
                <a:lnTo>
                  <a:pt x="1775675" y="2210777"/>
                </a:lnTo>
                <a:lnTo>
                  <a:pt x="1783344" y="2218190"/>
                </a:lnTo>
                <a:lnTo>
                  <a:pt x="1791101" y="2225524"/>
                </a:lnTo>
                <a:lnTo>
                  <a:pt x="1798680" y="2233021"/>
                </a:lnTo>
                <a:lnTo>
                  <a:pt x="1805813" y="2240927"/>
                </a:lnTo>
                <a:lnTo>
                  <a:pt x="1811122" y="2248251"/>
                </a:lnTo>
                <a:lnTo>
                  <a:pt x="1815853" y="2256007"/>
                </a:lnTo>
                <a:lnTo>
                  <a:pt x="1820588" y="2263760"/>
                </a:lnTo>
                <a:lnTo>
                  <a:pt x="1825904" y="2271077"/>
                </a:lnTo>
                <a:lnTo>
                  <a:pt x="1833288" y="2278771"/>
                </a:lnTo>
                <a:lnTo>
                  <a:pt x="1841287" y="2285915"/>
                </a:lnTo>
                <a:lnTo>
                  <a:pt x="1849128" y="2293182"/>
                </a:lnTo>
                <a:lnTo>
                  <a:pt x="1856041" y="2301240"/>
                </a:lnTo>
                <a:lnTo>
                  <a:pt x="1861540" y="2311019"/>
                </a:lnTo>
                <a:lnTo>
                  <a:pt x="1865844" y="2321523"/>
                </a:lnTo>
                <a:lnTo>
                  <a:pt x="1870270" y="2331934"/>
                </a:lnTo>
                <a:lnTo>
                  <a:pt x="1905957" y="2377985"/>
                </a:lnTo>
                <a:lnTo>
                  <a:pt x="1934810" y="2401315"/>
                </a:lnTo>
                <a:lnTo>
                  <a:pt x="1945230" y="2405953"/>
                </a:lnTo>
                <a:lnTo>
                  <a:pt x="1966556" y="2421839"/>
                </a:lnTo>
                <a:lnTo>
                  <a:pt x="1974291" y="2429164"/>
                </a:lnTo>
                <a:lnTo>
                  <a:pt x="1981511" y="2437058"/>
                </a:lnTo>
                <a:lnTo>
                  <a:pt x="1988788" y="2444883"/>
                </a:lnTo>
                <a:lnTo>
                  <a:pt x="1996694" y="2452001"/>
                </a:lnTo>
                <a:lnTo>
                  <a:pt x="2011323" y="2462656"/>
                </a:lnTo>
                <a:lnTo>
                  <a:pt x="2026440" y="2472637"/>
                </a:lnTo>
                <a:lnTo>
                  <a:pt x="2041753" y="2482350"/>
                </a:lnTo>
                <a:lnTo>
                  <a:pt x="2056968" y="2492197"/>
                </a:lnTo>
                <a:lnTo>
                  <a:pt x="2064397" y="2497408"/>
                </a:lnTo>
                <a:lnTo>
                  <a:pt x="2071755" y="2502739"/>
                </a:lnTo>
                <a:lnTo>
                  <a:pt x="2079254" y="2507825"/>
                </a:lnTo>
                <a:lnTo>
                  <a:pt x="2087105" y="2512301"/>
                </a:lnTo>
                <a:lnTo>
                  <a:pt x="2097250" y="2517155"/>
                </a:lnTo>
                <a:lnTo>
                  <a:pt x="2107458" y="2521891"/>
                </a:lnTo>
                <a:lnTo>
                  <a:pt x="2117535" y="2526858"/>
                </a:lnTo>
                <a:lnTo>
                  <a:pt x="2127288" y="2532405"/>
                </a:lnTo>
                <a:lnTo>
                  <a:pt x="2159278" y="2554243"/>
                </a:lnTo>
                <a:lnTo>
                  <a:pt x="2166315" y="2561396"/>
                </a:lnTo>
                <a:lnTo>
                  <a:pt x="2171418" y="2564105"/>
                </a:lnTo>
                <a:lnTo>
                  <a:pt x="2197608" y="2572613"/>
                </a:lnTo>
                <a:lnTo>
                  <a:pt x="2207433" y="2580508"/>
                </a:lnTo>
                <a:lnTo>
                  <a:pt x="2217110" y="2588645"/>
                </a:lnTo>
                <a:lnTo>
                  <a:pt x="2227084" y="2596304"/>
                </a:lnTo>
                <a:lnTo>
                  <a:pt x="2237803" y="2602763"/>
                </a:lnTo>
                <a:lnTo>
                  <a:pt x="2247446" y="2606322"/>
                </a:lnTo>
                <a:lnTo>
                  <a:pt x="2257609" y="2608462"/>
                </a:lnTo>
                <a:lnTo>
                  <a:pt x="2267914" y="2610264"/>
                </a:lnTo>
                <a:lnTo>
                  <a:pt x="2277986" y="2612809"/>
                </a:lnTo>
                <a:lnTo>
                  <a:pt x="2315967" y="2627171"/>
                </a:lnTo>
                <a:lnTo>
                  <a:pt x="2343169" y="2643203"/>
                </a:lnTo>
                <a:lnTo>
                  <a:pt x="2350478" y="2648625"/>
                </a:lnTo>
                <a:lnTo>
                  <a:pt x="2358351" y="2653017"/>
                </a:lnTo>
                <a:lnTo>
                  <a:pt x="2368164" y="2656197"/>
                </a:lnTo>
                <a:lnTo>
                  <a:pt x="2378352" y="2658259"/>
                </a:lnTo>
                <a:lnTo>
                  <a:pt x="2388586" y="2660211"/>
                </a:lnTo>
                <a:lnTo>
                  <a:pt x="2398534" y="2663063"/>
                </a:lnTo>
                <a:lnTo>
                  <a:pt x="2408794" y="2667591"/>
                </a:lnTo>
                <a:lnTo>
                  <a:pt x="2418726" y="2672872"/>
                </a:lnTo>
                <a:lnTo>
                  <a:pt x="2428608" y="2678273"/>
                </a:lnTo>
                <a:lnTo>
                  <a:pt x="2438717" y="2683167"/>
                </a:lnTo>
                <a:lnTo>
                  <a:pt x="2446125" y="2686029"/>
                </a:lnTo>
                <a:lnTo>
                  <a:pt x="2453678" y="2688504"/>
                </a:lnTo>
                <a:lnTo>
                  <a:pt x="2461288" y="2690821"/>
                </a:lnTo>
                <a:lnTo>
                  <a:pt x="2468867" y="2693212"/>
                </a:lnTo>
                <a:lnTo>
                  <a:pt x="2476222" y="2698586"/>
                </a:lnTo>
                <a:lnTo>
                  <a:pt x="2483459" y="2704188"/>
                </a:lnTo>
                <a:lnTo>
                  <a:pt x="2490934" y="2709329"/>
                </a:lnTo>
                <a:lnTo>
                  <a:pt x="2499004" y="2713316"/>
                </a:lnTo>
                <a:lnTo>
                  <a:pt x="2538507" y="2727338"/>
                </a:lnTo>
                <a:lnTo>
                  <a:pt x="2554767" y="2731433"/>
                </a:lnTo>
                <a:lnTo>
                  <a:pt x="2556125" y="2729329"/>
                </a:lnTo>
                <a:lnTo>
                  <a:pt x="2550922" y="2724751"/>
                </a:lnTo>
                <a:lnTo>
                  <a:pt x="2547500" y="2721423"/>
                </a:lnTo>
                <a:lnTo>
                  <a:pt x="2554202" y="2723071"/>
                </a:lnTo>
                <a:lnTo>
                  <a:pt x="2579370" y="2733421"/>
                </a:lnTo>
                <a:lnTo>
                  <a:pt x="2589520" y="2738223"/>
                </a:lnTo>
                <a:lnTo>
                  <a:pt x="2599461" y="2743473"/>
                </a:lnTo>
                <a:lnTo>
                  <a:pt x="2609402" y="2748722"/>
                </a:lnTo>
                <a:lnTo>
                  <a:pt x="2619552" y="2753525"/>
                </a:lnTo>
                <a:lnTo>
                  <a:pt x="2627004" y="2756246"/>
                </a:lnTo>
                <a:lnTo>
                  <a:pt x="2634640" y="2758495"/>
                </a:lnTo>
                <a:lnTo>
                  <a:pt x="2642266" y="2760770"/>
                </a:lnTo>
                <a:lnTo>
                  <a:pt x="2649689" y="2763570"/>
                </a:lnTo>
                <a:lnTo>
                  <a:pt x="2664856" y="2770919"/>
                </a:lnTo>
                <a:lnTo>
                  <a:pt x="2679757" y="2778831"/>
                </a:lnTo>
                <a:lnTo>
                  <a:pt x="2694695" y="2786650"/>
                </a:lnTo>
                <a:lnTo>
                  <a:pt x="2709976" y="2793720"/>
                </a:lnTo>
                <a:lnTo>
                  <a:pt x="2724902" y="2799128"/>
                </a:lnTo>
                <a:lnTo>
                  <a:pt x="2740142" y="2803701"/>
                </a:lnTo>
                <a:lnTo>
                  <a:pt x="2755368" y="2808309"/>
                </a:lnTo>
                <a:lnTo>
                  <a:pt x="2770251" y="2813824"/>
                </a:lnTo>
                <a:lnTo>
                  <a:pt x="2790332" y="2824068"/>
                </a:lnTo>
                <a:lnTo>
                  <a:pt x="2809857" y="2835633"/>
                </a:lnTo>
                <a:lnTo>
                  <a:pt x="2829670" y="2846346"/>
                </a:lnTo>
                <a:lnTo>
                  <a:pt x="2850616" y="2854032"/>
                </a:lnTo>
                <a:lnTo>
                  <a:pt x="2876811" y="2860471"/>
                </a:lnTo>
                <a:lnTo>
                  <a:pt x="2888486" y="2863408"/>
                </a:lnTo>
                <a:lnTo>
                  <a:pt x="2898806" y="2866684"/>
                </a:lnTo>
                <a:lnTo>
                  <a:pt x="2920936" y="2874137"/>
                </a:lnTo>
                <a:lnTo>
                  <a:pt x="2928365" y="2879340"/>
                </a:lnTo>
                <a:lnTo>
                  <a:pt x="2935724" y="2884668"/>
                </a:lnTo>
                <a:lnTo>
                  <a:pt x="2943223" y="2889753"/>
                </a:lnTo>
                <a:lnTo>
                  <a:pt x="2951073" y="2894228"/>
                </a:lnTo>
                <a:lnTo>
                  <a:pt x="2958541" y="2896976"/>
                </a:lnTo>
                <a:lnTo>
                  <a:pt x="2966396" y="2898833"/>
                </a:lnTo>
                <a:lnTo>
                  <a:pt x="2974126" y="2900902"/>
                </a:lnTo>
                <a:lnTo>
                  <a:pt x="2981223" y="2904286"/>
                </a:lnTo>
                <a:lnTo>
                  <a:pt x="2989252" y="2911215"/>
                </a:lnTo>
                <a:lnTo>
                  <a:pt x="2996287" y="2919361"/>
                </a:lnTo>
                <a:lnTo>
                  <a:pt x="3003324" y="2927507"/>
                </a:lnTo>
                <a:lnTo>
                  <a:pt x="3011360" y="2934436"/>
                </a:lnTo>
                <a:lnTo>
                  <a:pt x="3018455" y="2937820"/>
                </a:lnTo>
                <a:lnTo>
                  <a:pt x="3026181" y="2939889"/>
                </a:lnTo>
                <a:lnTo>
                  <a:pt x="3034031" y="2941746"/>
                </a:lnTo>
                <a:lnTo>
                  <a:pt x="3041497" y="2944495"/>
                </a:lnTo>
                <a:lnTo>
                  <a:pt x="3049242" y="2949152"/>
                </a:lnTo>
                <a:lnTo>
                  <a:pt x="3056566" y="2954540"/>
                </a:lnTo>
                <a:lnTo>
                  <a:pt x="3063889" y="2959929"/>
                </a:lnTo>
                <a:lnTo>
                  <a:pt x="3071634" y="2964586"/>
                </a:lnTo>
                <a:lnTo>
                  <a:pt x="3079038" y="2967433"/>
                </a:lnTo>
                <a:lnTo>
                  <a:pt x="3086784" y="2969463"/>
                </a:lnTo>
                <a:lnTo>
                  <a:pt x="3094489" y="2971569"/>
                </a:lnTo>
                <a:lnTo>
                  <a:pt x="3101771" y="2974644"/>
                </a:lnTo>
                <a:lnTo>
                  <a:pt x="3117268" y="2983991"/>
                </a:lnTo>
                <a:lnTo>
                  <a:pt x="3132289" y="2994118"/>
                </a:lnTo>
                <a:lnTo>
                  <a:pt x="3147120" y="3004557"/>
                </a:lnTo>
                <a:lnTo>
                  <a:pt x="3162046" y="3014840"/>
                </a:lnTo>
                <a:lnTo>
                  <a:pt x="3169383" y="3020272"/>
                </a:lnTo>
                <a:lnTo>
                  <a:pt x="3176590" y="3025973"/>
                </a:lnTo>
                <a:lnTo>
                  <a:pt x="3184059" y="3031133"/>
                </a:lnTo>
                <a:lnTo>
                  <a:pt x="3192183" y="3034944"/>
                </a:lnTo>
                <a:lnTo>
                  <a:pt x="3222332" y="3045002"/>
                </a:lnTo>
                <a:lnTo>
                  <a:pt x="3230010" y="3049836"/>
                </a:lnTo>
                <a:lnTo>
                  <a:pt x="3267520" y="3080266"/>
                </a:lnTo>
                <a:lnTo>
                  <a:pt x="3281702" y="3096417"/>
                </a:lnTo>
                <a:lnTo>
                  <a:pt x="3296336" y="3111983"/>
                </a:lnTo>
                <a:lnTo>
                  <a:pt x="3312744" y="3125406"/>
                </a:lnTo>
                <a:lnTo>
                  <a:pt x="3335313" y="3140397"/>
                </a:lnTo>
                <a:lnTo>
                  <a:pt x="3345737" y="3147528"/>
                </a:lnTo>
                <a:lnTo>
                  <a:pt x="3357244" y="3156162"/>
                </a:lnTo>
                <a:lnTo>
                  <a:pt x="3383064" y="3175660"/>
                </a:lnTo>
                <a:lnTo>
                  <a:pt x="3385223" y="3183369"/>
                </a:lnTo>
                <a:lnTo>
                  <a:pt x="3387143" y="3191197"/>
                </a:lnTo>
                <a:lnTo>
                  <a:pt x="3389536" y="3198793"/>
                </a:lnTo>
                <a:lnTo>
                  <a:pt x="3393109" y="3205810"/>
                </a:lnTo>
                <a:lnTo>
                  <a:pt x="3399867" y="3213973"/>
                </a:lnTo>
                <a:lnTo>
                  <a:pt x="3407725" y="3221223"/>
                </a:lnTo>
                <a:lnTo>
                  <a:pt x="3415810" y="3228304"/>
                </a:lnTo>
                <a:lnTo>
                  <a:pt x="3423246" y="3235960"/>
                </a:lnTo>
                <a:lnTo>
                  <a:pt x="3428707" y="3243174"/>
                </a:lnTo>
                <a:lnTo>
                  <a:pt x="3433683" y="3250749"/>
                </a:lnTo>
                <a:lnTo>
                  <a:pt x="3438463" y="3258466"/>
                </a:lnTo>
                <a:lnTo>
                  <a:pt x="3443338" y="3266109"/>
                </a:lnTo>
                <a:lnTo>
                  <a:pt x="3445599" y="3273762"/>
                </a:lnTo>
                <a:lnTo>
                  <a:pt x="3447691" y="3281486"/>
                </a:lnTo>
                <a:lnTo>
                  <a:pt x="3450121" y="3289062"/>
                </a:lnTo>
                <a:lnTo>
                  <a:pt x="3477883" y="3334342"/>
                </a:lnTo>
                <a:lnTo>
                  <a:pt x="3493579" y="3356571"/>
                </a:lnTo>
                <a:lnTo>
                  <a:pt x="3494532" y="3359467"/>
                </a:lnTo>
                <a:lnTo>
                  <a:pt x="3495484" y="3362274"/>
                </a:lnTo>
                <a:lnTo>
                  <a:pt x="3496424" y="3365030"/>
                </a:lnTo>
              </a:path>
            </a:pathLst>
          </a:custGeom>
          <a:ln w="5791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8613846" y="4767540"/>
            <a:ext cx="170815" cy="187325"/>
          </a:xfrm>
          <a:custGeom>
            <a:avLst/>
            <a:gdLst/>
            <a:ahLst/>
            <a:cxnLst/>
            <a:rect l="l" t="t" r="r" b="b"/>
            <a:pathLst>
              <a:path w="170815" h="187325">
                <a:moveTo>
                  <a:pt x="170624" y="0"/>
                </a:moveTo>
                <a:lnTo>
                  <a:pt x="0" y="32702"/>
                </a:lnTo>
                <a:lnTo>
                  <a:pt x="118021" y="186982"/>
                </a:lnTo>
                <a:lnTo>
                  <a:pt x="170624"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130035" y="1306065"/>
            <a:ext cx="169545" cy="189230"/>
          </a:xfrm>
          <a:custGeom>
            <a:avLst/>
            <a:gdLst/>
            <a:ahLst/>
            <a:cxnLst/>
            <a:rect l="l" t="t" r="r" b="b"/>
            <a:pathLst>
              <a:path w="169545" h="189230">
                <a:moveTo>
                  <a:pt x="45466" y="0"/>
                </a:moveTo>
                <a:lnTo>
                  <a:pt x="0" y="188849"/>
                </a:lnTo>
                <a:lnTo>
                  <a:pt x="169265" y="149682"/>
                </a:lnTo>
                <a:lnTo>
                  <a:pt x="45466"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6011" y="4724400"/>
            <a:ext cx="2190940" cy="92218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9915" y="4718303"/>
            <a:ext cx="2202180" cy="932815"/>
          </a:xfrm>
          <a:custGeom>
            <a:avLst/>
            <a:gdLst/>
            <a:ahLst/>
            <a:cxnLst/>
            <a:rect l="l" t="t" r="r" b="b"/>
            <a:pathLst>
              <a:path w="2202180" h="932814">
                <a:moveTo>
                  <a:pt x="0" y="0"/>
                </a:moveTo>
                <a:lnTo>
                  <a:pt x="2202180" y="0"/>
                </a:lnTo>
                <a:lnTo>
                  <a:pt x="2202180" y="932688"/>
                </a:lnTo>
                <a:lnTo>
                  <a:pt x="0" y="932688"/>
                </a:lnTo>
                <a:lnTo>
                  <a:pt x="0" y="0"/>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08063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Modifications</a:t>
            </a:r>
            <a:br>
              <a:rPr lang="en-US" dirty="0" smtClean="0"/>
            </a:br>
            <a:r>
              <a:rPr lang="en-US" dirty="0"/>
              <a:t>	</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Inspections for </a:t>
            </a:r>
            <a:r>
              <a:rPr lang="en-US" dirty="0"/>
              <a:t>new owner of existing business or new business without a change of occupancy</a:t>
            </a:r>
          </a:p>
          <a:p>
            <a:r>
              <a:rPr lang="en-US" dirty="0" smtClean="0"/>
              <a:t>Move to initial inspection fees in addition to re-inspection fees based on:</a:t>
            </a:r>
          </a:p>
          <a:p>
            <a:pPr lvl="1"/>
            <a:r>
              <a:rPr lang="en-US" dirty="0" smtClean="0"/>
              <a:t>Option #1 Rates based on size of facility</a:t>
            </a:r>
          </a:p>
          <a:p>
            <a:pPr lvl="1"/>
            <a:r>
              <a:rPr lang="en-US" dirty="0" smtClean="0"/>
              <a:t>Option #2 Rates based on hazard of facility</a:t>
            </a:r>
          </a:p>
          <a:p>
            <a:pPr lvl="1"/>
            <a:r>
              <a:rPr lang="en-US" dirty="0" smtClean="0"/>
              <a:t>Option #3 Rates based on a combination of 1-2</a:t>
            </a:r>
          </a:p>
          <a:p>
            <a:pPr marL="0" indent="0">
              <a:buNone/>
            </a:pPr>
            <a:r>
              <a:rPr lang="en-US" dirty="0"/>
              <a:t>		</a:t>
            </a:r>
            <a:endParaRPr lang="en-US" dirty="0" smtClean="0"/>
          </a:p>
          <a:p>
            <a:endParaRPr lang="en-US" dirty="0"/>
          </a:p>
        </p:txBody>
      </p:sp>
    </p:spTree>
    <p:extLst>
      <p:ext uri="{BB962C8B-B14F-4D97-AF65-F5344CB8AC3E}">
        <p14:creationId xmlns:p14="http://schemas.microsoft.com/office/powerpoint/2010/main" val="34111054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423667" y="80007"/>
            <a:ext cx="4314190" cy="702310"/>
          </a:xfrm>
          <a:prstGeom prst="rect">
            <a:avLst/>
          </a:prstGeom>
        </p:spPr>
        <p:txBody>
          <a:bodyPr vert="horz" wrap="square" lIns="0" tIns="0" rIns="0" bIns="0" rtlCol="0">
            <a:spAutoFit/>
          </a:bodyPr>
          <a:lstStyle/>
          <a:p>
            <a:pPr marL="12700">
              <a:lnSpc>
                <a:spcPct val="100000"/>
              </a:lnSpc>
            </a:pPr>
            <a:r>
              <a:rPr sz="4400" u="none" dirty="0"/>
              <a:t>SE </a:t>
            </a:r>
            <a:r>
              <a:rPr sz="4400" u="none" spc="-20" dirty="0"/>
              <a:t>NORTON</a:t>
            </a:r>
            <a:r>
              <a:rPr sz="4400" u="none" spc="-60" dirty="0"/>
              <a:t> </a:t>
            </a:r>
            <a:r>
              <a:rPr sz="4400" u="none" spc="-5" dirty="0"/>
              <a:t>LANE</a:t>
            </a:r>
            <a:endParaRPr sz="4400"/>
          </a:p>
        </p:txBody>
      </p:sp>
      <p:sp>
        <p:nvSpPr>
          <p:cNvPr id="4" name="object 4"/>
          <p:cNvSpPr/>
          <p:nvPr/>
        </p:nvSpPr>
        <p:spPr>
          <a:xfrm>
            <a:off x="1752600" y="914400"/>
            <a:ext cx="5413247" cy="4524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738122" y="899922"/>
            <a:ext cx="5440680" cy="4549140"/>
          </a:xfrm>
          <a:custGeom>
            <a:avLst/>
            <a:gdLst/>
            <a:ahLst/>
            <a:cxnLst/>
            <a:rect l="l" t="t" r="r" b="b"/>
            <a:pathLst>
              <a:path w="5440680" h="4549140">
                <a:moveTo>
                  <a:pt x="0" y="0"/>
                </a:moveTo>
                <a:lnTo>
                  <a:pt x="5440680" y="0"/>
                </a:lnTo>
                <a:lnTo>
                  <a:pt x="5440680" y="4549140"/>
                </a:lnTo>
                <a:lnTo>
                  <a:pt x="0" y="4549140"/>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039358" y="3124961"/>
            <a:ext cx="1010919" cy="533400"/>
          </a:xfrm>
          <a:custGeom>
            <a:avLst/>
            <a:gdLst/>
            <a:ahLst/>
            <a:cxnLst/>
            <a:rect l="l" t="t" r="r" b="b"/>
            <a:pathLst>
              <a:path w="1010920" h="533400">
                <a:moveTo>
                  <a:pt x="17424" y="0"/>
                </a:moveTo>
                <a:lnTo>
                  <a:pt x="1010412" y="0"/>
                </a:lnTo>
                <a:lnTo>
                  <a:pt x="1010412" y="533400"/>
                </a:lnTo>
                <a:lnTo>
                  <a:pt x="0" y="525068"/>
                </a:lnTo>
                <a:lnTo>
                  <a:pt x="17424" y="0"/>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1253820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2" y="838961"/>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969516" y="80007"/>
            <a:ext cx="5223510" cy="702310"/>
          </a:xfrm>
          <a:prstGeom prst="rect">
            <a:avLst/>
          </a:prstGeom>
        </p:spPr>
        <p:txBody>
          <a:bodyPr vert="horz" wrap="square" lIns="0" tIns="0" rIns="0" bIns="0" rtlCol="0">
            <a:spAutoFit/>
          </a:bodyPr>
          <a:lstStyle/>
          <a:p>
            <a:pPr marL="12700">
              <a:lnSpc>
                <a:spcPct val="100000"/>
              </a:lnSpc>
            </a:pPr>
            <a:r>
              <a:rPr sz="4400" u="none" spc="-20" dirty="0"/>
              <a:t>BAKER </a:t>
            </a:r>
            <a:r>
              <a:rPr sz="4400" u="none" dirty="0"/>
              <a:t>CREEK</a:t>
            </a:r>
            <a:r>
              <a:rPr sz="4400" u="none" spc="-90" dirty="0"/>
              <a:t> </a:t>
            </a:r>
            <a:r>
              <a:rPr sz="4400" u="none" spc="-10" dirty="0"/>
              <a:t>NORTH</a:t>
            </a:r>
            <a:endParaRPr sz="4400"/>
          </a:p>
        </p:txBody>
      </p:sp>
      <p:sp>
        <p:nvSpPr>
          <p:cNvPr id="4" name="object 4"/>
          <p:cNvSpPr/>
          <p:nvPr/>
        </p:nvSpPr>
        <p:spPr>
          <a:xfrm>
            <a:off x="1002792" y="858024"/>
            <a:ext cx="7336535" cy="47121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066800" y="922020"/>
            <a:ext cx="7157720" cy="453116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47750" y="902969"/>
            <a:ext cx="7192009" cy="4567555"/>
          </a:xfrm>
          <a:custGeom>
            <a:avLst/>
            <a:gdLst/>
            <a:ahLst/>
            <a:cxnLst/>
            <a:rect l="l" t="t" r="r" b="b"/>
            <a:pathLst>
              <a:path w="7192009" h="4567555">
                <a:moveTo>
                  <a:pt x="0" y="0"/>
                </a:moveTo>
                <a:lnTo>
                  <a:pt x="7191756" y="0"/>
                </a:lnTo>
                <a:lnTo>
                  <a:pt x="7191756" y="4567428"/>
                </a:lnTo>
                <a:lnTo>
                  <a:pt x="0" y="4567428"/>
                </a:lnTo>
                <a:lnTo>
                  <a:pt x="0" y="0"/>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36774964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4161" y="838962"/>
            <a:ext cx="7349490" cy="0"/>
          </a:xfrm>
          <a:custGeom>
            <a:avLst/>
            <a:gdLst/>
            <a:ahLst/>
            <a:cxnLst/>
            <a:rect l="l" t="t" r="r" b="b"/>
            <a:pathLst>
              <a:path w="7349490">
                <a:moveTo>
                  <a:pt x="0" y="0"/>
                </a:moveTo>
                <a:lnTo>
                  <a:pt x="734949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538255" y="80007"/>
            <a:ext cx="6088380" cy="702310"/>
          </a:xfrm>
          <a:prstGeom prst="rect">
            <a:avLst/>
          </a:prstGeom>
        </p:spPr>
        <p:txBody>
          <a:bodyPr vert="horz" wrap="square" lIns="0" tIns="0" rIns="0" bIns="0" rtlCol="0">
            <a:spAutoFit/>
          </a:bodyPr>
          <a:lstStyle/>
          <a:p>
            <a:pPr marL="12700">
              <a:lnSpc>
                <a:spcPct val="100000"/>
              </a:lnSpc>
            </a:pPr>
            <a:r>
              <a:rPr sz="4400" u="none" spc="-10" dirty="0"/>
              <a:t>LONG </a:t>
            </a:r>
            <a:r>
              <a:rPr sz="4400" u="none" spc="-5" dirty="0"/>
              <a:t>RANGE</a:t>
            </a:r>
            <a:r>
              <a:rPr sz="4400" u="none" spc="-50" dirty="0"/>
              <a:t> </a:t>
            </a:r>
            <a:r>
              <a:rPr sz="4400" u="none" spc="-5" dirty="0"/>
              <a:t>PLANNING</a:t>
            </a:r>
            <a:endParaRPr sz="4400"/>
          </a:p>
        </p:txBody>
      </p:sp>
      <p:sp>
        <p:nvSpPr>
          <p:cNvPr id="4" name="object 4"/>
          <p:cNvSpPr txBox="1">
            <a:spLocks noGrp="1"/>
          </p:cNvSpPr>
          <p:nvPr>
            <p:ph type="body" idx="1"/>
          </p:nvPr>
        </p:nvSpPr>
        <p:spPr>
          <a:prstGeom prst="rect">
            <a:avLst/>
          </a:prstGeom>
        </p:spPr>
        <p:txBody>
          <a:bodyPr vert="horz" wrap="square" lIns="0" tIns="0" rIns="0" bIns="0" rtlCol="0">
            <a:spAutoFit/>
          </a:bodyPr>
          <a:lstStyle/>
          <a:p>
            <a:pPr marL="469900" indent="-457200">
              <a:lnSpc>
                <a:spcPct val="100000"/>
              </a:lnSpc>
              <a:buClr>
                <a:srgbClr val="B2B060"/>
              </a:buClr>
              <a:buFont typeface="Wingdings"/>
              <a:buChar char=""/>
              <a:tabLst>
                <a:tab pos="469265" algn="l"/>
                <a:tab pos="469900" algn="l"/>
              </a:tabLst>
            </a:pPr>
            <a:r>
              <a:rPr spc="-5" dirty="0"/>
              <a:t>Plan </a:t>
            </a:r>
            <a:r>
              <a:rPr spc="-15" dirty="0"/>
              <a:t>for </a:t>
            </a:r>
            <a:r>
              <a:rPr spc="-5" dirty="0"/>
              <a:t>the </a:t>
            </a:r>
            <a:r>
              <a:rPr spc="10" dirty="0"/>
              <a:t>future </a:t>
            </a:r>
            <a:r>
              <a:rPr spc="-5" dirty="0"/>
              <a:t>of our</a:t>
            </a:r>
            <a:r>
              <a:rPr spc="285" dirty="0"/>
              <a:t> </a:t>
            </a:r>
            <a:r>
              <a:rPr spc="-5" dirty="0"/>
              <a:t>community</a:t>
            </a:r>
          </a:p>
          <a:p>
            <a:pPr marL="469900" indent="-457200">
              <a:lnSpc>
                <a:spcPct val="100000"/>
              </a:lnSpc>
              <a:spcBef>
                <a:spcPts val="2160"/>
              </a:spcBef>
              <a:buClr>
                <a:srgbClr val="B2B060"/>
              </a:buClr>
              <a:buFont typeface="Wingdings"/>
              <a:buChar char=""/>
              <a:tabLst>
                <a:tab pos="469265" algn="l"/>
                <a:tab pos="469900" algn="l"/>
              </a:tabLst>
            </a:pPr>
            <a:r>
              <a:rPr spc="-5" dirty="0"/>
              <a:t>Amend </a:t>
            </a:r>
            <a:r>
              <a:rPr spc="-15" dirty="0"/>
              <a:t>Development </a:t>
            </a:r>
            <a:r>
              <a:rPr spc="-5" dirty="0"/>
              <a:t>Code </a:t>
            </a:r>
            <a:r>
              <a:rPr dirty="0"/>
              <a:t>to</a:t>
            </a:r>
            <a:r>
              <a:rPr spc="40" dirty="0"/>
              <a:t> </a:t>
            </a:r>
            <a:r>
              <a:rPr spc="5" dirty="0"/>
              <a:t>reflect</a:t>
            </a:r>
          </a:p>
        </p:txBody>
      </p:sp>
      <p:sp>
        <p:nvSpPr>
          <p:cNvPr id="5" name="object 5"/>
          <p:cNvSpPr txBox="1"/>
          <p:nvPr/>
        </p:nvSpPr>
        <p:spPr>
          <a:xfrm>
            <a:off x="603332" y="2585467"/>
            <a:ext cx="8088630" cy="2496820"/>
          </a:xfrm>
          <a:prstGeom prst="rect">
            <a:avLst/>
          </a:prstGeom>
        </p:spPr>
        <p:txBody>
          <a:bodyPr vert="horz" wrap="square" lIns="0" tIns="0" rIns="0" bIns="0" rtlCol="0">
            <a:spAutoFit/>
          </a:bodyPr>
          <a:lstStyle/>
          <a:p>
            <a:pPr marL="469900" marR="508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changing community </a:t>
            </a:r>
            <a:r>
              <a:rPr kumimoji="0" sz="3600" b="1" i="0" u="none" strike="noStrike" kern="1200" cap="none" spc="10" normalizeH="0" baseline="0" noProof="0" dirty="0">
                <a:ln>
                  <a:noFill/>
                </a:ln>
                <a:solidFill>
                  <a:srgbClr val="FFFFFF"/>
                </a:solidFill>
                <a:effectLst/>
                <a:uLnTx/>
                <a:uFillTx/>
                <a:latin typeface="Tw Cen MT"/>
                <a:ea typeface="+mn-ea"/>
                <a:cs typeface="Tw Cen MT"/>
              </a:rPr>
              <a:t>preferences </a:t>
            </a:r>
            <a:r>
              <a:rPr kumimoji="0" sz="3600" b="1" i="0" u="none" strike="noStrike" kern="1200" cap="none" spc="-5" normalizeH="0" baseline="0" noProof="0" dirty="0">
                <a:ln>
                  <a:noFill/>
                </a:ln>
                <a:solidFill>
                  <a:srgbClr val="FFFFFF"/>
                </a:solidFill>
                <a:effectLst/>
                <a:uLnTx/>
                <a:uFillTx/>
                <a:latin typeface="Tw Cen MT"/>
                <a:ea typeface="+mn-ea"/>
                <a:cs typeface="Tw Cen MT"/>
              </a:rPr>
              <a:t>and  </a:t>
            </a:r>
            <a:r>
              <a:rPr kumimoji="0" sz="3600" b="1" i="0" u="none" strike="noStrike" kern="1200" cap="none" spc="5" normalizeH="0" baseline="0" noProof="0" dirty="0">
                <a:ln>
                  <a:noFill/>
                </a:ln>
                <a:solidFill>
                  <a:srgbClr val="FFFFFF"/>
                </a:solidFill>
                <a:effectLst/>
                <a:uLnTx/>
                <a:uFillTx/>
                <a:latin typeface="Tw Cen MT"/>
                <a:ea typeface="+mn-ea"/>
                <a:cs typeface="Tw Cen MT"/>
              </a:rPr>
              <a:t>market </a:t>
            </a:r>
            <a:r>
              <a:rPr kumimoji="0" sz="3600" b="1" i="0" u="none" strike="noStrike" kern="1200" cap="none" spc="-5" normalizeH="0" baseline="0" noProof="0" dirty="0">
                <a:ln>
                  <a:noFill/>
                </a:ln>
                <a:solidFill>
                  <a:srgbClr val="FFFFFF"/>
                </a:solidFill>
                <a:effectLst/>
                <a:uLnTx/>
                <a:uFillTx/>
                <a:latin typeface="Tw Cen MT"/>
                <a:ea typeface="+mn-ea"/>
                <a:cs typeface="Tw Cen MT"/>
              </a:rPr>
              <a:t>conditions within the framework  of the </a:t>
            </a:r>
            <a:r>
              <a:rPr kumimoji="0" sz="3600" b="1" i="0" u="none" strike="noStrike" kern="1200" cap="none" spc="0" normalizeH="0" baseline="0" noProof="0" dirty="0">
                <a:ln>
                  <a:noFill/>
                </a:ln>
                <a:solidFill>
                  <a:srgbClr val="FFFFFF"/>
                </a:solidFill>
                <a:effectLst/>
                <a:uLnTx/>
                <a:uFillTx/>
                <a:latin typeface="Tw Cen MT"/>
                <a:ea typeface="+mn-ea"/>
                <a:cs typeface="Tw Cen MT"/>
              </a:rPr>
              <a:t>Comprehensive</a:t>
            </a:r>
            <a:r>
              <a:rPr kumimoji="0" sz="3600" b="1" i="0" u="none" strike="noStrike" kern="1200" cap="none" spc="22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Plan.</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469900" marR="0" lvl="0" indent="-457200" algn="l" defTabSz="914400" rtl="0" eaLnBrk="1" fontAlgn="auto" latinLnBrk="0" hangingPunct="1">
              <a:lnSpc>
                <a:spcPct val="100000"/>
              </a:lnSpc>
              <a:spcBef>
                <a:spcPts val="2160"/>
              </a:spcBef>
              <a:spcAft>
                <a:spcPts val="0"/>
              </a:spcAft>
              <a:buClr>
                <a:srgbClr val="B2B060"/>
              </a:buClr>
              <a:buSzTx/>
              <a:buFont typeface="Wingdings"/>
              <a:buChar char=""/>
              <a:tabLst>
                <a:tab pos="469265" algn="l"/>
                <a:tab pos="469900" algn="l"/>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Planning Framework </a:t>
            </a:r>
            <a:r>
              <a:rPr kumimoji="0" sz="3600" b="1" i="0" u="none" strike="noStrike" kern="1200" cap="none" spc="0" normalizeH="0" baseline="0" noProof="0" dirty="0">
                <a:ln>
                  <a:noFill/>
                </a:ln>
                <a:solidFill>
                  <a:srgbClr val="FFFFFF"/>
                </a:solidFill>
                <a:effectLst/>
                <a:uLnTx/>
                <a:uFillTx/>
                <a:latin typeface="Tw Cen MT"/>
                <a:ea typeface="+mn-ea"/>
                <a:cs typeface="Tw Cen MT"/>
              </a:rPr>
              <a:t>&amp; </a:t>
            </a:r>
            <a:r>
              <a:rPr kumimoji="0" sz="3600" b="1" i="0" u="none" strike="noStrike" kern="1200" cap="none" spc="-5" normalizeH="0" baseline="0" noProof="0" dirty="0">
                <a:ln>
                  <a:noFill/>
                </a:ln>
                <a:solidFill>
                  <a:srgbClr val="FFFFFF"/>
                </a:solidFill>
                <a:effectLst/>
                <a:uLnTx/>
                <a:uFillTx/>
                <a:latin typeface="Tw Cen MT"/>
                <a:ea typeface="+mn-ea"/>
                <a:cs typeface="Tw Cen MT"/>
              </a:rPr>
              <a:t>Major</a:t>
            </a:r>
            <a:r>
              <a:rPr kumimoji="0" sz="3600" b="1" i="0" u="none" strike="noStrike" kern="1200" cap="none" spc="-20"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Projects</a:t>
            </a:r>
            <a:endParaRPr kumimoji="0" sz="3600" b="0" i="0" u="none" strike="noStrike" kern="1200" cap="none" spc="0" normalizeH="0" baseline="0" noProof="0">
              <a:ln>
                <a:noFill/>
              </a:ln>
              <a:solidFill>
                <a:prstClr val="black"/>
              </a:solidFill>
              <a:effectLst/>
              <a:uLnTx/>
              <a:uFillTx/>
              <a:latin typeface="Tw Cen MT"/>
              <a:ea typeface="+mn-ea"/>
              <a:cs typeface="Tw Cen MT"/>
            </a:endParaRPr>
          </a:p>
        </p:txBody>
      </p:sp>
      <p:sp>
        <p:nvSpPr>
          <p:cNvPr id="6" name="object 6"/>
          <p:cNvSpPr txBox="1"/>
          <p:nvPr/>
        </p:nvSpPr>
        <p:spPr>
          <a:xfrm>
            <a:off x="7883652" y="227075"/>
            <a:ext cx="990600" cy="923925"/>
          </a:xfrm>
          <a:prstGeom prst="rect">
            <a:avLst/>
          </a:prstGeom>
          <a:solidFill>
            <a:srgbClr val="C00000"/>
          </a:solidFill>
        </p:spPr>
        <p:txBody>
          <a:bodyPr vert="horz" wrap="square" lIns="0" tIns="7620" rIns="0" bIns="0" rtlCol="0">
            <a:spAutoFit/>
          </a:bodyPr>
          <a:lstStyle/>
          <a:p>
            <a:pPr marL="313055" marR="0" lvl="0" indent="0" algn="l" defTabSz="914400" rtl="0" eaLnBrk="1" fontAlgn="auto" latinLnBrk="0" hangingPunct="1">
              <a:lnSpc>
                <a:spcPct val="100000"/>
              </a:lnSpc>
              <a:spcBef>
                <a:spcPts val="60"/>
              </a:spcBef>
              <a:spcAft>
                <a:spcPts val="0"/>
              </a:spcAft>
              <a:buClrTx/>
              <a:buSzTx/>
              <a:buFontTx/>
              <a:buNone/>
              <a:tabLst/>
              <a:defRPr/>
            </a:pPr>
            <a:r>
              <a:rPr kumimoji="0" sz="5400" b="1" i="0" u="none" strike="noStrike" kern="1200" cap="none" spc="0" normalizeH="0" baseline="0" noProof="0" dirty="0">
                <a:ln>
                  <a:noFill/>
                </a:ln>
                <a:solidFill>
                  <a:srgbClr val="FFFFFF"/>
                </a:solidFill>
                <a:effectLst/>
                <a:uLnTx/>
                <a:uFillTx/>
                <a:latin typeface="Tw Cen MT"/>
                <a:ea typeface="+mn-ea"/>
                <a:cs typeface="Tw Cen MT"/>
              </a:rPr>
              <a:t>6</a:t>
            </a:r>
            <a:endParaRPr kumimoji="0" sz="5400" b="0" i="0" u="none" strike="noStrike" kern="1200" cap="none" spc="0" normalizeH="0" baseline="0" noProof="0">
              <a:ln>
                <a:noFill/>
              </a:ln>
              <a:solidFill>
                <a:prstClr val="black"/>
              </a:solidFill>
              <a:effectLst/>
              <a:uLnTx/>
              <a:uFillTx/>
              <a:latin typeface="Tw Cen MT"/>
              <a:ea typeface="+mn-ea"/>
              <a:cs typeface="Tw Cen MT"/>
            </a:endParaRPr>
          </a:p>
        </p:txBody>
      </p:sp>
      <p:sp>
        <p:nvSpPr>
          <p:cNvPr id="7" name="object 7"/>
          <p:cNvSpPr/>
          <p:nvPr/>
        </p:nvSpPr>
        <p:spPr>
          <a:xfrm>
            <a:off x="8074152" y="1202436"/>
            <a:ext cx="688975" cy="584200"/>
          </a:xfrm>
          <a:custGeom>
            <a:avLst/>
            <a:gdLst/>
            <a:ahLst/>
            <a:cxnLst/>
            <a:rect l="l" t="t" r="r" b="b"/>
            <a:pathLst>
              <a:path w="688975" h="584200">
                <a:moveTo>
                  <a:pt x="0" y="0"/>
                </a:moveTo>
                <a:lnTo>
                  <a:pt x="688848" y="0"/>
                </a:lnTo>
                <a:lnTo>
                  <a:pt x="688848" y="583691"/>
                </a:lnTo>
                <a:lnTo>
                  <a:pt x="0" y="583691"/>
                </a:lnTo>
                <a:lnTo>
                  <a:pt x="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8074152" y="1225054"/>
            <a:ext cx="688975" cy="561340"/>
          </a:xfrm>
          <a:prstGeom prst="rect">
            <a:avLst/>
          </a:prstGeom>
        </p:spPr>
        <p:txBody>
          <a:bodyPr vert="horz" wrap="square" lIns="0" tIns="0" rIns="0" bIns="0" rtlCol="0">
            <a:spAutoFit/>
          </a:bodyPr>
          <a:lstStyle/>
          <a:p>
            <a:pPr marL="127000" marR="0" lvl="0" indent="0"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Tw Cen MT"/>
                <a:ea typeface="+mn-ea"/>
                <a:cs typeface="Tw Cen MT"/>
              </a:rPr>
              <a:t>10</a:t>
            </a:r>
            <a:endParaRPr kumimoji="0" sz="3200" b="0" i="0" u="none" strike="noStrike" kern="1200" cap="none" spc="0" normalizeH="0" baseline="0" noProof="0">
              <a:ln>
                <a:noFill/>
              </a:ln>
              <a:solidFill>
                <a:prstClr val="black"/>
              </a:solidFill>
              <a:effectLst/>
              <a:uLnTx/>
              <a:uFillTx/>
              <a:latin typeface="Tw Cen MT"/>
              <a:ea typeface="+mn-ea"/>
              <a:cs typeface="Tw Cen MT"/>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prstClr val="white"/>
                </a:solidFill>
                <a:effectLst/>
                <a:uLnTx/>
                <a:uFillTx/>
                <a:latin typeface="Tw Cen MT"/>
                <a:ea typeface="+mn-ea"/>
              </a:rPr>
              <a:t>CITY COUNCIL,</a:t>
            </a:r>
            <a:r>
              <a:rPr kumimoji="0" sz="2800" b="1" i="0" u="none" strike="noStrike" kern="1200" cap="none" spc="0" normalizeH="0" baseline="0" noProof="0" dirty="0">
                <a:ln>
                  <a:noFill/>
                </a:ln>
                <a:solidFill>
                  <a:prstClr val="white"/>
                </a:solidFill>
                <a:effectLst/>
                <a:uLnTx/>
                <a:uFillTx/>
                <a:latin typeface="Tw Cen MT"/>
                <a:ea typeface="+mn-ea"/>
              </a:rPr>
              <a:t> </a:t>
            </a:r>
            <a:r>
              <a:rPr kumimoji="0" sz="2800" b="1" i="0" u="none" strike="noStrike" kern="1200" cap="none" spc="-5" normalizeH="0" baseline="0" noProof="0" dirty="0">
                <a:ln>
                  <a:noFill/>
                </a:ln>
                <a:solidFill>
                  <a:prstClr val="white"/>
                </a:solidFill>
                <a:effectLst/>
                <a:uLnTx/>
                <a:uFillTx/>
                <a:latin typeface="Tw Cen MT"/>
                <a:ea typeface="+mn-ea"/>
              </a:rPr>
              <a:t>12.10.19</a:t>
            </a:r>
          </a:p>
        </p:txBody>
      </p:sp>
    </p:spTree>
    <p:extLst>
      <p:ext uri="{BB962C8B-B14F-4D97-AF65-F5344CB8AC3E}">
        <p14:creationId xmlns:p14="http://schemas.microsoft.com/office/powerpoint/2010/main" val="2064703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8440" y="16255"/>
            <a:ext cx="6513195" cy="1618615"/>
          </a:xfrm>
          <a:prstGeom prst="rect">
            <a:avLst/>
          </a:prstGeom>
        </p:spPr>
        <p:txBody>
          <a:bodyPr vert="horz" wrap="square" lIns="0" tIns="0" rIns="0" bIns="0" rtlCol="0">
            <a:spAutoFit/>
          </a:bodyPr>
          <a:lstStyle/>
          <a:p>
            <a:pPr algn="ctr">
              <a:lnSpc>
                <a:spcPct val="100000"/>
              </a:lnSpc>
            </a:pPr>
            <a:r>
              <a:rPr sz="4000" u="none" spc="-5" dirty="0"/>
              <a:t>Ordinance </a:t>
            </a:r>
            <a:r>
              <a:rPr sz="4000" u="none" spc="-60" dirty="0"/>
              <a:t>No.</a:t>
            </a:r>
            <a:r>
              <a:rPr sz="4000" u="none" spc="-55" dirty="0"/>
              <a:t> </a:t>
            </a:r>
            <a:r>
              <a:rPr sz="4000" u="none" spc="-5" dirty="0"/>
              <a:t>5066</a:t>
            </a:r>
            <a:endParaRPr sz="4000"/>
          </a:p>
          <a:p>
            <a:pPr marL="12065" marR="5080" algn="ctr">
              <a:lnSpc>
                <a:spcPct val="100000"/>
              </a:lnSpc>
              <a:spcBef>
                <a:spcPts val="55"/>
              </a:spcBef>
            </a:pPr>
            <a:r>
              <a:rPr sz="3200" b="0" u="none" dirty="0">
                <a:latin typeface="Tw Cen MT"/>
                <a:cs typeface="Tw Cen MT"/>
              </a:rPr>
              <a:t>G </a:t>
            </a:r>
            <a:r>
              <a:rPr sz="3200" b="0" u="none" spc="-5" dirty="0">
                <a:latin typeface="Tw Cen MT"/>
                <a:cs typeface="Tw Cen MT"/>
              </a:rPr>
              <a:t>1-19: </a:t>
            </a:r>
            <a:r>
              <a:rPr sz="3200" b="0" u="none" dirty="0">
                <a:latin typeface="Tw Cen MT"/>
                <a:cs typeface="Tw Cen MT"/>
              </a:rPr>
              <a:t>Great Neighborhood</a:t>
            </a:r>
            <a:r>
              <a:rPr sz="3200" b="0" u="none" spc="-110" dirty="0">
                <a:latin typeface="Tw Cen MT"/>
                <a:cs typeface="Tw Cen MT"/>
              </a:rPr>
              <a:t> </a:t>
            </a:r>
            <a:r>
              <a:rPr sz="3200" b="0" u="none" dirty="0">
                <a:latin typeface="Tw Cen MT"/>
                <a:cs typeface="Tw Cen MT"/>
              </a:rPr>
              <a:t>Principles  </a:t>
            </a:r>
            <a:r>
              <a:rPr sz="3200" b="0" u="none" spc="-5" dirty="0">
                <a:latin typeface="Tw Cen MT"/>
                <a:cs typeface="Tw Cen MT"/>
              </a:rPr>
              <a:t>Comprehensive </a:t>
            </a:r>
            <a:r>
              <a:rPr sz="3200" b="0" u="none" dirty="0">
                <a:latin typeface="Tw Cen MT"/>
                <a:cs typeface="Tw Cen MT"/>
              </a:rPr>
              <a:t>Plan </a:t>
            </a:r>
            <a:r>
              <a:rPr sz="3200" b="0" u="none" spc="-85" dirty="0">
                <a:latin typeface="Tw Cen MT"/>
                <a:cs typeface="Tw Cen MT"/>
              </a:rPr>
              <a:t>Text</a:t>
            </a:r>
            <a:r>
              <a:rPr sz="3200" b="0" u="none" spc="-125" dirty="0">
                <a:latin typeface="Tw Cen MT"/>
                <a:cs typeface="Tw Cen MT"/>
              </a:rPr>
              <a:t> </a:t>
            </a:r>
            <a:r>
              <a:rPr sz="3200" b="0" u="none" dirty="0">
                <a:latin typeface="Tw Cen MT"/>
                <a:cs typeface="Tw Cen MT"/>
              </a:rPr>
              <a:t>Amendments</a:t>
            </a:r>
            <a:endParaRPr sz="3200">
              <a:latin typeface="Tw Cen MT"/>
              <a:cs typeface="Tw Cen MT"/>
            </a:endParaRPr>
          </a:p>
        </p:txBody>
      </p:sp>
      <p:sp>
        <p:nvSpPr>
          <p:cNvPr id="3" name="object 3"/>
          <p:cNvSpPr/>
          <p:nvPr/>
        </p:nvSpPr>
        <p:spPr>
          <a:xfrm>
            <a:off x="312420" y="1693164"/>
            <a:ext cx="8542019" cy="37932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97941" y="1678685"/>
            <a:ext cx="8571230" cy="3822700"/>
          </a:xfrm>
          <a:custGeom>
            <a:avLst/>
            <a:gdLst/>
            <a:ahLst/>
            <a:cxnLst/>
            <a:rect l="l" t="t" r="r" b="b"/>
            <a:pathLst>
              <a:path w="8571230" h="3822700">
                <a:moveTo>
                  <a:pt x="0" y="0"/>
                </a:moveTo>
                <a:lnTo>
                  <a:pt x="8570976" y="0"/>
                </a:lnTo>
                <a:lnTo>
                  <a:pt x="8570976" y="3822191"/>
                </a:lnTo>
                <a:lnTo>
                  <a:pt x="0" y="3822191"/>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478914" y="6007956"/>
            <a:ext cx="3606800"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26008844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761" y="686562"/>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404672" y="96591"/>
            <a:ext cx="6356985" cy="514350"/>
          </a:xfrm>
          <a:prstGeom prst="rect">
            <a:avLst/>
          </a:prstGeom>
        </p:spPr>
        <p:txBody>
          <a:bodyPr vert="horz" wrap="square" lIns="0" tIns="0" rIns="0" bIns="0" rtlCol="0">
            <a:spAutoFit/>
          </a:bodyPr>
          <a:lstStyle/>
          <a:p>
            <a:pPr marL="12700">
              <a:lnSpc>
                <a:spcPct val="100000"/>
              </a:lnSpc>
            </a:pPr>
            <a:r>
              <a:rPr sz="3200" u="none" spc="-40" dirty="0"/>
              <a:t>GREAT </a:t>
            </a:r>
            <a:r>
              <a:rPr sz="3200" u="none" spc="-5" dirty="0"/>
              <a:t>NEIGHBORHOOD</a:t>
            </a:r>
            <a:r>
              <a:rPr sz="3200" u="none" dirty="0"/>
              <a:t> PRINCIPLES</a:t>
            </a:r>
            <a:endParaRPr sz="3200"/>
          </a:p>
        </p:txBody>
      </p:sp>
      <p:sp>
        <p:nvSpPr>
          <p:cNvPr id="4" name="object 4"/>
          <p:cNvSpPr/>
          <p:nvPr/>
        </p:nvSpPr>
        <p:spPr>
          <a:xfrm>
            <a:off x="228600" y="1219200"/>
            <a:ext cx="4613490" cy="375374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14122" y="1204722"/>
            <a:ext cx="4639310" cy="3781425"/>
          </a:xfrm>
          <a:custGeom>
            <a:avLst/>
            <a:gdLst/>
            <a:ahLst/>
            <a:cxnLst/>
            <a:rect l="l" t="t" r="r" b="b"/>
            <a:pathLst>
              <a:path w="4639310" h="3781425">
                <a:moveTo>
                  <a:pt x="0" y="0"/>
                </a:moveTo>
                <a:lnTo>
                  <a:pt x="4639056" y="0"/>
                </a:lnTo>
                <a:lnTo>
                  <a:pt x="4639056" y="3781044"/>
                </a:lnTo>
                <a:lnTo>
                  <a:pt x="0" y="3781044"/>
                </a:lnTo>
                <a:lnTo>
                  <a:pt x="0" y="0"/>
                </a:lnTo>
                <a:close/>
              </a:path>
            </a:pathLst>
          </a:custGeom>
          <a:ln w="2895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5184140" y="845762"/>
            <a:ext cx="3717290" cy="45935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Natural Feature</a:t>
            </a:r>
            <a:r>
              <a:rPr kumimoji="0" sz="2000" b="1" i="0" u="none" strike="noStrike" kern="1200" cap="none" spc="-35"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Preservation</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Scenic </a:t>
            </a:r>
            <a:r>
              <a:rPr kumimoji="0" sz="2000" b="1" i="0" u="none" strike="noStrike" kern="1200" cap="none" spc="-20" normalizeH="0" baseline="0" noProof="0" dirty="0">
                <a:ln>
                  <a:noFill/>
                </a:ln>
                <a:solidFill>
                  <a:srgbClr val="FFFFFF"/>
                </a:solidFill>
                <a:effectLst/>
                <a:uLnTx/>
                <a:uFillTx/>
                <a:latin typeface="Tw Cen MT"/>
                <a:ea typeface="+mn-ea"/>
                <a:cs typeface="Tw Cen MT"/>
              </a:rPr>
              <a:t>View</a:t>
            </a:r>
            <a:r>
              <a:rPr kumimoji="0" sz="2000" b="1" i="0" u="none" strike="noStrike" kern="1200" cap="none" spc="-50"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Preservation</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10" normalizeH="0" baseline="0" noProof="0" dirty="0">
                <a:ln>
                  <a:noFill/>
                </a:ln>
                <a:solidFill>
                  <a:srgbClr val="FFFFFF"/>
                </a:solidFill>
                <a:effectLst/>
                <a:uLnTx/>
                <a:uFillTx/>
                <a:latin typeface="Tw Cen MT"/>
                <a:ea typeface="+mn-ea"/>
                <a:cs typeface="Tw Cen MT"/>
              </a:rPr>
              <a:t>Provide </a:t>
            </a:r>
            <a:r>
              <a:rPr kumimoji="0" sz="2000" b="1" i="0" u="none" strike="noStrike" kern="1200" cap="none" spc="-15" normalizeH="0" baseline="0" noProof="0" dirty="0">
                <a:ln>
                  <a:noFill/>
                </a:ln>
                <a:solidFill>
                  <a:srgbClr val="FFFFFF"/>
                </a:solidFill>
                <a:effectLst/>
                <a:uLnTx/>
                <a:uFillTx/>
                <a:latin typeface="Tw Cen MT"/>
                <a:ea typeface="+mn-ea"/>
                <a:cs typeface="Tw Cen MT"/>
              </a:rPr>
              <a:t>Parks </a:t>
            </a:r>
            <a:r>
              <a:rPr kumimoji="0" sz="2000" b="1" i="0" u="none" strike="noStrike" kern="1200" cap="none" spc="0" normalizeH="0" baseline="0" noProof="0" dirty="0">
                <a:ln>
                  <a:noFill/>
                </a:ln>
                <a:solidFill>
                  <a:srgbClr val="FFFFFF"/>
                </a:solidFill>
                <a:effectLst/>
                <a:uLnTx/>
                <a:uFillTx/>
                <a:latin typeface="Tw Cen MT"/>
                <a:ea typeface="+mn-ea"/>
                <a:cs typeface="Tw Cen MT"/>
              </a:rPr>
              <a:t>and Open</a:t>
            </a:r>
            <a:r>
              <a:rPr kumimoji="0" sz="2000" b="1" i="0" u="none" strike="noStrike" kern="1200" cap="none" spc="-95" normalizeH="0" baseline="0" noProof="0" dirty="0">
                <a:ln>
                  <a:noFill/>
                </a:ln>
                <a:solidFill>
                  <a:srgbClr val="FFFFFF"/>
                </a:solidFill>
                <a:effectLst/>
                <a:uLnTx/>
                <a:uFillTx/>
                <a:latin typeface="Tw Cen MT"/>
                <a:ea typeface="+mn-ea"/>
                <a:cs typeface="Tw Cen MT"/>
              </a:rPr>
              <a:t> </a:t>
            </a:r>
            <a:r>
              <a:rPr kumimoji="0" sz="2000" b="1" i="0" u="none" strike="noStrike" kern="1200" cap="none" spc="0" normalizeH="0" baseline="0" noProof="0" dirty="0">
                <a:ln>
                  <a:noFill/>
                </a:ln>
                <a:solidFill>
                  <a:srgbClr val="FFFFFF"/>
                </a:solidFill>
                <a:effectLst/>
                <a:uLnTx/>
                <a:uFillTx/>
                <a:latin typeface="Tw Cen MT"/>
                <a:ea typeface="+mn-ea"/>
                <a:cs typeface="Tw Cen MT"/>
              </a:rPr>
              <a:t>Spaces</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10" normalizeH="0" baseline="0" noProof="0" dirty="0">
                <a:ln>
                  <a:noFill/>
                </a:ln>
                <a:solidFill>
                  <a:srgbClr val="FFFFFF"/>
                </a:solidFill>
                <a:effectLst/>
                <a:uLnTx/>
                <a:uFillTx/>
                <a:latin typeface="Tw Cen MT"/>
                <a:ea typeface="+mn-ea"/>
                <a:cs typeface="Tw Cen MT"/>
              </a:rPr>
              <a:t>Pedestrian</a:t>
            </a:r>
            <a:r>
              <a:rPr kumimoji="0" sz="2000" b="1" i="0" u="none" strike="noStrike" kern="1200" cap="none" spc="-40"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Friendly</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Bike</a:t>
            </a:r>
            <a:r>
              <a:rPr kumimoji="0" sz="2000" b="1" i="0" u="none" strike="noStrike" kern="1200" cap="none" spc="-35"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Friendly</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Connected</a:t>
            </a:r>
            <a:r>
              <a:rPr kumimoji="0" sz="2000" b="1" i="0" u="none" strike="noStrike" kern="1200" cap="none" spc="-50"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Streets</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Accessibility</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34290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Human Scale</a:t>
            </a:r>
            <a:r>
              <a:rPr kumimoji="0" sz="2000" b="1" i="0" u="none" strike="noStrike" kern="1200" cap="none" spc="-40"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Design</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12700" marR="1111885" lvl="0" indent="0" algn="l" defTabSz="914400" rtl="0" eaLnBrk="1" fontAlgn="auto" latinLnBrk="0" hangingPunct="1">
              <a:lnSpc>
                <a:spcPct val="100000"/>
              </a:lnSpc>
              <a:spcBef>
                <a:spcPts val="0"/>
              </a:spcBef>
              <a:spcAft>
                <a:spcPts val="0"/>
              </a:spcAft>
              <a:buClrTx/>
              <a:buSzTx/>
              <a:buFontTx/>
              <a:buAutoNum type="arabicPeriod"/>
              <a:tabLst>
                <a:tab pos="354965" algn="l"/>
                <a:tab pos="355600" algn="l"/>
              </a:tabLst>
              <a:defRPr/>
            </a:pPr>
            <a:r>
              <a:rPr kumimoji="0" sz="2000" b="1" i="0" u="none" strike="noStrike" kern="1200" cap="none" spc="-5" normalizeH="0" baseline="0" noProof="0" dirty="0">
                <a:ln>
                  <a:noFill/>
                </a:ln>
                <a:solidFill>
                  <a:srgbClr val="FFFFFF"/>
                </a:solidFill>
                <a:effectLst/>
                <a:uLnTx/>
                <a:uFillTx/>
                <a:latin typeface="Tw Cen MT"/>
                <a:ea typeface="+mn-ea"/>
                <a:cs typeface="Tw Cen MT"/>
              </a:rPr>
              <a:t>Mix </a:t>
            </a:r>
            <a:r>
              <a:rPr kumimoji="0" sz="2000" b="1" i="0" u="none" strike="noStrike" kern="1200" cap="none" spc="0" normalizeH="0" baseline="0" noProof="0" dirty="0">
                <a:ln>
                  <a:noFill/>
                </a:ln>
                <a:solidFill>
                  <a:srgbClr val="FFFFFF"/>
                </a:solidFill>
                <a:effectLst/>
                <a:uLnTx/>
                <a:uFillTx/>
                <a:latin typeface="Tw Cen MT"/>
                <a:ea typeface="+mn-ea"/>
                <a:cs typeface="Tw Cen MT"/>
              </a:rPr>
              <a:t>of </a:t>
            </a:r>
            <a:r>
              <a:rPr kumimoji="0" sz="2000" b="1" i="0" u="none" strike="noStrike" kern="1200" cap="none" spc="-5" normalizeH="0" baseline="0" noProof="0" dirty="0">
                <a:ln>
                  <a:noFill/>
                </a:ln>
                <a:solidFill>
                  <a:srgbClr val="FFFFFF"/>
                </a:solidFill>
                <a:effectLst/>
                <a:uLnTx/>
                <a:uFillTx/>
                <a:latin typeface="Tw Cen MT"/>
                <a:ea typeface="+mn-ea"/>
                <a:cs typeface="Tw Cen MT"/>
              </a:rPr>
              <a:t>Activities  </a:t>
            </a:r>
            <a:r>
              <a:rPr kumimoji="0" sz="2000" b="1" i="0" u="none" strike="noStrike" kern="1200" cap="none" spc="5" normalizeH="0" baseline="0" noProof="0" dirty="0">
                <a:ln>
                  <a:noFill/>
                </a:ln>
                <a:solidFill>
                  <a:srgbClr val="FFFFFF"/>
                </a:solidFill>
                <a:effectLst/>
                <a:uLnTx/>
                <a:uFillTx/>
                <a:latin typeface="Tw Cen MT"/>
                <a:ea typeface="+mn-ea"/>
                <a:cs typeface="Tw Cen MT"/>
              </a:rPr>
              <a:t>10.Urban </a:t>
            </a:r>
            <a:r>
              <a:rPr kumimoji="0" sz="2000" b="1" i="0" u="none" strike="noStrike" kern="1200" cap="none" spc="-20" normalizeH="0" baseline="0" noProof="0" dirty="0">
                <a:ln>
                  <a:noFill/>
                </a:ln>
                <a:solidFill>
                  <a:srgbClr val="FFFFFF"/>
                </a:solidFill>
                <a:effectLst/>
                <a:uLnTx/>
                <a:uFillTx/>
                <a:latin typeface="Tw Cen MT"/>
                <a:ea typeface="+mn-ea"/>
                <a:cs typeface="Tw Cen MT"/>
              </a:rPr>
              <a:t>Rural</a:t>
            </a:r>
            <a:r>
              <a:rPr kumimoji="0" sz="2000" b="1" i="0" u="none" strike="noStrike" kern="1200" cap="none" spc="-95" normalizeH="0" baseline="0" noProof="0" dirty="0">
                <a:ln>
                  <a:noFill/>
                </a:ln>
                <a:solidFill>
                  <a:srgbClr val="FFFFFF"/>
                </a:solidFill>
                <a:effectLst/>
                <a:uLnTx/>
                <a:uFillTx/>
                <a:latin typeface="Tw Cen MT"/>
                <a:ea typeface="+mn-ea"/>
                <a:cs typeface="Tw Cen MT"/>
              </a:rPr>
              <a:t> </a:t>
            </a:r>
            <a:r>
              <a:rPr kumimoji="0" sz="2000" b="1" i="0" u="none" strike="noStrike" kern="1200" cap="none" spc="0" normalizeH="0" baseline="0" noProof="0" dirty="0">
                <a:ln>
                  <a:noFill/>
                </a:ln>
                <a:solidFill>
                  <a:srgbClr val="FFFFFF"/>
                </a:solidFill>
                <a:effectLst/>
                <a:uLnTx/>
                <a:uFillTx/>
                <a:latin typeface="Tw Cen MT"/>
                <a:ea typeface="+mn-ea"/>
                <a:cs typeface="Tw Cen MT"/>
              </a:rPr>
              <a:t>Interface  11.Housing </a:t>
            </a:r>
            <a:r>
              <a:rPr kumimoji="0" sz="2000" b="1" i="0" u="none" strike="noStrike" kern="1200" cap="none" spc="-10" normalizeH="0" baseline="0" noProof="0" dirty="0">
                <a:ln>
                  <a:noFill/>
                </a:ln>
                <a:solidFill>
                  <a:srgbClr val="FFFFFF"/>
                </a:solidFill>
                <a:effectLst/>
                <a:uLnTx/>
                <a:uFillTx/>
                <a:latin typeface="Tw Cen MT"/>
                <a:ea typeface="+mn-ea"/>
                <a:cs typeface="Tw Cen MT"/>
              </a:rPr>
              <a:t>for</a:t>
            </a:r>
            <a:r>
              <a:rPr kumimoji="0" sz="2000" b="1" i="0" u="none" strike="noStrike" kern="1200" cap="none" spc="-45"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Diverse</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12700" marR="190500" lvl="0" indent="34290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Incomes/Generations  </a:t>
            </a:r>
            <a:r>
              <a:rPr kumimoji="0" sz="2000" b="1" i="0" u="none" strike="noStrike" kern="1200" cap="none" spc="-5" normalizeH="0" baseline="0" noProof="0" dirty="0">
                <a:ln>
                  <a:noFill/>
                </a:ln>
                <a:solidFill>
                  <a:srgbClr val="FFFFFF"/>
                </a:solidFill>
                <a:effectLst/>
                <a:uLnTx/>
                <a:uFillTx/>
                <a:latin typeface="Tw Cen MT"/>
                <a:ea typeface="+mn-ea"/>
                <a:cs typeface="Tw Cen MT"/>
              </a:rPr>
              <a:t>12.Variety </a:t>
            </a:r>
            <a:r>
              <a:rPr kumimoji="0" sz="2000" b="1" i="0" u="none" strike="noStrike" kern="1200" cap="none" spc="0" normalizeH="0" baseline="0" noProof="0" dirty="0">
                <a:ln>
                  <a:noFill/>
                </a:ln>
                <a:solidFill>
                  <a:srgbClr val="FFFFFF"/>
                </a:solidFill>
                <a:effectLst/>
                <a:uLnTx/>
                <a:uFillTx/>
                <a:latin typeface="Tw Cen MT"/>
                <a:ea typeface="+mn-ea"/>
                <a:cs typeface="Tw Cen MT"/>
              </a:rPr>
              <a:t>of </a:t>
            </a:r>
            <a:r>
              <a:rPr kumimoji="0" sz="2000" b="1" i="0" u="none" strike="noStrike" kern="1200" cap="none" spc="-5" normalizeH="0" baseline="0" noProof="0" dirty="0">
                <a:ln>
                  <a:noFill/>
                </a:ln>
                <a:solidFill>
                  <a:srgbClr val="FFFFFF"/>
                </a:solidFill>
                <a:effectLst/>
                <a:uLnTx/>
                <a:uFillTx/>
                <a:latin typeface="Tw Cen MT"/>
                <a:ea typeface="+mn-ea"/>
                <a:cs typeface="Tw Cen MT"/>
              </a:rPr>
              <a:t>Housing  </a:t>
            </a:r>
            <a:r>
              <a:rPr kumimoji="0" sz="2000" b="1" i="0" u="none" strike="noStrike" kern="1200" cap="none" spc="0" normalizeH="0" baseline="0" noProof="0" dirty="0">
                <a:ln>
                  <a:noFill/>
                </a:ln>
                <a:solidFill>
                  <a:srgbClr val="FFFFFF"/>
                </a:solidFill>
                <a:effectLst/>
                <a:uLnTx/>
                <a:uFillTx/>
                <a:latin typeface="Tw Cen MT"/>
                <a:ea typeface="+mn-ea"/>
                <a:cs typeface="Tw Cen MT"/>
              </a:rPr>
              <a:t>13.Unique and </a:t>
            </a:r>
            <a:r>
              <a:rPr kumimoji="0" sz="2000" b="1" i="0" u="none" strike="noStrike" kern="1200" cap="none" spc="5" normalizeH="0" baseline="0" noProof="0" dirty="0">
                <a:ln>
                  <a:noFill/>
                </a:ln>
                <a:solidFill>
                  <a:srgbClr val="FFFFFF"/>
                </a:solidFill>
                <a:effectLst/>
                <a:uLnTx/>
                <a:uFillTx/>
                <a:latin typeface="Tw Cen MT"/>
                <a:ea typeface="+mn-ea"/>
                <a:cs typeface="Tw Cen MT"/>
              </a:rPr>
              <a:t>Integrated</a:t>
            </a:r>
            <a:r>
              <a:rPr kumimoji="0" sz="2000" b="1" i="0" u="none" strike="noStrike" kern="1200" cap="none" spc="20" normalizeH="0" baseline="0" noProof="0" dirty="0">
                <a:ln>
                  <a:noFill/>
                </a:ln>
                <a:solidFill>
                  <a:srgbClr val="FFFFFF"/>
                </a:solidFill>
                <a:effectLst/>
                <a:uLnTx/>
                <a:uFillTx/>
                <a:latin typeface="Tw Cen MT"/>
                <a:ea typeface="+mn-ea"/>
                <a:cs typeface="Tw Cen MT"/>
              </a:rPr>
              <a:t> </a:t>
            </a:r>
            <a:r>
              <a:rPr kumimoji="0" sz="2000" b="1" i="0" u="none" strike="noStrike" kern="1200" cap="none" spc="-5" normalizeH="0" baseline="0" noProof="0" dirty="0">
                <a:ln>
                  <a:noFill/>
                </a:ln>
                <a:solidFill>
                  <a:srgbClr val="FFFFFF"/>
                </a:solidFill>
                <a:effectLst/>
                <a:uLnTx/>
                <a:uFillTx/>
                <a:latin typeface="Tw Cen MT"/>
                <a:ea typeface="+mn-ea"/>
                <a:cs typeface="Tw Cen MT"/>
              </a:rPr>
              <a:t>Design</a:t>
            </a:r>
            <a:endParaRPr kumimoji="0" sz="2000" b="0" i="0" u="none" strike="noStrike" kern="1200" cap="none" spc="0" normalizeH="0" baseline="0" noProof="0">
              <a:ln>
                <a:noFill/>
              </a:ln>
              <a:solidFill>
                <a:prstClr val="black"/>
              </a:solidFill>
              <a:effectLst/>
              <a:uLnTx/>
              <a:uFillTx/>
              <a:latin typeface="Tw Cen MT"/>
              <a:ea typeface="+mn-ea"/>
              <a:cs typeface="Tw Cen MT"/>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Tw Cen MT"/>
                <a:ea typeface="+mn-ea"/>
                <a:cs typeface="Tw Cen MT"/>
              </a:rPr>
              <a:t>Elements</a:t>
            </a:r>
            <a:endParaRPr kumimoji="0" sz="2000" b="0" i="0" u="none" strike="noStrike" kern="1200" cap="none" spc="0" normalizeH="0" baseline="0" noProof="0">
              <a:ln>
                <a:noFill/>
              </a:ln>
              <a:solidFill>
                <a:prstClr val="black"/>
              </a:solidFill>
              <a:effectLst/>
              <a:uLnTx/>
              <a:uFillTx/>
              <a:latin typeface="Tw Cen MT"/>
              <a:ea typeface="+mn-ea"/>
              <a:cs typeface="Tw Cen MT"/>
            </a:endParaRPr>
          </a:p>
        </p:txBody>
      </p:sp>
      <p:sp>
        <p:nvSpPr>
          <p:cNvPr id="7" name="object 7"/>
          <p:cNvSpPr txBox="1"/>
          <p:nvPr/>
        </p:nvSpPr>
        <p:spPr>
          <a:xfrm>
            <a:off x="1478914" y="6007956"/>
            <a:ext cx="3606800"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25496036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0347" y="0"/>
            <a:ext cx="6167120" cy="1618615"/>
          </a:xfrm>
          <a:prstGeom prst="rect">
            <a:avLst/>
          </a:prstGeom>
        </p:spPr>
        <p:txBody>
          <a:bodyPr vert="horz" wrap="square" lIns="0" tIns="0" rIns="0" bIns="0" rtlCol="0">
            <a:spAutoFit/>
          </a:bodyPr>
          <a:lstStyle/>
          <a:p>
            <a:pPr marL="635" algn="ctr">
              <a:lnSpc>
                <a:spcPct val="100000"/>
              </a:lnSpc>
            </a:pPr>
            <a:r>
              <a:rPr sz="4000" u="none" spc="-5" dirty="0"/>
              <a:t>Ordinance </a:t>
            </a:r>
            <a:r>
              <a:rPr sz="4000" u="none" spc="-60" dirty="0"/>
              <a:t>No.</a:t>
            </a:r>
            <a:r>
              <a:rPr sz="4000" u="none" spc="-55" dirty="0"/>
              <a:t> </a:t>
            </a:r>
            <a:r>
              <a:rPr sz="4000" u="none" spc="-5" dirty="0"/>
              <a:t>5068</a:t>
            </a:r>
            <a:endParaRPr sz="4000"/>
          </a:p>
          <a:p>
            <a:pPr marL="12700" marR="5080" algn="ctr">
              <a:lnSpc>
                <a:spcPct val="100000"/>
              </a:lnSpc>
              <a:spcBef>
                <a:spcPts val="55"/>
              </a:spcBef>
            </a:pPr>
            <a:r>
              <a:rPr sz="3200" b="0" u="none" dirty="0">
                <a:latin typeface="Tw Cen MT"/>
                <a:cs typeface="Tw Cen MT"/>
              </a:rPr>
              <a:t>G </a:t>
            </a:r>
            <a:r>
              <a:rPr sz="3200" b="0" u="none" spc="-5" dirty="0">
                <a:latin typeface="Tw Cen MT"/>
                <a:cs typeface="Tw Cen MT"/>
              </a:rPr>
              <a:t>2-19: </a:t>
            </a:r>
            <a:r>
              <a:rPr sz="3200" b="0" u="none" dirty="0">
                <a:latin typeface="Tw Cen MT"/>
                <a:cs typeface="Tw Cen MT"/>
              </a:rPr>
              <a:t>Historic </a:t>
            </a:r>
            <a:r>
              <a:rPr sz="3200" b="0" u="none" spc="5" dirty="0">
                <a:latin typeface="Tw Cen MT"/>
                <a:cs typeface="Tw Cen MT"/>
              </a:rPr>
              <a:t>Preservation </a:t>
            </a:r>
            <a:r>
              <a:rPr sz="3200" b="0" u="none" dirty="0">
                <a:latin typeface="Tw Cen MT"/>
                <a:cs typeface="Tw Cen MT"/>
              </a:rPr>
              <a:t>Plan  </a:t>
            </a:r>
            <a:r>
              <a:rPr sz="3200" b="0" u="none" spc="-5" dirty="0">
                <a:latin typeface="Tw Cen MT"/>
                <a:cs typeface="Tw Cen MT"/>
              </a:rPr>
              <a:t>Comprehensive </a:t>
            </a:r>
            <a:r>
              <a:rPr sz="3200" b="0" u="none" dirty="0">
                <a:latin typeface="Tw Cen MT"/>
                <a:cs typeface="Tw Cen MT"/>
              </a:rPr>
              <a:t>Plan </a:t>
            </a:r>
            <a:r>
              <a:rPr sz="3200" b="0" u="none" spc="-85" dirty="0">
                <a:latin typeface="Tw Cen MT"/>
                <a:cs typeface="Tw Cen MT"/>
              </a:rPr>
              <a:t>Text</a:t>
            </a:r>
            <a:r>
              <a:rPr sz="3200" b="0" u="none" spc="-125" dirty="0">
                <a:latin typeface="Tw Cen MT"/>
                <a:cs typeface="Tw Cen MT"/>
              </a:rPr>
              <a:t> </a:t>
            </a:r>
            <a:r>
              <a:rPr sz="3200" b="0" u="none" dirty="0">
                <a:latin typeface="Tw Cen MT"/>
                <a:cs typeface="Tw Cen MT"/>
              </a:rPr>
              <a:t>Amendments</a:t>
            </a:r>
            <a:endParaRPr sz="3200">
              <a:latin typeface="Tw Cen MT"/>
              <a:cs typeface="Tw Cen MT"/>
            </a:endParaRPr>
          </a:p>
        </p:txBody>
      </p:sp>
      <p:sp>
        <p:nvSpPr>
          <p:cNvPr id="3" name="object 3"/>
          <p:cNvSpPr/>
          <p:nvPr/>
        </p:nvSpPr>
        <p:spPr>
          <a:xfrm>
            <a:off x="1066800" y="1600200"/>
            <a:ext cx="6795515" cy="38952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52322" y="1585722"/>
            <a:ext cx="6824980" cy="3926204"/>
          </a:xfrm>
          <a:custGeom>
            <a:avLst/>
            <a:gdLst/>
            <a:ahLst/>
            <a:cxnLst/>
            <a:rect l="l" t="t" r="r" b="b"/>
            <a:pathLst>
              <a:path w="6824980" h="3926204">
                <a:moveTo>
                  <a:pt x="0" y="0"/>
                </a:moveTo>
                <a:lnTo>
                  <a:pt x="6824472" y="0"/>
                </a:lnTo>
                <a:lnTo>
                  <a:pt x="6824472" y="3925824"/>
                </a:lnTo>
                <a:lnTo>
                  <a:pt x="0" y="3925824"/>
                </a:lnTo>
                <a:lnTo>
                  <a:pt x="0" y="0"/>
                </a:lnTo>
                <a:close/>
              </a:path>
            </a:pathLst>
          </a:custGeom>
          <a:ln w="28956">
            <a:solidFill>
              <a:srgbClr val="241E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478914" y="6007956"/>
            <a:ext cx="3606800"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37480566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9213" y="816102"/>
            <a:ext cx="8229600" cy="0"/>
          </a:xfrm>
          <a:custGeom>
            <a:avLst/>
            <a:gdLst/>
            <a:ahLst/>
            <a:cxnLst/>
            <a:rect l="l" t="t" r="r" b="b"/>
            <a:pathLst>
              <a:path w="8229600">
                <a:moveTo>
                  <a:pt x="0" y="0"/>
                </a:moveTo>
                <a:lnTo>
                  <a:pt x="8229600" y="0"/>
                </a:lnTo>
              </a:path>
            </a:pathLst>
          </a:custGeom>
          <a:ln w="38100">
            <a:solidFill>
              <a:srgbClr val="CEB9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849936" y="0"/>
            <a:ext cx="7467600" cy="702310"/>
          </a:xfrm>
          <a:prstGeom prst="rect">
            <a:avLst/>
          </a:prstGeom>
        </p:spPr>
        <p:txBody>
          <a:bodyPr vert="horz" wrap="square" lIns="0" tIns="0" rIns="0" bIns="0" rtlCol="0">
            <a:spAutoFit/>
          </a:bodyPr>
          <a:lstStyle/>
          <a:p>
            <a:pPr marL="12700">
              <a:lnSpc>
                <a:spcPct val="100000"/>
              </a:lnSpc>
            </a:pPr>
            <a:r>
              <a:rPr sz="4400" u="none" spc="-10" dirty="0"/>
              <a:t>HISTORIC </a:t>
            </a:r>
            <a:r>
              <a:rPr sz="4400" u="none" spc="-65" dirty="0"/>
              <a:t>PRESERVATION</a:t>
            </a:r>
            <a:r>
              <a:rPr sz="4400" u="none" spc="-95" dirty="0"/>
              <a:t> </a:t>
            </a:r>
            <a:r>
              <a:rPr sz="4400" u="none" dirty="0"/>
              <a:t>PLAN</a:t>
            </a:r>
            <a:endParaRPr sz="4400"/>
          </a:p>
        </p:txBody>
      </p:sp>
      <p:sp>
        <p:nvSpPr>
          <p:cNvPr id="4" name="object 4"/>
          <p:cNvSpPr txBox="1"/>
          <p:nvPr/>
        </p:nvSpPr>
        <p:spPr>
          <a:xfrm>
            <a:off x="4762381" y="889186"/>
            <a:ext cx="3638550" cy="4551045"/>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Wingdings"/>
              <a:buChar char=""/>
              <a:tabLst>
                <a:tab pos="469265" algn="l"/>
                <a:tab pos="469900" algn="l"/>
              </a:tabLst>
              <a:defRPr/>
            </a:pPr>
            <a:r>
              <a:rPr kumimoji="0" sz="2800" b="0" i="0" u="none" strike="noStrike" kern="1200" cap="none" spc="-5" normalizeH="0" baseline="0" noProof="0" dirty="0">
                <a:ln>
                  <a:noFill/>
                </a:ln>
                <a:solidFill>
                  <a:srgbClr val="FFFFFF"/>
                </a:solidFill>
                <a:effectLst/>
                <a:uLnTx/>
                <a:uFillTx/>
                <a:latin typeface="Tw Cen MT"/>
                <a:ea typeface="+mn-ea"/>
                <a:cs typeface="Tw Cen MT"/>
              </a:rPr>
              <a:t>Plan</a:t>
            </a:r>
            <a:r>
              <a:rPr kumimoji="0" sz="2800" b="0" i="0" u="none" strike="noStrike" kern="1200" cap="none" spc="-50" normalizeH="0" baseline="0" noProof="0" dirty="0">
                <a:ln>
                  <a:noFill/>
                </a:ln>
                <a:solidFill>
                  <a:srgbClr val="FFFFFF"/>
                </a:solidFill>
                <a:effectLst/>
                <a:uLnTx/>
                <a:uFillTx/>
                <a:latin typeface="Tw Cen MT"/>
                <a:ea typeface="+mn-ea"/>
                <a:cs typeface="Tw Cen MT"/>
              </a:rPr>
              <a:t> </a:t>
            </a:r>
            <a:r>
              <a:rPr kumimoji="0" sz="2800" b="0" i="0" u="none" strike="noStrike" kern="1200" cap="none" spc="-5" normalizeH="0" baseline="0" noProof="0" dirty="0">
                <a:ln>
                  <a:noFill/>
                </a:ln>
                <a:solidFill>
                  <a:srgbClr val="FFFFFF"/>
                </a:solidFill>
                <a:effectLst/>
                <a:uLnTx/>
                <a:uFillTx/>
                <a:latin typeface="Tw Cen MT"/>
                <a:ea typeface="+mn-ea"/>
                <a:cs typeface="Tw Cen MT"/>
              </a:rPr>
              <a:t>Components</a:t>
            </a:r>
            <a:endParaRPr kumimoji="0" sz="2800" b="0" i="0" u="none" strike="noStrike" kern="1200" cap="none" spc="0" normalizeH="0" baseline="0" noProof="0">
              <a:ln>
                <a:noFill/>
              </a:ln>
              <a:solidFill>
                <a:prstClr val="black"/>
              </a:solidFill>
              <a:effectLst/>
              <a:uLnTx/>
              <a:uFillTx/>
              <a:latin typeface="Tw Cen MT"/>
              <a:ea typeface="+mn-ea"/>
              <a:cs typeface="Tw Cen MT"/>
            </a:endParaRPr>
          </a:p>
          <a:p>
            <a:pPr marL="927100" marR="0" lvl="1" indent="-457200" algn="l" defTabSz="914400" rtl="0" eaLnBrk="1" fontAlgn="auto" latinLnBrk="0" hangingPunct="1">
              <a:lnSpc>
                <a:spcPct val="100000"/>
              </a:lnSpc>
              <a:spcBef>
                <a:spcPts val="605"/>
              </a:spcBef>
              <a:spcAft>
                <a:spcPts val="0"/>
              </a:spcAft>
              <a:buClrTx/>
              <a:buSzTx/>
              <a:buFont typeface="Wingdings"/>
              <a:buChar char=""/>
              <a:tabLst>
                <a:tab pos="926465" algn="l"/>
                <a:tab pos="927100" algn="l"/>
              </a:tabLst>
              <a:defRPr/>
            </a:pPr>
            <a:r>
              <a:rPr kumimoji="0" sz="2600" b="0" i="0" u="none" strike="noStrike" kern="1200" cap="none" spc="-10" normalizeH="0" baseline="0" noProof="0" dirty="0">
                <a:ln>
                  <a:noFill/>
                </a:ln>
                <a:solidFill>
                  <a:srgbClr val="FFFFFF"/>
                </a:solidFill>
                <a:effectLst/>
                <a:uLnTx/>
                <a:uFillTx/>
                <a:latin typeface="Tw Cen MT"/>
                <a:ea typeface="+mn-ea"/>
                <a:cs typeface="Tw Cen MT"/>
              </a:rPr>
              <a:t>Executive</a:t>
            </a:r>
            <a:r>
              <a:rPr kumimoji="0" sz="2600" b="0" i="0" u="none" strike="noStrike" kern="1200" cap="none" spc="-135" normalizeH="0" baseline="0" noProof="0" dirty="0">
                <a:ln>
                  <a:noFill/>
                </a:ln>
                <a:solidFill>
                  <a:srgbClr val="FFFFFF"/>
                </a:solidFill>
                <a:effectLst/>
                <a:uLnTx/>
                <a:uFillTx/>
                <a:latin typeface="Tw Cen MT"/>
                <a:ea typeface="+mn-ea"/>
                <a:cs typeface="Tw Cen MT"/>
              </a:rPr>
              <a:t> </a:t>
            </a:r>
            <a:r>
              <a:rPr kumimoji="0" sz="2600" b="0" i="0" u="none" strike="noStrike" kern="1200" cap="none" spc="0" normalizeH="0" baseline="0" noProof="0" dirty="0">
                <a:ln>
                  <a:noFill/>
                </a:ln>
                <a:solidFill>
                  <a:srgbClr val="FFFFFF"/>
                </a:solidFill>
                <a:effectLst/>
                <a:uLnTx/>
                <a:uFillTx/>
                <a:latin typeface="Tw Cen MT"/>
                <a:ea typeface="+mn-ea"/>
                <a:cs typeface="Tw Cen MT"/>
              </a:rPr>
              <a:t>Summary</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927100" marR="0" lvl="1" indent="-457200" algn="l" defTabSz="914400" rtl="0" eaLnBrk="1" fontAlgn="auto" latinLnBrk="0" hangingPunct="1">
              <a:lnSpc>
                <a:spcPct val="100000"/>
              </a:lnSpc>
              <a:spcBef>
                <a:spcPts val="595"/>
              </a:spcBef>
              <a:spcAft>
                <a:spcPts val="0"/>
              </a:spcAft>
              <a:buClrTx/>
              <a:buSzTx/>
              <a:buFont typeface="Wingdings"/>
              <a:buChar char=""/>
              <a:tabLst>
                <a:tab pos="926465" algn="l"/>
                <a:tab pos="927100" algn="l"/>
              </a:tabLst>
              <a:defRPr/>
            </a:pPr>
            <a:r>
              <a:rPr kumimoji="0" sz="2600" b="0" i="0" u="none" strike="noStrike" kern="1200" cap="none" spc="-5" normalizeH="0" baseline="0" noProof="0" dirty="0">
                <a:ln>
                  <a:noFill/>
                </a:ln>
                <a:solidFill>
                  <a:srgbClr val="FFFFFF"/>
                </a:solidFill>
                <a:effectLst/>
                <a:uLnTx/>
                <a:uFillTx/>
                <a:latin typeface="Tw Cen MT"/>
                <a:ea typeface="+mn-ea"/>
                <a:cs typeface="Tw Cen MT"/>
              </a:rPr>
              <a:t>Introduction</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927100" marR="0" lvl="1" indent="-457200" algn="l" defTabSz="914400" rtl="0" eaLnBrk="1" fontAlgn="auto" latinLnBrk="0" hangingPunct="1">
              <a:lnSpc>
                <a:spcPct val="100000"/>
              </a:lnSpc>
              <a:spcBef>
                <a:spcPts val="595"/>
              </a:spcBef>
              <a:spcAft>
                <a:spcPts val="0"/>
              </a:spcAft>
              <a:buClrTx/>
              <a:buSzTx/>
              <a:buFont typeface="Wingdings"/>
              <a:buChar char=""/>
              <a:tabLst>
                <a:tab pos="926465" algn="l"/>
                <a:tab pos="927100" algn="l"/>
              </a:tabLst>
              <a:defRPr/>
            </a:pPr>
            <a:r>
              <a:rPr kumimoji="0" sz="2600" b="0" i="0" u="none" strike="noStrike" kern="1200" cap="none" spc="0" normalizeH="0" baseline="0" noProof="0" dirty="0">
                <a:ln>
                  <a:noFill/>
                </a:ln>
                <a:solidFill>
                  <a:srgbClr val="FFFFFF"/>
                </a:solidFill>
                <a:effectLst/>
                <a:uLnTx/>
                <a:uFillTx/>
                <a:latin typeface="Tw Cen MT"/>
                <a:ea typeface="+mn-ea"/>
                <a:cs typeface="Tw Cen MT"/>
              </a:rPr>
              <a:t>Historic</a:t>
            </a:r>
            <a:r>
              <a:rPr kumimoji="0" sz="2600" b="0" i="0" u="none" strike="noStrike" kern="1200" cap="none" spc="-105" normalizeH="0" baseline="0" noProof="0" dirty="0">
                <a:ln>
                  <a:noFill/>
                </a:ln>
                <a:solidFill>
                  <a:srgbClr val="FFFFFF"/>
                </a:solidFill>
                <a:effectLst/>
                <a:uLnTx/>
                <a:uFillTx/>
                <a:latin typeface="Tw Cen MT"/>
                <a:ea typeface="+mn-ea"/>
                <a:cs typeface="Tw Cen MT"/>
              </a:rPr>
              <a:t> </a:t>
            </a:r>
            <a:r>
              <a:rPr kumimoji="0" sz="2600" b="0" i="0" u="none" strike="noStrike" kern="1200" cap="none" spc="-10" normalizeH="0" baseline="0" noProof="0" dirty="0">
                <a:ln>
                  <a:noFill/>
                </a:ln>
                <a:solidFill>
                  <a:srgbClr val="FFFFFF"/>
                </a:solidFill>
                <a:effectLst/>
                <a:uLnTx/>
                <a:uFillTx/>
                <a:latin typeface="Tw Cen MT"/>
                <a:ea typeface="+mn-ea"/>
                <a:cs typeface="Tw Cen MT"/>
              </a:rPr>
              <a:t>Context</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927100" marR="5080" lvl="1" indent="-457200" algn="l" defTabSz="914400" rtl="0" eaLnBrk="1" fontAlgn="auto" latinLnBrk="0" hangingPunct="1">
              <a:lnSpc>
                <a:spcPct val="100000"/>
              </a:lnSpc>
              <a:spcBef>
                <a:spcPts val="595"/>
              </a:spcBef>
              <a:spcAft>
                <a:spcPts val="0"/>
              </a:spcAft>
              <a:buClrTx/>
              <a:buSzTx/>
              <a:buFont typeface="Wingdings"/>
              <a:buChar char=""/>
              <a:tabLst>
                <a:tab pos="926465" algn="l"/>
                <a:tab pos="927100" algn="l"/>
              </a:tabLst>
              <a:defRPr/>
            </a:pPr>
            <a:r>
              <a:rPr kumimoji="0" sz="2600" b="0" i="0" u="none" strike="noStrike" kern="1200" cap="none" spc="0" normalizeH="0" baseline="0" noProof="0" dirty="0">
                <a:ln>
                  <a:noFill/>
                </a:ln>
                <a:solidFill>
                  <a:srgbClr val="FFFFFF"/>
                </a:solidFill>
                <a:effectLst/>
                <a:uLnTx/>
                <a:uFillTx/>
                <a:latin typeface="Tw Cen MT"/>
                <a:ea typeface="+mn-ea"/>
                <a:cs typeface="Tw Cen MT"/>
              </a:rPr>
              <a:t>Current Status of</a:t>
            </a:r>
            <a:r>
              <a:rPr kumimoji="0" sz="2600" b="0" i="0" u="none" strike="noStrike" kern="1200" cap="none" spc="-75" normalizeH="0" baseline="0" noProof="0" dirty="0">
                <a:ln>
                  <a:noFill/>
                </a:ln>
                <a:solidFill>
                  <a:srgbClr val="FFFFFF"/>
                </a:solidFill>
                <a:effectLst/>
                <a:uLnTx/>
                <a:uFillTx/>
                <a:latin typeface="Tw Cen MT"/>
                <a:ea typeface="+mn-ea"/>
                <a:cs typeface="Tw Cen MT"/>
              </a:rPr>
              <a:t> </a:t>
            </a:r>
            <a:r>
              <a:rPr kumimoji="0" sz="2600" b="0" i="0" u="none" strike="noStrike" kern="1200" cap="none" spc="0" normalizeH="0" baseline="0" noProof="0" dirty="0">
                <a:ln>
                  <a:noFill/>
                </a:ln>
                <a:solidFill>
                  <a:srgbClr val="FFFFFF"/>
                </a:solidFill>
                <a:effectLst/>
                <a:uLnTx/>
                <a:uFillTx/>
                <a:latin typeface="Tw Cen MT"/>
                <a:ea typeface="+mn-ea"/>
                <a:cs typeface="Tw Cen MT"/>
              </a:rPr>
              <a:t>the  </a:t>
            </a:r>
            <a:r>
              <a:rPr kumimoji="0" sz="2600" b="0" i="0" u="none" strike="noStrike" kern="1200" cap="none" spc="-10" normalizeH="0" baseline="0" noProof="0" dirty="0">
                <a:ln>
                  <a:noFill/>
                </a:ln>
                <a:solidFill>
                  <a:srgbClr val="FFFFFF"/>
                </a:solidFill>
                <a:effectLst/>
                <a:uLnTx/>
                <a:uFillTx/>
                <a:latin typeface="Tw Cen MT"/>
                <a:ea typeface="+mn-ea"/>
                <a:cs typeface="Tw Cen MT"/>
              </a:rPr>
              <a:t>Program</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927100" marR="450215" lvl="1" indent="-457200" algn="l" defTabSz="914400" rtl="0" eaLnBrk="1" fontAlgn="auto" latinLnBrk="0" hangingPunct="1">
              <a:lnSpc>
                <a:spcPct val="100000"/>
              </a:lnSpc>
              <a:spcBef>
                <a:spcPts val="595"/>
              </a:spcBef>
              <a:spcAft>
                <a:spcPts val="0"/>
              </a:spcAft>
              <a:buClrTx/>
              <a:buSzTx/>
              <a:buFont typeface="Wingdings"/>
              <a:buChar char=""/>
              <a:tabLst>
                <a:tab pos="926465" algn="l"/>
                <a:tab pos="927100" algn="l"/>
              </a:tabLst>
              <a:defRPr/>
            </a:pPr>
            <a:r>
              <a:rPr kumimoji="0" sz="2600" b="0" i="0" u="none" strike="noStrike" kern="1200" cap="none" spc="-10" normalizeH="0" baseline="0" noProof="0" dirty="0">
                <a:ln>
                  <a:noFill/>
                </a:ln>
                <a:solidFill>
                  <a:srgbClr val="FFFFFF"/>
                </a:solidFill>
                <a:effectLst/>
                <a:uLnTx/>
                <a:uFillTx/>
                <a:latin typeface="Tw Cen MT"/>
                <a:ea typeface="+mn-ea"/>
                <a:cs typeface="Tw Cen MT"/>
              </a:rPr>
              <a:t>Goals, </a:t>
            </a:r>
            <a:r>
              <a:rPr kumimoji="0" sz="2600" b="0" i="0" u="none" strike="noStrike" kern="1200" cap="none" spc="-20" normalizeH="0" baseline="0" noProof="0" dirty="0">
                <a:ln>
                  <a:noFill/>
                </a:ln>
                <a:solidFill>
                  <a:srgbClr val="FFFFFF"/>
                </a:solidFill>
                <a:effectLst/>
                <a:uLnTx/>
                <a:uFillTx/>
                <a:latin typeface="Tw Cen MT"/>
                <a:ea typeface="+mn-ea"/>
                <a:cs typeface="Tw Cen MT"/>
              </a:rPr>
              <a:t>Policies,</a:t>
            </a:r>
            <a:r>
              <a:rPr kumimoji="0" sz="2600" b="0" i="0" u="none" strike="noStrike" kern="1200" cap="none" spc="-110" normalizeH="0" baseline="0" noProof="0" dirty="0">
                <a:ln>
                  <a:noFill/>
                </a:ln>
                <a:solidFill>
                  <a:srgbClr val="FFFFFF"/>
                </a:solidFill>
                <a:effectLst/>
                <a:uLnTx/>
                <a:uFillTx/>
                <a:latin typeface="Tw Cen MT"/>
                <a:ea typeface="+mn-ea"/>
                <a:cs typeface="Tw Cen MT"/>
              </a:rPr>
              <a:t> </a:t>
            </a:r>
            <a:r>
              <a:rPr kumimoji="0" sz="2600" b="0" i="0" u="none" strike="noStrike" kern="1200" cap="none" spc="0" normalizeH="0" baseline="0" noProof="0" dirty="0">
                <a:ln>
                  <a:noFill/>
                </a:ln>
                <a:solidFill>
                  <a:srgbClr val="FFFFFF"/>
                </a:solidFill>
                <a:effectLst/>
                <a:uLnTx/>
                <a:uFillTx/>
                <a:latin typeface="Tw Cen MT"/>
                <a:ea typeface="+mn-ea"/>
                <a:cs typeface="Tw Cen MT"/>
              </a:rPr>
              <a:t>&amp;  </a:t>
            </a:r>
            <a:r>
              <a:rPr kumimoji="0" sz="2600" b="0" i="0" u="none" strike="noStrike" kern="1200" cap="none" spc="-5" normalizeH="0" baseline="0" noProof="0" dirty="0">
                <a:ln>
                  <a:noFill/>
                </a:ln>
                <a:solidFill>
                  <a:srgbClr val="FFFFFF"/>
                </a:solidFill>
                <a:effectLst/>
                <a:uLnTx/>
                <a:uFillTx/>
                <a:latin typeface="Tw Cen MT"/>
                <a:ea typeface="+mn-ea"/>
                <a:cs typeface="Tw Cen MT"/>
              </a:rPr>
              <a:t>Proposals</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927100" marR="0" lvl="1" indent="-457200" algn="l" defTabSz="914400" rtl="0" eaLnBrk="1" fontAlgn="auto" latinLnBrk="0" hangingPunct="1">
              <a:lnSpc>
                <a:spcPct val="100000"/>
              </a:lnSpc>
              <a:spcBef>
                <a:spcPts val="595"/>
              </a:spcBef>
              <a:spcAft>
                <a:spcPts val="0"/>
              </a:spcAft>
              <a:buClrTx/>
              <a:buSzTx/>
              <a:buFont typeface="Wingdings"/>
              <a:buChar char=""/>
              <a:tabLst>
                <a:tab pos="926465" algn="l"/>
                <a:tab pos="927100" algn="l"/>
              </a:tabLst>
              <a:defRPr/>
            </a:pPr>
            <a:r>
              <a:rPr kumimoji="0" sz="2600" b="0" i="0" u="none" strike="noStrike" kern="1200" cap="none" spc="0" normalizeH="0" baseline="0" noProof="0" dirty="0">
                <a:ln>
                  <a:noFill/>
                </a:ln>
                <a:solidFill>
                  <a:srgbClr val="FFFFFF"/>
                </a:solidFill>
                <a:effectLst/>
                <a:uLnTx/>
                <a:uFillTx/>
                <a:latin typeface="Tw Cen MT"/>
                <a:ea typeface="+mn-ea"/>
                <a:cs typeface="Tw Cen MT"/>
              </a:rPr>
              <a:t>Implementation</a:t>
            </a:r>
            <a:endParaRPr kumimoji="0" sz="2600" b="0" i="0" u="none" strike="noStrike" kern="1200" cap="none" spc="0" normalizeH="0" baseline="0" noProof="0">
              <a:ln>
                <a:noFill/>
              </a:ln>
              <a:solidFill>
                <a:prstClr val="black"/>
              </a:solidFill>
              <a:effectLst/>
              <a:uLnTx/>
              <a:uFillTx/>
              <a:latin typeface="Tw Cen MT"/>
              <a:ea typeface="+mn-ea"/>
              <a:cs typeface="Tw Cen MT"/>
            </a:endParaRPr>
          </a:p>
          <a:p>
            <a:pPr marL="927100" marR="0" lvl="1" indent="-457200" algn="l" defTabSz="914400" rtl="0" eaLnBrk="1" fontAlgn="auto" latinLnBrk="0" hangingPunct="1">
              <a:lnSpc>
                <a:spcPct val="100000"/>
              </a:lnSpc>
              <a:spcBef>
                <a:spcPts val="595"/>
              </a:spcBef>
              <a:spcAft>
                <a:spcPts val="0"/>
              </a:spcAft>
              <a:buClrTx/>
              <a:buSzTx/>
              <a:buFont typeface="Wingdings"/>
              <a:buChar char=""/>
              <a:tabLst>
                <a:tab pos="926465" algn="l"/>
                <a:tab pos="927100" algn="l"/>
              </a:tabLst>
              <a:defRPr/>
            </a:pPr>
            <a:r>
              <a:rPr kumimoji="0" sz="2600" b="0" i="0" u="none" strike="noStrike" kern="1200" cap="none" spc="0" normalizeH="0" baseline="0" noProof="0" dirty="0">
                <a:ln>
                  <a:noFill/>
                </a:ln>
                <a:solidFill>
                  <a:srgbClr val="FFFFFF"/>
                </a:solidFill>
                <a:effectLst/>
                <a:uLnTx/>
                <a:uFillTx/>
                <a:latin typeface="Tw Cen MT"/>
                <a:ea typeface="+mn-ea"/>
                <a:cs typeface="Tw Cen MT"/>
              </a:rPr>
              <a:t>Appendices</a:t>
            </a:r>
            <a:endParaRPr kumimoji="0" sz="2600" b="0" i="0" u="none" strike="noStrike" kern="1200" cap="none" spc="0" normalizeH="0" baseline="0" noProof="0">
              <a:ln>
                <a:noFill/>
              </a:ln>
              <a:solidFill>
                <a:prstClr val="black"/>
              </a:solidFill>
              <a:effectLst/>
              <a:uLnTx/>
              <a:uFillTx/>
              <a:latin typeface="Tw Cen MT"/>
              <a:ea typeface="+mn-ea"/>
              <a:cs typeface="Tw Cen MT"/>
            </a:endParaRPr>
          </a:p>
        </p:txBody>
      </p:sp>
      <p:sp>
        <p:nvSpPr>
          <p:cNvPr id="5" name="object 5"/>
          <p:cNvSpPr/>
          <p:nvPr/>
        </p:nvSpPr>
        <p:spPr>
          <a:xfrm>
            <a:off x="278891" y="1240536"/>
            <a:ext cx="4195457" cy="386472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64413" y="1226058"/>
            <a:ext cx="4232275" cy="3893820"/>
          </a:xfrm>
          <a:custGeom>
            <a:avLst/>
            <a:gdLst/>
            <a:ahLst/>
            <a:cxnLst/>
            <a:rect l="l" t="t" r="r" b="b"/>
            <a:pathLst>
              <a:path w="4232275" h="3893820">
                <a:moveTo>
                  <a:pt x="0" y="0"/>
                </a:moveTo>
                <a:lnTo>
                  <a:pt x="4232148" y="0"/>
                </a:lnTo>
                <a:lnTo>
                  <a:pt x="4232148" y="3893820"/>
                </a:lnTo>
                <a:lnTo>
                  <a:pt x="0" y="3893820"/>
                </a:lnTo>
                <a:lnTo>
                  <a:pt x="0" y="0"/>
                </a:lnTo>
                <a:close/>
              </a:path>
            </a:pathLst>
          </a:custGeom>
          <a:ln w="28956">
            <a:solidFill>
              <a:srgbClr val="241E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433194" y="6007956"/>
            <a:ext cx="3699510"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 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25751637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7385" y="3046614"/>
            <a:ext cx="4093210" cy="609600"/>
          </a:xfrm>
          <a:prstGeom prst="rect">
            <a:avLst/>
          </a:prstGeom>
        </p:spPr>
        <p:txBody>
          <a:bodyPr vert="horz" wrap="square" lIns="0" tIns="0" rIns="0" bIns="0" rtlCol="0">
            <a:spAutoFit/>
          </a:bodyPr>
          <a:lstStyle/>
          <a:p>
            <a:pPr marL="12700">
              <a:lnSpc>
                <a:spcPct val="100000"/>
              </a:lnSpc>
            </a:pPr>
            <a:r>
              <a:rPr sz="4000" u="none" spc="10" dirty="0"/>
              <a:t>Legislative</a:t>
            </a:r>
            <a:r>
              <a:rPr sz="4000" u="none" spc="-100" dirty="0"/>
              <a:t> </a:t>
            </a:r>
            <a:r>
              <a:rPr sz="4000" u="none" spc="-5" dirty="0"/>
              <a:t>Hearing</a:t>
            </a:r>
            <a:endParaRPr sz="4000"/>
          </a:p>
        </p:txBody>
      </p:sp>
      <p:sp>
        <p:nvSpPr>
          <p:cNvPr id="3" name="object 3"/>
          <p:cNvSpPr txBox="1"/>
          <p:nvPr/>
        </p:nvSpPr>
        <p:spPr>
          <a:xfrm>
            <a:off x="797270" y="3659770"/>
            <a:ext cx="7472045" cy="1255395"/>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FFFFFF"/>
                </a:solidFill>
                <a:effectLst/>
                <a:uLnTx/>
                <a:uFillTx/>
                <a:latin typeface="Tw Cen MT"/>
                <a:ea typeface="+mn-ea"/>
                <a:cs typeface="Tw Cen MT"/>
              </a:rPr>
              <a:t>G </a:t>
            </a:r>
            <a:r>
              <a:rPr kumimoji="0" sz="3600" b="1" i="0" u="none" strike="noStrike" kern="1200" cap="none" spc="-5" normalizeH="0" baseline="0" noProof="0" dirty="0">
                <a:ln>
                  <a:noFill/>
                </a:ln>
                <a:solidFill>
                  <a:srgbClr val="FFFFFF"/>
                </a:solidFill>
                <a:effectLst/>
                <a:uLnTx/>
                <a:uFillTx/>
                <a:latin typeface="Tw Cen MT"/>
                <a:ea typeface="+mn-ea"/>
                <a:cs typeface="Tw Cen MT"/>
              </a:rPr>
              <a:t>3-19: Zoning Ordinance</a:t>
            </a:r>
            <a:r>
              <a:rPr kumimoji="0" sz="3600" b="1" i="0" u="none" strike="noStrike" kern="1200" cap="none" spc="15" normalizeH="0" baseline="0" noProof="0" dirty="0">
                <a:ln>
                  <a:noFill/>
                </a:ln>
                <a:solidFill>
                  <a:srgbClr val="FFFFFF"/>
                </a:solidFill>
                <a:effectLst/>
                <a:uLnTx/>
                <a:uFillTx/>
                <a:latin typeface="Tw Cen MT"/>
                <a:ea typeface="+mn-ea"/>
                <a:cs typeface="Tw Cen MT"/>
              </a:rPr>
              <a:t> </a:t>
            </a:r>
            <a:r>
              <a:rPr kumimoji="0" sz="3600" b="1" i="0" u="none" strike="noStrike" kern="1200" cap="none" spc="-5" normalizeH="0" baseline="0" noProof="0" dirty="0">
                <a:ln>
                  <a:noFill/>
                </a:ln>
                <a:solidFill>
                  <a:srgbClr val="FFFFFF"/>
                </a:solidFill>
                <a:effectLst/>
                <a:uLnTx/>
                <a:uFillTx/>
                <a:latin typeface="Tw Cen MT"/>
                <a:ea typeface="+mn-ea"/>
                <a:cs typeface="Tw Cen MT"/>
              </a:rPr>
              <a:t>Amendment</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1905" marR="0" lvl="0" indent="0" algn="ctr" defTabSz="914400" rtl="0" eaLnBrk="1" fontAlgn="auto" latinLnBrk="0" hangingPunct="1">
              <a:lnSpc>
                <a:spcPct val="100000"/>
              </a:lnSpc>
              <a:spcBef>
                <a:spcPts val="2205"/>
              </a:spcBef>
              <a:spcAft>
                <a:spcPts val="0"/>
              </a:spcAft>
              <a:buClrTx/>
              <a:buSzTx/>
              <a:buFontTx/>
              <a:buNone/>
              <a:tabLst/>
              <a:defRPr/>
            </a:pPr>
            <a:r>
              <a:rPr kumimoji="0" sz="2800" b="1" i="0" u="none" strike="noStrike" kern="1200" cap="none" spc="-10" normalizeH="0" baseline="0" noProof="0" dirty="0">
                <a:ln>
                  <a:noFill/>
                </a:ln>
                <a:solidFill>
                  <a:srgbClr val="FFFFFF"/>
                </a:solidFill>
                <a:effectLst/>
                <a:uLnTx/>
                <a:uFillTx/>
                <a:latin typeface="Tw Cen MT"/>
                <a:ea typeface="+mn-ea"/>
                <a:cs typeface="Tw Cen MT"/>
              </a:rPr>
              <a:t>Innovative </a:t>
            </a:r>
            <a:r>
              <a:rPr kumimoji="0" sz="2800" b="1" i="0" u="none" strike="noStrike" kern="1200" cap="none" spc="-5" normalizeH="0" baseline="0" noProof="0" dirty="0">
                <a:ln>
                  <a:noFill/>
                </a:ln>
                <a:solidFill>
                  <a:srgbClr val="FFFFFF"/>
                </a:solidFill>
                <a:effectLst/>
                <a:uLnTx/>
                <a:uFillTx/>
                <a:latin typeface="Tw Cen MT"/>
                <a:ea typeface="+mn-ea"/>
                <a:cs typeface="Tw Cen MT"/>
              </a:rPr>
              <a:t>Housing </a:t>
            </a:r>
            <a:r>
              <a:rPr kumimoji="0" sz="2800" b="1" i="0" u="none" strike="noStrike" kern="1200" cap="none" spc="0" normalizeH="0" baseline="0" noProof="0" dirty="0">
                <a:ln>
                  <a:noFill/>
                </a:ln>
                <a:solidFill>
                  <a:srgbClr val="FFFFFF"/>
                </a:solidFill>
                <a:effectLst/>
                <a:uLnTx/>
                <a:uFillTx/>
                <a:latin typeface="Tw Cen MT"/>
                <a:ea typeface="+mn-ea"/>
                <a:cs typeface="Tw Cen MT"/>
              </a:rPr>
              <a:t>Pilot </a:t>
            </a:r>
            <a:r>
              <a:rPr kumimoji="0" sz="2800" b="1" i="0" u="none" strike="noStrike" kern="1200" cap="none" spc="-5" normalizeH="0" baseline="0" noProof="0" dirty="0">
                <a:ln>
                  <a:noFill/>
                </a:ln>
                <a:solidFill>
                  <a:srgbClr val="FFFFFF"/>
                </a:solidFill>
                <a:effectLst/>
                <a:uLnTx/>
                <a:uFillTx/>
                <a:latin typeface="Tw Cen MT"/>
                <a:ea typeface="+mn-ea"/>
                <a:cs typeface="Tw Cen MT"/>
              </a:rPr>
              <a:t>Project </a:t>
            </a:r>
            <a:r>
              <a:rPr kumimoji="0" sz="2800" b="1" i="0" u="none" strike="noStrike" kern="1200" cap="none" spc="5" normalizeH="0" baseline="0" noProof="0" dirty="0">
                <a:ln>
                  <a:noFill/>
                </a:ln>
                <a:solidFill>
                  <a:srgbClr val="FFFFFF"/>
                </a:solidFill>
                <a:effectLst/>
                <a:uLnTx/>
                <a:uFillTx/>
                <a:latin typeface="Tw Cen MT"/>
                <a:ea typeface="+mn-ea"/>
                <a:cs typeface="Tw Cen MT"/>
              </a:rPr>
              <a:t>Floating</a:t>
            </a:r>
            <a:r>
              <a:rPr kumimoji="0" sz="2800" b="1" i="0" u="none" strike="noStrike" kern="1200" cap="none" spc="-7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Zone</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
        <p:nvSpPr>
          <p:cNvPr id="4" name="object 4"/>
          <p:cNvSpPr/>
          <p:nvPr/>
        </p:nvSpPr>
        <p:spPr>
          <a:xfrm>
            <a:off x="2705100" y="413003"/>
            <a:ext cx="3657599" cy="24383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505437" y="6027943"/>
            <a:ext cx="3607435"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5622892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0" y="228600"/>
            <a:ext cx="6257543" cy="532791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660140" y="415035"/>
            <a:ext cx="1398270" cy="23558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(ELIGIBILITY</a:t>
            </a:r>
            <a:r>
              <a:rPr kumimoji="0" sz="1400" b="1" i="0" u="none" strike="noStrike" kern="1200" cap="none" spc="-6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AREA)</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505437" y="6027943"/>
            <a:ext cx="3607435"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2219664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3982211"/>
            <a:ext cx="5126990" cy="11252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Housing</a:t>
            </a:r>
            <a:r>
              <a:rPr kumimoji="0" sz="3600" b="1" i="0" u="none" strike="noStrike" kern="1200" cap="none" spc="-55" normalizeH="0" baseline="0" noProof="0" dirty="0">
                <a:ln>
                  <a:noFill/>
                </a:ln>
                <a:solidFill>
                  <a:srgbClr val="FFFFFF"/>
                </a:solidFill>
                <a:effectLst/>
                <a:uLnTx/>
                <a:uFillTx/>
                <a:latin typeface="Tw Cen MT"/>
                <a:ea typeface="+mn-ea"/>
                <a:cs typeface="Tw Cen MT"/>
              </a:rPr>
              <a:t> </a:t>
            </a:r>
            <a:r>
              <a:rPr kumimoji="0" sz="3600" b="1" i="0" u="none" strike="noStrike" kern="1200" cap="none" spc="20" normalizeH="0" baseline="0" noProof="0" dirty="0">
                <a:ln>
                  <a:noFill/>
                </a:ln>
                <a:solidFill>
                  <a:srgbClr val="FFFFFF"/>
                </a:solidFill>
                <a:effectLst/>
                <a:uLnTx/>
                <a:uFillTx/>
                <a:latin typeface="Tw Cen MT"/>
                <a:ea typeface="+mn-ea"/>
                <a:cs typeface="Tw Cen MT"/>
              </a:rPr>
              <a:t>Strategy</a:t>
            </a:r>
            <a:endParaRPr kumimoji="0" sz="3600" b="0" i="0" u="none" strike="noStrike" kern="1200" cap="none" spc="0" normalizeH="0" baseline="0" noProof="0">
              <a:ln>
                <a:noFill/>
              </a:ln>
              <a:solidFill>
                <a:prstClr val="black"/>
              </a:solidFill>
              <a:effectLst/>
              <a:uLnTx/>
              <a:uFillTx/>
              <a:latin typeface="Tw Cen MT"/>
              <a:ea typeface="+mn-ea"/>
              <a:cs typeface="Tw Cen M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Tw Cen MT"/>
                <a:ea typeface="+mn-ea"/>
                <a:cs typeface="Tw Cen MT"/>
              </a:rPr>
              <a:t>and Housing Needs</a:t>
            </a:r>
            <a:r>
              <a:rPr kumimoji="0" sz="3600" b="1" i="0" u="none" strike="noStrike" kern="1200" cap="none" spc="-20" normalizeH="0" baseline="0" noProof="0" dirty="0">
                <a:ln>
                  <a:noFill/>
                </a:ln>
                <a:solidFill>
                  <a:srgbClr val="FFFFFF"/>
                </a:solidFill>
                <a:effectLst/>
                <a:uLnTx/>
                <a:uFillTx/>
                <a:latin typeface="Tw Cen MT"/>
                <a:ea typeface="+mn-ea"/>
                <a:cs typeface="Tw Cen MT"/>
              </a:rPr>
              <a:t> </a:t>
            </a:r>
            <a:r>
              <a:rPr kumimoji="0" sz="3600" b="1" i="0" u="none" strike="noStrike" kern="1200" cap="none" spc="10" normalizeH="0" baseline="0" noProof="0" dirty="0">
                <a:ln>
                  <a:noFill/>
                </a:ln>
                <a:solidFill>
                  <a:srgbClr val="FFFFFF"/>
                </a:solidFill>
                <a:effectLst/>
                <a:uLnTx/>
                <a:uFillTx/>
                <a:latin typeface="Tw Cen MT"/>
                <a:ea typeface="+mn-ea"/>
                <a:cs typeface="Tw Cen MT"/>
              </a:rPr>
              <a:t>Report</a:t>
            </a:r>
            <a:endParaRPr kumimoji="0" sz="3600" b="0" i="0" u="none" strike="noStrike" kern="1200" cap="none" spc="0" normalizeH="0" baseline="0" noProof="0">
              <a:ln>
                <a:noFill/>
              </a:ln>
              <a:solidFill>
                <a:prstClr val="black"/>
              </a:solidFill>
              <a:effectLst/>
              <a:uLnTx/>
              <a:uFillTx/>
              <a:latin typeface="Tw Cen MT"/>
              <a:ea typeface="+mn-ea"/>
              <a:cs typeface="Tw Cen MT"/>
            </a:endParaRPr>
          </a:p>
        </p:txBody>
      </p:sp>
      <p:sp>
        <p:nvSpPr>
          <p:cNvPr id="3" name="object 3"/>
          <p:cNvSpPr/>
          <p:nvPr/>
        </p:nvSpPr>
        <p:spPr>
          <a:xfrm>
            <a:off x="0" y="371855"/>
            <a:ext cx="9143999" cy="3428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505437" y="6027943"/>
            <a:ext cx="3607435" cy="412115"/>
          </a:xfrm>
          <a:prstGeom prst="rect">
            <a:avLst/>
          </a:prstGeom>
        </p:spPr>
        <p:txBody>
          <a:bodyPr vert="horz" wrap="square" lIns="0" tIns="0" rIns="0" bIns="0" rtlCol="0">
            <a:spAutoFit/>
          </a:bodyPr>
          <a:lstStyle/>
          <a:p>
            <a:pPr marL="12700" marR="0" lvl="0" indent="0" algn="l" defTabSz="914400" rtl="0" eaLnBrk="1" fontAlgn="auto" latinLnBrk="0" hangingPunct="1">
              <a:lnSpc>
                <a:spcPts val="3055"/>
              </a:lnSpc>
              <a:spcBef>
                <a:spcPts val="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Tw Cen MT"/>
                <a:ea typeface="+mn-ea"/>
                <a:cs typeface="Tw Cen MT"/>
              </a:rPr>
              <a:t>CITY COUNCIL</a:t>
            </a:r>
            <a:r>
              <a:rPr kumimoji="0" sz="2800" b="1" i="0" u="none" strike="noStrike" kern="1200" cap="none" spc="-10" normalizeH="0" baseline="0" noProof="0" dirty="0">
                <a:ln>
                  <a:noFill/>
                </a:ln>
                <a:solidFill>
                  <a:srgbClr val="FFFFFF"/>
                </a:solidFill>
                <a:effectLst/>
                <a:uLnTx/>
                <a:uFillTx/>
                <a:latin typeface="Tw Cen MT"/>
                <a:ea typeface="+mn-ea"/>
                <a:cs typeface="Tw Cen MT"/>
              </a:rPr>
              <a:t> </a:t>
            </a:r>
            <a:r>
              <a:rPr kumimoji="0" sz="2800" b="1" i="0" u="none" strike="noStrike" kern="1200" cap="none" spc="-5" normalizeH="0" baseline="0" noProof="0" dirty="0">
                <a:ln>
                  <a:noFill/>
                </a:ln>
                <a:solidFill>
                  <a:srgbClr val="FFFFFF"/>
                </a:solidFill>
                <a:effectLst/>
                <a:uLnTx/>
                <a:uFillTx/>
                <a:latin typeface="Tw Cen MT"/>
                <a:ea typeface="+mn-ea"/>
                <a:cs typeface="Tw Cen MT"/>
              </a:rPr>
              <a:t>12.10.19</a:t>
            </a:r>
            <a:endParaRPr kumimoji="0" sz="2800" b="0" i="0" u="none" strike="noStrike" kern="1200" cap="none" spc="0" normalizeH="0" baseline="0" noProof="0">
              <a:ln>
                <a:noFill/>
              </a:ln>
              <a:solidFill>
                <a:prstClr val="black"/>
              </a:solidFill>
              <a:effectLst/>
              <a:uLnTx/>
              <a:uFillTx/>
              <a:latin typeface="Tw Cen MT"/>
              <a:ea typeface="+mn-ea"/>
              <a:cs typeface="Tw Cen MT"/>
            </a:endParaRPr>
          </a:p>
        </p:txBody>
      </p:sp>
    </p:spTree>
    <p:extLst>
      <p:ext uri="{BB962C8B-B14F-4D97-AF65-F5344CB8AC3E}">
        <p14:creationId xmlns:p14="http://schemas.microsoft.com/office/powerpoint/2010/main" val="2021315371"/>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1.xml><?xml version="1.0" encoding="utf-8"?>
<a:theme xmlns:a="http://schemas.openxmlformats.org/drawingml/2006/main" name="8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2.xml><?xml version="1.0" encoding="utf-8"?>
<a:theme xmlns:a="http://schemas.openxmlformats.org/drawingml/2006/main" name="9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3.xml><?xml version="1.0" encoding="utf-8"?>
<a:theme xmlns:a="http://schemas.openxmlformats.org/drawingml/2006/main" name="10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4.xml><?xml version="1.0" encoding="utf-8"?>
<a:theme xmlns:a="http://schemas.openxmlformats.org/drawingml/2006/main" name="1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5.xml><?xml version="1.0" encoding="utf-8"?>
<a:theme xmlns:a="http://schemas.openxmlformats.org/drawingml/2006/main" name="1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6.xml><?xml version="1.0" encoding="utf-8"?>
<a:theme xmlns:a="http://schemas.openxmlformats.org/drawingml/2006/main" name="1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0.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0.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5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6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Facet</Template>
  <TotalTime>34215</TotalTime>
  <Words>2885</Words>
  <Application>Microsoft Office PowerPoint</Application>
  <PresentationFormat>On-screen Show (4:3)</PresentationFormat>
  <Paragraphs>562</Paragraphs>
  <Slides>133</Slides>
  <Notes>1</Notes>
  <HiddenSlides>0</HiddenSlides>
  <MMClips>2</MMClips>
  <ScaleCrop>false</ScaleCrop>
  <HeadingPairs>
    <vt:vector size="6" baseType="variant">
      <vt:variant>
        <vt:lpstr>Fonts Used</vt:lpstr>
      </vt:variant>
      <vt:variant>
        <vt:i4>9</vt:i4>
      </vt:variant>
      <vt:variant>
        <vt:lpstr>Theme</vt:lpstr>
      </vt:variant>
      <vt:variant>
        <vt:i4>67</vt:i4>
      </vt:variant>
      <vt:variant>
        <vt:lpstr>Slide Titles</vt:lpstr>
      </vt:variant>
      <vt:variant>
        <vt:i4>133</vt:i4>
      </vt:variant>
    </vt:vector>
  </HeadingPairs>
  <TitlesOfParts>
    <vt:vector size="209" baseType="lpstr">
      <vt:lpstr>Arial</vt:lpstr>
      <vt:lpstr>Calibri</vt:lpstr>
      <vt:lpstr>Calibri Light</vt:lpstr>
      <vt:lpstr>Century Gothic</vt:lpstr>
      <vt:lpstr>Times New Roman</vt:lpstr>
      <vt:lpstr>Tw Cen MT</vt:lpstr>
      <vt:lpstr>Tw Cen MT Condensed</vt:lpstr>
      <vt:lpstr>Wingdings</vt:lpstr>
      <vt:lpstr>Wingdings 3</vt:lpstr>
      <vt:lpstr>Office Theme</vt:lpstr>
      <vt:lpstr>Integral</vt:lpstr>
      <vt:lpstr>Ion</vt:lpstr>
      <vt:lpstr>1_Ion</vt:lpstr>
      <vt:lpstr>2_Ion</vt:lpstr>
      <vt:lpstr>3_Ion</vt:lpstr>
      <vt:lpstr>4_Ion</vt:lpstr>
      <vt:lpstr>5_Ion</vt:lpstr>
      <vt:lpstr>6_Ion</vt:lpstr>
      <vt:lpstr>7_Ion</vt:lpstr>
      <vt:lpstr>8_Ion</vt:lpstr>
      <vt:lpstr>9_Ion</vt:lpstr>
      <vt:lpstr>10_Ion</vt:lpstr>
      <vt:lpstr>11_Ion</vt:lpstr>
      <vt:lpstr>12_Ion</vt:lpstr>
      <vt:lpstr>13_Ion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  The City Council is meeting in Executive Session under ORS 192.660(h): To consult with counsel concerning the legal rights and duties of a public body with regard to current litigation or litigation likely to be filed. </vt:lpstr>
      <vt:lpstr>City Council Work Session</vt:lpstr>
      <vt:lpstr>Discussion On Fire Department Cost Recovery</vt:lpstr>
      <vt:lpstr>Fire Department Cost Recovery </vt:lpstr>
      <vt:lpstr>PowerPoint Presentation</vt:lpstr>
      <vt:lpstr>Current Fees</vt:lpstr>
      <vt:lpstr>Current Fees Cont’d</vt:lpstr>
      <vt:lpstr>Additional Permits</vt:lpstr>
      <vt:lpstr>Inspection Modifications   </vt:lpstr>
      <vt:lpstr>Inspection Schedule</vt:lpstr>
      <vt:lpstr>Inspection Schedule</vt:lpstr>
      <vt:lpstr>Inspection Schedule</vt:lpstr>
      <vt:lpstr>Add Civil Penalties </vt:lpstr>
      <vt:lpstr>Fire Prevention Plan Reviews</vt:lpstr>
      <vt:lpstr>Other Fire Departments</vt:lpstr>
      <vt:lpstr>Summary</vt:lpstr>
      <vt:lpstr>QUESTIONS?</vt:lpstr>
      <vt:lpstr>City Council Meeting</vt:lpstr>
      <vt:lpstr>PowerPoint Presentation</vt:lpstr>
      <vt:lpstr>PowerPoint Presentation</vt:lpstr>
      <vt:lpstr>PowerPoint Presentation</vt:lpstr>
      <vt:lpstr>documents of McMinnville: Stories from our early records 1876-1920’s</vt:lpstr>
      <vt:lpstr>Thanks to our City Manager Jeff Towery, I recently had the privilege of cataloging and digitizing some of our earliest historical records.    </vt:lpstr>
      <vt:lpstr> Special thanks to Rich Schmidt, Director of Archives &amp; Resource Sharing at Linfield College for consulting on this project, and introducing the basics of handling and preserving these historic documents.  </vt:lpstr>
      <vt:lpstr> As we plan for the future of the city, it is fitting to look back at The stories that our early records tell.  </vt:lpstr>
      <vt:lpstr>What would our great great grandparents think of all the changes that happened over the years? </vt:lpstr>
      <vt:lpstr>because of my background in planning and public administration, I gravitated towards the codes and maps. I looked at the documents through this lens.</vt:lpstr>
      <vt:lpstr>A person with an interest in technology might note the changes in technology, even little things, such as how we fastened our paper.</vt:lpstr>
      <vt:lpstr>before the modern stapler was invented in 1937, we used push pins to fasten our documents</vt:lpstr>
      <vt:lpstr>Then brads, fasteners and paper clips. </vt:lpstr>
      <vt:lpstr>A historian might see The noted absence of the names of women throughout our early records, who would not be granted the right to vote until 1920.</vt:lpstr>
      <vt:lpstr>Also missing are names of minorities.</vt:lpstr>
      <vt:lpstr>The historian would also note the lack of mention of the native oregonians, who cleared the land over 6000 years before newby platted the town </vt:lpstr>
      <vt:lpstr>A finance person might look to the numbers. This 1904 general fund ledger shows license fees for businesses, and taxes. </vt:lpstr>
      <vt:lpstr>And people with a legal interest might find the first court cases fascinating, like this one from 1883.</vt:lpstr>
      <vt:lpstr>A graphics designer might be impressed with our letterhead from 1899 and from 1906</vt:lpstr>
      <vt:lpstr>A linguist would note the changes in our language over the years. we called animals ‘beasts’, and referred to payments as “payable in gold or silver coin of the united states of America”. </vt:lpstr>
      <vt:lpstr>These are our records, to be interpreted by all. They are public and meant to be shared and remembered. These are the stories that I took away: </vt:lpstr>
      <vt:lpstr>Housed in the city vault, in the basement of  city hall, are our earliest records, from 1876. </vt:lpstr>
      <vt:lpstr>Our founding documents were beautifully crafted in hand written calligraphy. A stunning level of care and detail was exhibited.  </vt:lpstr>
      <vt:lpstr>Each ordinance was stamped with our city seal, the same seal that sits on the city recorder’s desk today. *</vt:lpstr>
      <vt:lpstr>To build our city, we first established a safe and peaceful place to live.  </vt:lpstr>
      <vt:lpstr>We established a police and fire presence to protect public safety.  </vt:lpstr>
      <vt:lpstr> we gave public notice</vt:lpstr>
      <vt:lpstr>We cared about our infrastructure  and passed hundreds of ordinances to improve sidewalks, sewers and streets.    </vt:lpstr>
      <vt:lpstr>And laid the foundations for city planning, using a grid system.   </vt:lpstr>
      <vt:lpstr>Before roads, We built sidewalks. This picture from 1898 on third street shows dirt roads flanked by sidewalks.  </vt:lpstr>
      <vt:lpstr>No bicycle riding on the sidewalks. </vt:lpstr>
      <vt:lpstr>Seriously. The jail roster from 1890 shows that we meant it. No riding bikes on the sidewalks.  </vt:lpstr>
      <vt:lpstr>The records also give us insight to our economy: we were laborers, farmers, engineers, students, doctors, butchers, dentists, business owners, bankers, peddlers, and performers among others. </vt:lpstr>
      <vt:lpstr>Our early codes also give us glimpses into the entertainment from 1880-1910 in McMinnville</vt:lpstr>
      <vt:lpstr>Television and radio were not yet invented, and the circus, vaudeville and other entertainers  visited town</vt:lpstr>
      <vt:lpstr>And contributed to our economy with the appropriate licenses. $5.00 per day for a vaudeville show.</vt:lpstr>
      <vt:lpstr>Peddlers also required licenses “for the privilege of peddling inside the city limits of McMinnville” $1.00 per day, collected by the city recorder.</vt:lpstr>
      <vt:lpstr>We kept meticulous records to properly document our spending and public processes.</vt:lpstr>
      <vt:lpstr>We held elections.</vt:lpstr>
      <vt:lpstr>We established rates and regulations.</vt:lpstr>
      <vt:lpstr>And collected taxes, for people to pay their share of city services. </vt:lpstr>
      <vt:lpstr>PowerPoint Presentation</vt:lpstr>
      <vt:lpstr>PowerPoint Presentation</vt:lpstr>
      <vt:lpstr>PowerPoint Presentation</vt:lpstr>
      <vt:lpstr>We established procedures. City council has met on Tuesdays for over 100 years, as ordained in 1900.</vt:lpstr>
      <vt:lpstr>IN 1900, THE council COULD remove a councilor if HE refused to attend a meeting and ran away or hid from the marshal sent to collect him.  </vt:lpstr>
      <vt:lpstr>We established city park in 1906.</vt:lpstr>
      <vt:lpstr>The park briefly was home to a bandstand, zoo, and pond in the early 1900’s.</vt:lpstr>
      <vt:lpstr>The zoo was closed in 1917 because the animals were “too many and too costly” according to  park council minutes from 1917.</vt:lpstr>
      <vt:lpstr>As our population grew, our codes and regulations reflected more clarity and detail, especially engineering and building specifications.</vt:lpstr>
      <vt:lpstr>We created a library by ordinance in 1911, and built it in 1912.</vt:lpstr>
      <vt:lpstr>The evolution of our city reflects our own: after we are safe and secure, we connect with to each other as we learn language, create art, establish and celebrate traditions, and participate in the world around us. </vt:lpstr>
      <vt:lpstr>How will people look back on our work in 100 years?   </vt:lpstr>
      <vt:lpstr>Thank you for allowing me to be part of this project, and thank you for your civil service. It is appreciated, impactful and will be remembered. Cheers to those who served before us and cheers to those who will serve after.  Music used with permission from:  https://www.bensound.com</vt:lpstr>
      <vt:lpstr>PowerPoint Presentation</vt:lpstr>
      <vt:lpstr>PLANNING COMMISSION  ANNUAL REPORT</vt:lpstr>
      <vt:lpstr>MEMBERSHIP</vt:lpstr>
      <vt:lpstr>PowerPoint Presentation</vt:lpstr>
      <vt:lpstr>RESPONSIBILITIES</vt:lpstr>
      <vt:lpstr>RESPONSIBILITIES</vt:lpstr>
      <vt:lpstr>LONG RANGE PLANNING NEEDS ASSESSMENT</vt:lpstr>
      <vt:lpstr>WORK PLAN – FIVE YEARS</vt:lpstr>
      <vt:lpstr>  FIVE YEAR WORK PLAN </vt:lpstr>
      <vt:lpstr>2018 IN REVIEW</vt:lpstr>
      <vt:lpstr>2019 IN REVIEW</vt:lpstr>
      <vt:lpstr>2019 IN REVIEW</vt:lpstr>
      <vt:lpstr>CURRENT PLANNING</vt:lpstr>
      <vt:lpstr>CURRENT PLANNING</vt:lpstr>
      <vt:lpstr>CURRENT PLANNING</vt:lpstr>
      <vt:lpstr>CHEGWYN VILLAGE – SMALL LOTS</vt:lpstr>
      <vt:lpstr>OAK RIDGE MEADOWS</vt:lpstr>
      <vt:lpstr>MEMORY CARE CENTER – 44 BEDS</vt:lpstr>
      <vt:lpstr>SE NORTON LANE</vt:lpstr>
      <vt:lpstr>BAKER CREEK NORTH</vt:lpstr>
      <vt:lpstr>LONG RANGE PLANNING</vt:lpstr>
      <vt:lpstr>Ordinance No. 5066 G 1-19: Great Neighborhood Principles  Comprehensive Plan Text Amendments</vt:lpstr>
      <vt:lpstr>GREAT NEIGHBORHOOD PRINCIPLES</vt:lpstr>
      <vt:lpstr>Ordinance No. 5068 G 2-19: Historic Preservation Plan  Comprehensive Plan Text Amendments</vt:lpstr>
      <vt:lpstr>HISTORIC PRESERVATION PLAN</vt:lpstr>
      <vt:lpstr>Legislative Hearing</vt:lpstr>
      <vt:lpstr>PowerPoint Presentation</vt:lpstr>
      <vt:lpstr>PowerPoint Presentation</vt:lpstr>
      <vt:lpstr>BLI Results</vt:lpstr>
      <vt:lpstr>EOA UPDATE / PUBLIC LANDS NEEDS</vt:lpstr>
      <vt:lpstr>PowerPoint Presentation</vt:lpstr>
      <vt:lpstr>PowerPoint Presentation</vt:lpstr>
      <vt:lpstr>PowerPoint Presentation</vt:lpstr>
      <vt:lpstr>PowerPoint Presentation</vt:lpstr>
      <vt:lpstr>  FIVE YEAR WORK PLAN </vt:lpstr>
      <vt:lpstr>  FIVE YEAR WORK PLAN </vt:lpstr>
      <vt:lpstr>  FIVE YEAR WORK PLAN </vt:lpstr>
      <vt:lpstr>FIVE YEAR WORK PLAN</vt:lpstr>
      <vt:lpstr>FIVE YEAR WORK PLAN</vt:lpstr>
      <vt:lpstr>FIVE YEAR WORK PLAN</vt:lpstr>
      <vt:lpstr>FIVE YEAR WORK PLAN</vt:lpstr>
      <vt:lpstr>  REVISED FIVE YEAR WORK PLAN </vt:lpstr>
      <vt:lpstr>  REVISED FIVE YEAR WORK PLAN </vt:lpstr>
      <vt:lpstr>PowerPoint Presentation</vt:lpstr>
      <vt:lpstr>PowerPoint Presentation</vt:lpstr>
      <vt:lpstr>McMINNVILLE' $ FUTURE GROWTH</vt:lpstr>
      <vt:lpstr>PowerPoint Presentation</vt:lpstr>
      <vt:lpstr>SHOULD McMINNVILLE</vt:lpstr>
      <vt:lpstr>PowerPoint Presentation</vt:lpstr>
      <vt:lpstr>STAFF SUPPORT</vt:lpstr>
      <vt:lpstr>Chair/Vice-Chair Comments</vt:lpstr>
      <vt:lpstr>PLANNING COMMISSION  ANNUAL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Renewal Agency Meeting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Grace</dc:creator>
  <cp:lastModifiedBy>Rebecca Holmes</cp:lastModifiedBy>
  <cp:revision>304</cp:revision>
  <cp:lastPrinted>2019-03-12T20:32:27Z</cp:lastPrinted>
  <dcterms:created xsi:type="dcterms:W3CDTF">2017-03-09T18:52:32Z</dcterms:created>
  <dcterms:modified xsi:type="dcterms:W3CDTF">2019-12-11T18:47:06Z</dcterms:modified>
</cp:coreProperties>
</file>