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77"/>
  </p:notesMasterIdLst>
  <p:sldIdLst>
    <p:sldId id="256" r:id="rId2"/>
    <p:sldId id="263" r:id="rId3"/>
    <p:sldId id="365" r:id="rId4"/>
    <p:sldId id="370" r:id="rId5"/>
    <p:sldId id="371" r:id="rId6"/>
    <p:sldId id="395" r:id="rId7"/>
    <p:sldId id="369" r:id="rId8"/>
    <p:sldId id="319" r:id="rId9"/>
    <p:sldId id="335" r:id="rId10"/>
    <p:sldId id="363" r:id="rId11"/>
    <p:sldId id="372" r:id="rId12"/>
    <p:sldId id="337" r:id="rId13"/>
    <p:sldId id="338" r:id="rId14"/>
    <p:sldId id="326" r:id="rId15"/>
    <p:sldId id="373" r:id="rId16"/>
    <p:sldId id="340" r:id="rId17"/>
    <p:sldId id="367" r:id="rId18"/>
    <p:sldId id="378" r:id="rId19"/>
    <p:sldId id="381" r:id="rId20"/>
    <p:sldId id="382" r:id="rId21"/>
    <p:sldId id="374" r:id="rId22"/>
    <p:sldId id="368" r:id="rId23"/>
    <p:sldId id="361" r:id="rId24"/>
    <p:sldId id="384" r:id="rId25"/>
    <p:sldId id="394" r:id="rId26"/>
    <p:sldId id="386" r:id="rId27"/>
    <p:sldId id="385" r:id="rId28"/>
    <p:sldId id="391" r:id="rId29"/>
    <p:sldId id="387" r:id="rId30"/>
    <p:sldId id="388" r:id="rId31"/>
    <p:sldId id="389" r:id="rId32"/>
    <p:sldId id="443" r:id="rId33"/>
    <p:sldId id="390" r:id="rId34"/>
    <p:sldId id="393" r:id="rId35"/>
    <p:sldId id="375" r:id="rId36"/>
    <p:sldId id="396" r:id="rId37"/>
    <p:sldId id="397" r:id="rId38"/>
    <p:sldId id="419" r:id="rId39"/>
    <p:sldId id="399" r:id="rId40"/>
    <p:sldId id="398" r:id="rId41"/>
    <p:sldId id="401" r:id="rId42"/>
    <p:sldId id="402" r:id="rId43"/>
    <p:sldId id="403" r:id="rId44"/>
    <p:sldId id="405" r:id="rId45"/>
    <p:sldId id="411" r:id="rId46"/>
    <p:sldId id="406" r:id="rId47"/>
    <p:sldId id="407" r:id="rId48"/>
    <p:sldId id="404" r:id="rId49"/>
    <p:sldId id="415" r:id="rId50"/>
    <p:sldId id="410" r:id="rId51"/>
    <p:sldId id="408" r:id="rId52"/>
    <p:sldId id="409" r:id="rId53"/>
    <p:sldId id="412" r:id="rId54"/>
    <p:sldId id="413" r:id="rId55"/>
    <p:sldId id="414" r:id="rId56"/>
    <p:sldId id="376" r:id="rId57"/>
    <p:sldId id="416" r:id="rId58"/>
    <p:sldId id="417" r:id="rId59"/>
    <p:sldId id="420" r:id="rId60"/>
    <p:sldId id="426" r:id="rId61"/>
    <p:sldId id="425" r:id="rId62"/>
    <p:sldId id="427" r:id="rId63"/>
    <p:sldId id="421" r:id="rId64"/>
    <p:sldId id="377" r:id="rId65"/>
    <p:sldId id="428" r:id="rId66"/>
    <p:sldId id="429" r:id="rId67"/>
    <p:sldId id="430" r:id="rId68"/>
    <p:sldId id="311" r:id="rId69"/>
    <p:sldId id="423" r:id="rId70"/>
    <p:sldId id="431" r:id="rId71"/>
    <p:sldId id="433" r:id="rId72"/>
    <p:sldId id="434" r:id="rId73"/>
    <p:sldId id="432" r:id="rId74"/>
    <p:sldId id="424" r:id="rId75"/>
    <p:sldId id="352"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750A"/>
    <a:srgbClr val="241E66"/>
    <a:srgbClr val="665920"/>
    <a:srgbClr val="251F0D"/>
    <a:srgbClr val="2F290F"/>
    <a:srgbClr val="3D35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053" autoAdjust="0"/>
  </p:normalViewPr>
  <p:slideViewPr>
    <p:cSldViewPr>
      <p:cViewPr varScale="1">
        <p:scale>
          <a:sx n="58" d="100"/>
          <a:sy n="58" d="100"/>
        </p:scale>
        <p:origin x="70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E81F4-91DB-4AE8-B054-09143936A7BF}" type="datetimeFigureOut">
              <a:rPr lang="en-US" smtClean="0"/>
              <a:t>1/14/2020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22783-3F1E-4B85-9F09-7995E50C723F}" type="slidenum">
              <a:rPr lang="en-US" smtClean="0"/>
              <a:t>‹#›</a:t>
            </a:fld>
            <a:endParaRPr lang="en-US" dirty="0"/>
          </a:p>
        </p:txBody>
      </p:sp>
    </p:spTree>
    <p:extLst>
      <p:ext uri="{BB962C8B-B14F-4D97-AF65-F5344CB8AC3E}">
        <p14:creationId xmlns:p14="http://schemas.microsoft.com/office/powerpoint/2010/main" val="2782961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1</a:t>
            </a:fld>
            <a:endParaRPr lang="en-US" dirty="0"/>
          </a:p>
        </p:txBody>
      </p:sp>
    </p:spTree>
    <p:extLst>
      <p:ext uri="{BB962C8B-B14F-4D97-AF65-F5344CB8AC3E}">
        <p14:creationId xmlns:p14="http://schemas.microsoft.com/office/powerpoint/2010/main" val="4003859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10</a:t>
            </a:fld>
            <a:endParaRPr lang="en-US" dirty="0"/>
          </a:p>
        </p:txBody>
      </p:sp>
    </p:spTree>
    <p:extLst>
      <p:ext uri="{BB962C8B-B14F-4D97-AF65-F5344CB8AC3E}">
        <p14:creationId xmlns:p14="http://schemas.microsoft.com/office/powerpoint/2010/main" val="764363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11</a:t>
            </a:fld>
            <a:endParaRPr lang="en-US" dirty="0"/>
          </a:p>
        </p:txBody>
      </p:sp>
    </p:spTree>
    <p:extLst>
      <p:ext uri="{BB962C8B-B14F-4D97-AF65-F5344CB8AC3E}">
        <p14:creationId xmlns:p14="http://schemas.microsoft.com/office/powerpoint/2010/main" val="3458693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12</a:t>
            </a:fld>
            <a:endParaRPr lang="en-US" dirty="0"/>
          </a:p>
        </p:txBody>
      </p:sp>
    </p:spTree>
    <p:extLst>
      <p:ext uri="{BB962C8B-B14F-4D97-AF65-F5344CB8AC3E}">
        <p14:creationId xmlns:p14="http://schemas.microsoft.com/office/powerpoint/2010/main" val="2832956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13</a:t>
            </a:fld>
            <a:endParaRPr lang="en-US" dirty="0"/>
          </a:p>
        </p:txBody>
      </p:sp>
    </p:spTree>
    <p:extLst>
      <p:ext uri="{BB962C8B-B14F-4D97-AF65-F5344CB8AC3E}">
        <p14:creationId xmlns:p14="http://schemas.microsoft.com/office/powerpoint/2010/main" val="2819424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14</a:t>
            </a:fld>
            <a:endParaRPr lang="en-US" dirty="0"/>
          </a:p>
        </p:txBody>
      </p:sp>
    </p:spTree>
    <p:extLst>
      <p:ext uri="{BB962C8B-B14F-4D97-AF65-F5344CB8AC3E}">
        <p14:creationId xmlns:p14="http://schemas.microsoft.com/office/powerpoint/2010/main" val="3799481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15</a:t>
            </a:fld>
            <a:endParaRPr lang="en-US" dirty="0"/>
          </a:p>
        </p:txBody>
      </p:sp>
    </p:spTree>
    <p:extLst>
      <p:ext uri="{BB962C8B-B14F-4D97-AF65-F5344CB8AC3E}">
        <p14:creationId xmlns:p14="http://schemas.microsoft.com/office/powerpoint/2010/main" val="3530346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16</a:t>
            </a:fld>
            <a:endParaRPr lang="en-US" dirty="0"/>
          </a:p>
        </p:txBody>
      </p:sp>
    </p:spTree>
    <p:extLst>
      <p:ext uri="{BB962C8B-B14F-4D97-AF65-F5344CB8AC3E}">
        <p14:creationId xmlns:p14="http://schemas.microsoft.com/office/powerpoint/2010/main" val="3141328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17</a:t>
            </a:fld>
            <a:endParaRPr lang="en-US" dirty="0"/>
          </a:p>
        </p:txBody>
      </p:sp>
    </p:spTree>
    <p:extLst>
      <p:ext uri="{BB962C8B-B14F-4D97-AF65-F5344CB8AC3E}">
        <p14:creationId xmlns:p14="http://schemas.microsoft.com/office/powerpoint/2010/main" val="407940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18</a:t>
            </a:fld>
            <a:endParaRPr lang="en-US" dirty="0"/>
          </a:p>
        </p:txBody>
      </p:sp>
    </p:spTree>
    <p:extLst>
      <p:ext uri="{BB962C8B-B14F-4D97-AF65-F5344CB8AC3E}">
        <p14:creationId xmlns:p14="http://schemas.microsoft.com/office/powerpoint/2010/main" val="2868093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19</a:t>
            </a:fld>
            <a:endParaRPr lang="en-US" dirty="0"/>
          </a:p>
        </p:txBody>
      </p:sp>
    </p:spTree>
    <p:extLst>
      <p:ext uri="{BB962C8B-B14F-4D97-AF65-F5344CB8AC3E}">
        <p14:creationId xmlns:p14="http://schemas.microsoft.com/office/powerpoint/2010/main" val="3842739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a:t>
            </a:fld>
            <a:endParaRPr lang="en-US" dirty="0"/>
          </a:p>
        </p:txBody>
      </p:sp>
    </p:spTree>
    <p:extLst>
      <p:ext uri="{BB962C8B-B14F-4D97-AF65-F5344CB8AC3E}">
        <p14:creationId xmlns:p14="http://schemas.microsoft.com/office/powerpoint/2010/main" val="3619858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20</a:t>
            </a:fld>
            <a:endParaRPr lang="en-US" dirty="0"/>
          </a:p>
        </p:txBody>
      </p:sp>
    </p:spTree>
    <p:extLst>
      <p:ext uri="{BB962C8B-B14F-4D97-AF65-F5344CB8AC3E}">
        <p14:creationId xmlns:p14="http://schemas.microsoft.com/office/powerpoint/2010/main" val="3839537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21</a:t>
            </a:fld>
            <a:endParaRPr lang="en-US" dirty="0"/>
          </a:p>
        </p:txBody>
      </p:sp>
    </p:spTree>
    <p:extLst>
      <p:ext uri="{BB962C8B-B14F-4D97-AF65-F5344CB8AC3E}">
        <p14:creationId xmlns:p14="http://schemas.microsoft.com/office/powerpoint/2010/main" val="514917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22</a:t>
            </a:fld>
            <a:endParaRPr lang="en-US" dirty="0"/>
          </a:p>
        </p:txBody>
      </p:sp>
    </p:spTree>
    <p:extLst>
      <p:ext uri="{BB962C8B-B14F-4D97-AF65-F5344CB8AC3E}">
        <p14:creationId xmlns:p14="http://schemas.microsoft.com/office/powerpoint/2010/main" val="3774925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23</a:t>
            </a:fld>
            <a:endParaRPr lang="en-US" dirty="0"/>
          </a:p>
        </p:txBody>
      </p:sp>
    </p:spTree>
    <p:extLst>
      <p:ext uri="{BB962C8B-B14F-4D97-AF65-F5344CB8AC3E}">
        <p14:creationId xmlns:p14="http://schemas.microsoft.com/office/powerpoint/2010/main" val="745914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24</a:t>
            </a:fld>
            <a:endParaRPr lang="en-US" dirty="0"/>
          </a:p>
        </p:txBody>
      </p:sp>
    </p:spTree>
    <p:extLst>
      <p:ext uri="{BB962C8B-B14F-4D97-AF65-F5344CB8AC3E}">
        <p14:creationId xmlns:p14="http://schemas.microsoft.com/office/powerpoint/2010/main" val="2224463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25</a:t>
            </a:fld>
            <a:endParaRPr lang="en-US" dirty="0"/>
          </a:p>
        </p:txBody>
      </p:sp>
    </p:spTree>
    <p:extLst>
      <p:ext uri="{BB962C8B-B14F-4D97-AF65-F5344CB8AC3E}">
        <p14:creationId xmlns:p14="http://schemas.microsoft.com/office/powerpoint/2010/main" val="1772516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26</a:t>
            </a:fld>
            <a:endParaRPr lang="en-US" dirty="0"/>
          </a:p>
        </p:txBody>
      </p:sp>
    </p:spTree>
    <p:extLst>
      <p:ext uri="{BB962C8B-B14F-4D97-AF65-F5344CB8AC3E}">
        <p14:creationId xmlns:p14="http://schemas.microsoft.com/office/powerpoint/2010/main" val="3946141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27</a:t>
            </a:fld>
            <a:endParaRPr lang="en-US" dirty="0"/>
          </a:p>
        </p:txBody>
      </p:sp>
    </p:spTree>
    <p:extLst>
      <p:ext uri="{BB962C8B-B14F-4D97-AF65-F5344CB8AC3E}">
        <p14:creationId xmlns:p14="http://schemas.microsoft.com/office/powerpoint/2010/main" val="494977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28</a:t>
            </a:fld>
            <a:endParaRPr lang="en-US" dirty="0"/>
          </a:p>
        </p:txBody>
      </p:sp>
    </p:spTree>
    <p:extLst>
      <p:ext uri="{BB962C8B-B14F-4D97-AF65-F5344CB8AC3E}">
        <p14:creationId xmlns:p14="http://schemas.microsoft.com/office/powerpoint/2010/main" val="1289658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29</a:t>
            </a:fld>
            <a:endParaRPr lang="en-US" dirty="0"/>
          </a:p>
        </p:txBody>
      </p:sp>
    </p:spTree>
    <p:extLst>
      <p:ext uri="{BB962C8B-B14F-4D97-AF65-F5344CB8AC3E}">
        <p14:creationId xmlns:p14="http://schemas.microsoft.com/office/powerpoint/2010/main" val="40961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a:t>
            </a:fld>
            <a:endParaRPr lang="en-US" dirty="0"/>
          </a:p>
        </p:txBody>
      </p:sp>
    </p:spTree>
    <p:extLst>
      <p:ext uri="{BB962C8B-B14F-4D97-AF65-F5344CB8AC3E}">
        <p14:creationId xmlns:p14="http://schemas.microsoft.com/office/powerpoint/2010/main" val="64825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30</a:t>
            </a:fld>
            <a:endParaRPr lang="en-US" dirty="0"/>
          </a:p>
        </p:txBody>
      </p:sp>
    </p:spTree>
    <p:extLst>
      <p:ext uri="{BB962C8B-B14F-4D97-AF65-F5344CB8AC3E}">
        <p14:creationId xmlns:p14="http://schemas.microsoft.com/office/powerpoint/2010/main" val="431523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31</a:t>
            </a:fld>
            <a:endParaRPr lang="en-US" dirty="0"/>
          </a:p>
        </p:txBody>
      </p:sp>
    </p:spTree>
    <p:extLst>
      <p:ext uri="{BB962C8B-B14F-4D97-AF65-F5344CB8AC3E}">
        <p14:creationId xmlns:p14="http://schemas.microsoft.com/office/powerpoint/2010/main" val="572310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32</a:t>
            </a:fld>
            <a:endParaRPr lang="en-US" dirty="0"/>
          </a:p>
        </p:txBody>
      </p:sp>
    </p:spTree>
    <p:extLst>
      <p:ext uri="{BB962C8B-B14F-4D97-AF65-F5344CB8AC3E}">
        <p14:creationId xmlns:p14="http://schemas.microsoft.com/office/powerpoint/2010/main" val="4249048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33</a:t>
            </a:fld>
            <a:endParaRPr lang="en-US" dirty="0"/>
          </a:p>
        </p:txBody>
      </p:sp>
    </p:spTree>
    <p:extLst>
      <p:ext uri="{BB962C8B-B14F-4D97-AF65-F5344CB8AC3E}">
        <p14:creationId xmlns:p14="http://schemas.microsoft.com/office/powerpoint/2010/main" val="695934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34</a:t>
            </a:fld>
            <a:endParaRPr lang="en-US" dirty="0"/>
          </a:p>
        </p:txBody>
      </p:sp>
    </p:spTree>
    <p:extLst>
      <p:ext uri="{BB962C8B-B14F-4D97-AF65-F5344CB8AC3E}">
        <p14:creationId xmlns:p14="http://schemas.microsoft.com/office/powerpoint/2010/main" val="844901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35</a:t>
            </a:fld>
            <a:endParaRPr lang="en-US" dirty="0"/>
          </a:p>
        </p:txBody>
      </p:sp>
    </p:spTree>
    <p:extLst>
      <p:ext uri="{BB962C8B-B14F-4D97-AF65-F5344CB8AC3E}">
        <p14:creationId xmlns:p14="http://schemas.microsoft.com/office/powerpoint/2010/main" val="2913339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36</a:t>
            </a:fld>
            <a:endParaRPr lang="en-US" dirty="0"/>
          </a:p>
        </p:txBody>
      </p:sp>
    </p:spTree>
    <p:extLst>
      <p:ext uri="{BB962C8B-B14F-4D97-AF65-F5344CB8AC3E}">
        <p14:creationId xmlns:p14="http://schemas.microsoft.com/office/powerpoint/2010/main" val="168000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37</a:t>
            </a:fld>
            <a:endParaRPr lang="en-US" dirty="0"/>
          </a:p>
        </p:txBody>
      </p:sp>
    </p:spTree>
    <p:extLst>
      <p:ext uri="{BB962C8B-B14F-4D97-AF65-F5344CB8AC3E}">
        <p14:creationId xmlns:p14="http://schemas.microsoft.com/office/powerpoint/2010/main" val="2876954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38</a:t>
            </a:fld>
            <a:endParaRPr lang="en-US" dirty="0"/>
          </a:p>
        </p:txBody>
      </p:sp>
    </p:spTree>
    <p:extLst>
      <p:ext uri="{BB962C8B-B14F-4D97-AF65-F5344CB8AC3E}">
        <p14:creationId xmlns:p14="http://schemas.microsoft.com/office/powerpoint/2010/main" val="1850279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39</a:t>
            </a:fld>
            <a:endParaRPr lang="en-US" dirty="0"/>
          </a:p>
        </p:txBody>
      </p:sp>
    </p:spTree>
    <p:extLst>
      <p:ext uri="{BB962C8B-B14F-4D97-AF65-F5344CB8AC3E}">
        <p14:creationId xmlns:p14="http://schemas.microsoft.com/office/powerpoint/2010/main" val="1166334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a:t>
            </a:fld>
            <a:endParaRPr lang="en-US" dirty="0"/>
          </a:p>
        </p:txBody>
      </p:sp>
    </p:spTree>
    <p:extLst>
      <p:ext uri="{BB962C8B-B14F-4D97-AF65-F5344CB8AC3E}">
        <p14:creationId xmlns:p14="http://schemas.microsoft.com/office/powerpoint/2010/main" val="4245301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40</a:t>
            </a:fld>
            <a:endParaRPr lang="en-US" dirty="0"/>
          </a:p>
        </p:txBody>
      </p:sp>
    </p:spTree>
    <p:extLst>
      <p:ext uri="{BB962C8B-B14F-4D97-AF65-F5344CB8AC3E}">
        <p14:creationId xmlns:p14="http://schemas.microsoft.com/office/powerpoint/2010/main" val="1991193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41</a:t>
            </a:fld>
            <a:endParaRPr lang="en-US" dirty="0"/>
          </a:p>
        </p:txBody>
      </p:sp>
    </p:spTree>
    <p:extLst>
      <p:ext uri="{BB962C8B-B14F-4D97-AF65-F5344CB8AC3E}">
        <p14:creationId xmlns:p14="http://schemas.microsoft.com/office/powerpoint/2010/main" val="2997912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42</a:t>
            </a:fld>
            <a:endParaRPr lang="en-US" dirty="0"/>
          </a:p>
        </p:txBody>
      </p:sp>
    </p:spTree>
    <p:extLst>
      <p:ext uri="{BB962C8B-B14F-4D97-AF65-F5344CB8AC3E}">
        <p14:creationId xmlns:p14="http://schemas.microsoft.com/office/powerpoint/2010/main" val="370255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43</a:t>
            </a:fld>
            <a:endParaRPr lang="en-US" dirty="0"/>
          </a:p>
        </p:txBody>
      </p:sp>
    </p:spTree>
    <p:extLst>
      <p:ext uri="{BB962C8B-B14F-4D97-AF65-F5344CB8AC3E}">
        <p14:creationId xmlns:p14="http://schemas.microsoft.com/office/powerpoint/2010/main" val="2562482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44</a:t>
            </a:fld>
            <a:endParaRPr lang="en-US" dirty="0"/>
          </a:p>
        </p:txBody>
      </p:sp>
    </p:spTree>
    <p:extLst>
      <p:ext uri="{BB962C8B-B14F-4D97-AF65-F5344CB8AC3E}">
        <p14:creationId xmlns:p14="http://schemas.microsoft.com/office/powerpoint/2010/main" val="27161459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45</a:t>
            </a:fld>
            <a:endParaRPr lang="en-US" dirty="0"/>
          </a:p>
        </p:txBody>
      </p:sp>
    </p:spTree>
    <p:extLst>
      <p:ext uri="{BB962C8B-B14F-4D97-AF65-F5344CB8AC3E}">
        <p14:creationId xmlns:p14="http://schemas.microsoft.com/office/powerpoint/2010/main" val="3131256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46</a:t>
            </a:fld>
            <a:endParaRPr lang="en-US" dirty="0"/>
          </a:p>
        </p:txBody>
      </p:sp>
    </p:spTree>
    <p:extLst>
      <p:ext uri="{BB962C8B-B14F-4D97-AF65-F5344CB8AC3E}">
        <p14:creationId xmlns:p14="http://schemas.microsoft.com/office/powerpoint/2010/main" val="4292773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47</a:t>
            </a:fld>
            <a:endParaRPr lang="en-US" dirty="0"/>
          </a:p>
        </p:txBody>
      </p:sp>
    </p:spTree>
    <p:extLst>
      <p:ext uri="{BB962C8B-B14F-4D97-AF65-F5344CB8AC3E}">
        <p14:creationId xmlns:p14="http://schemas.microsoft.com/office/powerpoint/2010/main" val="2389865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48</a:t>
            </a:fld>
            <a:endParaRPr lang="en-US" dirty="0"/>
          </a:p>
        </p:txBody>
      </p:sp>
    </p:spTree>
    <p:extLst>
      <p:ext uri="{BB962C8B-B14F-4D97-AF65-F5344CB8AC3E}">
        <p14:creationId xmlns:p14="http://schemas.microsoft.com/office/powerpoint/2010/main" val="8843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49</a:t>
            </a:fld>
            <a:endParaRPr lang="en-US" dirty="0"/>
          </a:p>
        </p:txBody>
      </p:sp>
    </p:spTree>
    <p:extLst>
      <p:ext uri="{BB962C8B-B14F-4D97-AF65-F5344CB8AC3E}">
        <p14:creationId xmlns:p14="http://schemas.microsoft.com/office/powerpoint/2010/main" val="27336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a:t>
            </a:fld>
            <a:endParaRPr lang="en-US" dirty="0"/>
          </a:p>
        </p:txBody>
      </p:sp>
    </p:spTree>
    <p:extLst>
      <p:ext uri="{BB962C8B-B14F-4D97-AF65-F5344CB8AC3E}">
        <p14:creationId xmlns:p14="http://schemas.microsoft.com/office/powerpoint/2010/main" val="3328473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50</a:t>
            </a:fld>
            <a:endParaRPr lang="en-US" dirty="0"/>
          </a:p>
        </p:txBody>
      </p:sp>
    </p:spTree>
    <p:extLst>
      <p:ext uri="{BB962C8B-B14F-4D97-AF65-F5344CB8AC3E}">
        <p14:creationId xmlns:p14="http://schemas.microsoft.com/office/powerpoint/2010/main" val="13661610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51</a:t>
            </a:fld>
            <a:endParaRPr lang="en-US" dirty="0"/>
          </a:p>
        </p:txBody>
      </p:sp>
    </p:spTree>
    <p:extLst>
      <p:ext uri="{BB962C8B-B14F-4D97-AF65-F5344CB8AC3E}">
        <p14:creationId xmlns:p14="http://schemas.microsoft.com/office/powerpoint/2010/main" val="7748416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52</a:t>
            </a:fld>
            <a:endParaRPr lang="en-US" dirty="0"/>
          </a:p>
        </p:txBody>
      </p:sp>
    </p:spTree>
    <p:extLst>
      <p:ext uri="{BB962C8B-B14F-4D97-AF65-F5344CB8AC3E}">
        <p14:creationId xmlns:p14="http://schemas.microsoft.com/office/powerpoint/2010/main" val="14875788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53</a:t>
            </a:fld>
            <a:endParaRPr lang="en-US" dirty="0"/>
          </a:p>
        </p:txBody>
      </p:sp>
    </p:spTree>
    <p:extLst>
      <p:ext uri="{BB962C8B-B14F-4D97-AF65-F5344CB8AC3E}">
        <p14:creationId xmlns:p14="http://schemas.microsoft.com/office/powerpoint/2010/main" val="34280512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54</a:t>
            </a:fld>
            <a:endParaRPr lang="en-US" dirty="0"/>
          </a:p>
        </p:txBody>
      </p:sp>
    </p:spTree>
    <p:extLst>
      <p:ext uri="{BB962C8B-B14F-4D97-AF65-F5344CB8AC3E}">
        <p14:creationId xmlns:p14="http://schemas.microsoft.com/office/powerpoint/2010/main" val="11207863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55</a:t>
            </a:fld>
            <a:endParaRPr lang="en-US" dirty="0"/>
          </a:p>
        </p:txBody>
      </p:sp>
    </p:spTree>
    <p:extLst>
      <p:ext uri="{BB962C8B-B14F-4D97-AF65-F5344CB8AC3E}">
        <p14:creationId xmlns:p14="http://schemas.microsoft.com/office/powerpoint/2010/main" val="17029983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56</a:t>
            </a:fld>
            <a:endParaRPr lang="en-US" dirty="0"/>
          </a:p>
        </p:txBody>
      </p:sp>
    </p:spTree>
    <p:extLst>
      <p:ext uri="{BB962C8B-B14F-4D97-AF65-F5344CB8AC3E}">
        <p14:creationId xmlns:p14="http://schemas.microsoft.com/office/powerpoint/2010/main" val="1579157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57</a:t>
            </a:fld>
            <a:endParaRPr lang="en-US" dirty="0"/>
          </a:p>
        </p:txBody>
      </p:sp>
    </p:spTree>
    <p:extLst>
      <p:ext uri="{BB962C8B-B14F-4D97-AF65-F5344CB8AC3E}">
        <p14:creationId xmlns:p14="http://schemas.microsoft.com/office/powerpoint/2010/main" val="3769384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58</a:t>
            </a:fld>
            <a:endParaRPr lang="en-US" dirty="0"/>
          </a:p>
        </p:txBody>
      </p:sp>
    </p:spTree>
    <p:extLst>
      <p:ext uri="{BB962C8B-B14F-4D97-AF65-F5344CB8AC3E}">
        <p14:creationId xmlns:p14="http://schemas.microsoft.com/office/powerpoint/2010/main" val="27877527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59</a:t>
            </a:fld>
            <a:endParaRPr lang="en-US" dirty="0"/>
          </a:p>
        </p:txBody>
      </p:sp>
    </p:spTree>
    <p:extLst>
      <p:ext uri="{BB962C8B-B14F-4D97-AF65-F5344CB8AC3E}">
        <p14:creationId xmlns:p14="http://schemas.microsoft.com/office/powerpoint/2010/main" val="978882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6</a:t>
            </a:fld>
            <a:endParaRPr lang="en-US" dirty="0"/>
          </a:p>
        </p:txBody>
      </p:sp>
    </p:spTree>
    <p:extLst>
      <p:ext uri="{BB962C8B-B14F-4D97-AF65-F5344CB8AC3E}">
        <p14:creationId xmlns:p14="http://schemas.microsoft.com/office/powerpoint/2010/main" val="21479475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60</a:t>
            </a:fld>
            <a:endParaRPr lang="en-US" dirty="0"/>
          </a:p>
        </p:txBody>
      </p:sp>
    </p:spTree>
    <p:extLst>
      <p:ext uri="{BB962C8B-B14F-4D97-AF65-F5344CB8AC3E}">
        <p14:creationId xmlns:p14="http://schemas.microsoft.com/office/powerpoint/2010/main" val="17505700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61</a:t>
            </a:fld>
            <a:endParaRPr lang="en-US" dirty="0"/>
          </a:p>
        </p:txBody>
      </p:sp>
    </p:spTree>
    <p:extLst>
      <p:ext uri="{BB962C8B-B14F-4D97-AF65-F5344CB8AC3E}">
        <p14:creationId xmlns:p14="http://schemas.microsoft.com/office/powerpoint/2010/main" val="34079204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62</a:t>
            </a:fld>
            <a:endParaRPr lang="en-US" dirty="0"/>
          </a:p>
        </p:txBody>
      </p:sp>
    </p:spTree>
    <p:extLst>
      <p:ext uri="{BB962C8B-B14F-4D97-AF65-F5344CB8AC3E}">
        <p14:creationId xmlns:p14="http://schemas.microsoft.com/office/powerpoint/2010/main" val="16476192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63</a:t>
            </a:fld>
            <a:endParaRPr lang="en-US" dirty="0"/>
          </a:p>
        </p:txBody>
      </p:sp>
    </p:spTree>
    <p:extLst>
      <p:ext uri="{BB962C8B-B14F-4D97-AF65-F5344CB8AC3E}">
        <p14:creationId xmlns:p14="http://schemas.microsoft.com/office/powerpoint/2010/main" val="41868855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64</a:t>
            </a:fld>
            <a:endParaRPr lang="en-US" dirty="0"/>
          </a:p>
        </p:txBody>
      </p:sp>
    </p:spTree>
    <p:extLst>
      <p:ext uri="{BB962C8B-B14F-4D97-AF65-F5344CB8AC3E}">
        <p14:creationId xmlns:p14="http://schemas.microsoft.com/office/powerpoint/2010/main" val="26769081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65</a:t>
            </a:fld>
            <a:endParaRPr lang="en-US" dirty="0"/>
          </a:p>
        </p:txBody>
      </p:sp>
    </p:spTree>
    <p:extLst>
      <p:ext uri="{BB962C8B-B14F-4D97-AF65-F5344CB8AC3E}">
        <p14:creationId xmlns:p14="http://schemas.microsoft.com/office/powerpoint/2010/main" val="16083141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66</a:t>
            </a:fld>
            <a:endParaRPr lang="en-US" dirty="0"/>
          </a:p>
        </p:txBody>
      </p:sp>
    </p:spTree>
    <p:extLst>
      <p:ext uri="{BB962C8B-B14F-4D97-AF65-F5344CB8AC3E}">
        <p14:creationId xmlns:p14="http://schemas.microsoft.com/office/powerpoint/2010/main" val="31489292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67</a:t>
            </a:fld>
            <a:endParaRPr lang="en-US" dirty="0"/>
          </a:p>
        </p:txBody>
      </p:sp>
    </p:spTree>
    <p:extLst>
      <p:ext uri="{BB962C8B-B14F-4D97-AF65-F5344CB8AC3E}">
        <p14:creationId xmlns:p14="http://schemas.microsoft.com/office/powerpoint/2010/main" val="22187751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68</a:t>
            </a:fld>
            <a:endParaRPr lang="en-US" dirty="0"/>
          </a:p>
        </p:txBody>
      </p:sp>
    </p:spTree>
    <p:extLst>
      <p:ext uri="{BB962C8B-B14F-4D97-AF65-F5344CB8AC3E}">
        <p14:creationId xmlns:p14="http://schemas.microsoft.com/office/powerpoint/2010/main" val="2622293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69</a:t>
            </a:fld>
            <a:endParaRPr lang="en-US" dirty="0"/>
          </a:p>
        </p:txBody>
      </p:sp>
    </p:spTree>
    <p:extLst>
      <p:ext uri="{BB962C8B-B14F-4D97-AF65-F5344CB8AC3E}">
        <p14:creationId xmlns:p14="http://schemas.microsoft.com/office/powerpoint/2010/main" val="3592287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7</a:t>
            </a:fld>
            <a:endParaRPr lang="en-US" dirty="0"/>
          </a:p>
        </p:txBody>
      </p:sp>
    </p:spTree>
    <p:extLst>
      <p:ext uri="{BB962C8B-B14F-4D97-AF65-F5344CB8AC3E}">
        <p14:creationId xmlns:p14="http://schemas.microsoft.com/office/powerpoint/2010/main" val="24494123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70</a:t>
            </a:fld>
            <a:endParaRPr lang="en-US" dirty="0"/>
          </a:p>
        </p:txBody>
      </p:sp>
    </p:spTree>
    <p:extLst>
      <p:ext uri="{BB962C8B-B14F-4D97-AF65-F5344CB8AC3E}">
        <p14:creationId xmlns:p14="http://schemas.microsoft.com/office/powerpoint/2010/main" val="29833989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71</a:t>
            </a:fld>
            <a:endParaRPr lang="en-US" dirty="0"/>
          </a:p>
        </p:txBody>
      </p:sp>
    </p:spTree>
    <p:extLst>
      <p:ext uri="{BB962C8B-B14F-4D97-AF65-F5344CB8AC3E}">
        <p14:creationId xmlns:p14="http://schemas.microsoft.com/office/powerpoint/2010/main" val="7595948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72</a:t>
            </a:fld>
            <a:endParaRPr lang="en-US" dirty="0"/>
          </a:p>
        </p:txBody>
      </p:sp>
    </p:spTree>
    <p:extLst>
      <p:ext uri="{BB962C8B-B14F-4D97-AF65-F5344CB8AC3E}">
        <p14:creationId xmlns:p14="http://schemas.microsoft.com/office/powerpoint/2010/main" val="39791754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73</a:t>
            </a:fld>
            <a:endParaRPr lang="en-US" dirty="0"/>
          </a:p>
        </p:txBody>
      </p:sp>
    </p:spTree>
    <p:extLst>
      <p:ext uri="{BB962C8B-B14F-4D97-AF65-F5344CB8AC3E}">
        <p14:creationId xmlns:p14="http://schemas.microsoft.com/office/powerpoint/2010/main" val="1705723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74</a:t>
            </a:fld>
            <a:endParaRPr lang="en-US" dirty="0"/>
          </a:p>
        </p:txBody>
      </p:sp>
    </p:spTree>
    <p:extLst>
      <p:ext uri="{BB962C8B-B14F-4D97-AF65-F5344CB8AC3E}">
        <p14:creationId xmlns:p14="http://schemas.microsoft.com/office/powerpoint/2010/main" val="19496158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75</a:t>
            </a:fld>
            <a:endParaRPr lang="en-US" dirty="0"/>
          </a:p>
        </p:txBody>
      </p:sp>
    </p:spTree>
    <p:extLst>
      <p:ext uri="{BB962C8B-B14F-4D97-AF65-F5344CB8AC3E}">
        <p14:creationId xmlns:p14="http://schemas.microsoft.com/office/powerpoint/2010/main" val="1550898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8</a:t>
            </a:fld>
            <a:endParaRPr lang="en-US" dirty="0"/>
          </a:p>
        </p:txBody>
      </p:sp>
    </p:spTree>
    <p:extLst>
      <p:ext uri="{BB962C8B-B14F-4D97-AF65-F5344CB8AC3E}">
        <p14:creationId xmlns:p14="http://schemas.microsoft.com/office/powerpoint/2010/main" val="2299425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22783-3F1E-4B85-9F09-7995E50C723F}" type="slidenum">
              <a:rPr lang="en-US" smtClean="0"/>
              <a:t>9</a:t>
            </a:fld>
            <a:endParaRPr lang="en-US" dirty="0"/>
          </a:p>
        </p:txBody>
      </p:sp>
    </p:spTree>
    <p:extLst>
      <p:ext uri="{BB962C8B-B14F-4D97-AF65-F5344CB8AC3E}">
        <p14:creationId xmlns:p14="http://schemas.microsoft.com/office/powerpoint/2010/main" val="1968299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562600"/>
            <a:ext cx="9144000" cy="12954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88106" y="5715000"/>
            <a:ext cx="6496050" cy="966216"/>
          </a:xfrm>
          <a:prstGeom prst="rect">
            <a:avLst/>
          </a:prstGeom>
          <a:solidFill>
            <a:srgbClr val="6659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667000" y="2286000"/>
            <a:ext cx="6477000" cy="1828800"/>
          </a:xfrm>
        </p:spPr>
        <p:txBody>
          <a:bodyPr anchor="b"/>
          <a:lstStyle>
            <a:lvl1pPr>
              <a:defRPr cap="all" baseline="0"/>
            </a:lvl1pPr>
          </a:lstStyle>
          <a:p>
            <a:r>
              <a:rPr kumimoji="0" lang="en-US" dirty="0" smtClean="0"/>
              <a:t>Click to edit Master title style</a:t>
            </a:r>
            <a:endParaRPr kumimoji="0"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6FABBA3-BA57-4F9E-B2F3-893672880019}" type="slidenum">
              <a:rPr lang="en-US" smtClean="0"/>
              <a:pPr/>
              <a:t>‹#›</a:t>
            </a:fld>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2262" y="5180286"/>
            <a:ext cx="2438400" cy="1639614"/>
          </a:xfrm>
          <a:prstGeom prst="rect">
            <a:avLst/>
          </a:prstGeom>
        </p:spPr>
      </p:pic>
      <p:sp>
        <p:nvSpPr>
          <p:cNvPr id="9" name="Subtitle 8"/>
          <p:cNvSpPr>
            <a:spLocks noGrp="1"/>
          </p:cNvSpPr>
          <p:nvPr>
            <p:ph type="subTitle" idx="1" hasCustomPrompt="1"/>
          </p:nvPr>
        </p:nvSpPr>
        <p:spPr>
          <a:xfrm>
            <a:off x="125051" y="5878189"/>
            <a:ext cx="6396037" cy="639837"/>
          </a:xfrm>
        </p:spPr>
        <p:txBody>
          <a:bodyPr anchor="ctr">
            <a:noAutofit/>
          </a:bodyPr>
          <a:lstStyle>
            <a:lvl1pPr marL="0" indent="0" algn="ctr">
              <a:buNone/>
              <a:defRPr sz="2800" b="1" baseline="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PLANNING COMMISSION, 09.15.16</a:t>
            </a:r>
            <a:endParaRPr kumimoji="0"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0ADD5B7-C5DD-442E-9E86-B59D14FB1198}" type="datetimeFigureOut">
              <a:rPr lang="en-US" smtClean="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FABBA3-BA57-4F9E-B2F3-89367288001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C0ADD5B7-C5DD-442E-9E86-B59D14FB1198}" type="datetimeFigureOut">
              <a:rPr lang="en-US" smtClean="0"/>
              <a:pPr/>
              <a:t>1/14/2020</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86FABBA3-BA57-4F9E-B2F3-89367288001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0ADD5B7-C5DD-442E-9E86-B59D14FB1198}" type="datetimeFigureOut">
              <a:rPr lang="en-US" smtClean="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6FABBA3-BA57-4F9E-B2F3-893672880019}"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C0ADD5B7-C5DD-442E-9E86-B59D14FB1198}" type="datetimeFigureOut">
              <a:rPr lang="en-US" smtClean="0"/>
              <a:pPr/>
              <a:t>1/14/2020</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6FABBA3-BA57-4F9E-B2F3-893672880019}"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C0ADD5B7-C5DD-442E-9E86-B59D14FB1198}" type="datetimeFigureOut">
              <a:rPr lang="en-US" smtClean="0"/>
              <a:pPr/>
              <a:t>1/14/2020</a:t>
            </a:fld>
            <a:endParaRPr lang="en-US" dirty="0"/>
          </a:p>
        </p:txBody>
      </p:sp>
      <p:sp>
        <p:nvSpPr>
          <p:cNvPr id="10" name="Slide Number Placeholder 9"/>
          <p:cNvSpPr>
            <a:spLocks noGrp="1"/>
          </p:cNvSpPr>
          <p:nvPr>
            <p:ph type="sldNum" sz="quarter" idx="16"/>
          </p:nvPr>
        </p:nvSpPr>
        <p:spPr/>
        <p:txBody>
          <a:bodyPr rtlCol="0"/>
          <a:lstStyle/>
          <a:p>
            <a:fld id="{86FABBA3-BA57-4F9E-B2F3-893672880019}"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C0ADD5B7-C5DD-442E-9E86-B59D14FB1198}" type="datetimeFigureOut">
              <a:rPr lang="en-US" smtClean="0"/>
              <a:pPr/>
              <a:t>1/14/2020</a:t>
            </a:fld>
            <a:endParaRPr lang="en-US" dirty="0"/>
          </a:p>
        </p:txBody>
      </p:sp>
      <p:sp>
        <p:nvSpPr>
          <p:cNvPr id="12" name="Slide Number Placeholder 11"/>
          <p:cNvSpPr>
            <a:spLocks noGrp="1"/>
          </p:cNvSpPr>
          <p:nvPr>
            <p:ph type="sldNum" sz="quarter" idx="16"/>
          </p:nvPr>
        </p:nvSpPr>
        <p:spPr/>
        <p:txBody>
          <a:bodyPr rtlCol="0"/>
          <a:lstStyle/>
          <a:p>
            <a:fld id="{86FABBA3-BA57-4F9E-B2F3-893672880019}"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0ADD5B7-C5DD-442E-9E86-B59D14FB1198}" type="datetimeFigureOut">
              <a:rPr lang="en-US" smtClean="0"/>
              <a:pPr/>
              <a:t>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6FABBA3-BA57-4F9E-B2F3-89367288001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DD5B7-C5DD-442E-9E86-B59D14FB1198}" type="datetimeFigureOut">
              <a:rPr lang="en-US" smtClean="0"/>
              <a:pPr/>
              <a:t>1/14/2020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6FABBA3-BA57-4F9E-B2F3-89367288001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0ADD5B7-C5DD-442E-9E86-B59D14FB1198}" type="datetimeFigureOut">
              <a:rPr lang="en-US" smtClean="0"/>
              <a:pPr/>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6FABBA3-BA57-4F9E-B2F3-893672880019}"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C0ADD5B7-C5DD-442E-9E86-B59D14FB1198}" type="datetimeFigureOut">
              <a:rPr lang="en-US" smtClean="0"/>
              <a:pPr/>
              <a:t>1/14/2020</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86FABBA3-BA57-4F9E-B2F3-893672880019}"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C0ADD5B7-C5DD-442E-9E86-B59D14FB1198}" type="datetimeFigureOut">
              <a:rPr lang="en-US" smtClean="0"/>
              <a:pPr/>
              <a:t>1/14/2020</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86FABBA3-BA57-4F9E-B2F3-89367288001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p:cNvSpPr txBox="1"/>
          <p:nvPr/>
        </p:nvSpPr>
        <p:spPr>
          <a:xfrm>
            <a:off x="278278" y="36871"/>
            <a:ext cx="8610600" cy="5447645"/>
          </a:xfrm>
          <a:prstGeom prst="rect">
            <a:avLst/>
          </a:prstGeom>
          <a:noFill/>
        </p:spPr>
        <p:txBody>
          <a:bodyPr wrap="square" rtlCol="0">
            <a:spAutoFit/>
          </a:bodyPr>
          <a:lstStyle/>
          <a:p>
            <a:pPr algn="ctr"/>
            <a:r>
              <a:rPr lang="en-US" sz="3800" b="1" dirty="0" smtClean="0"/>
              <a:t>Comprehensive Plan Amendment, Zone Change, Planned Development Amendment, Planned Development, Subdivision and Landscape Plan Requests</a:t>
            </a:r>
          </a:p>
          <a:p>
            <a:pPr algn="ctr"/>
            <a:endParaRPr lang="en-US" sz="2800" b="1" dirty="0" smtClean="0"/>
          </a:p>
          <a:p>
            <a:pPr algn="ctr"/>
            <a:r>
              <a:rPr lang="en-US" sz="2800" dirty="0" smtClean="0"/>
              <a:t>Ordinances 5084, 5085, 5086, 5087, 5088, &amp; 5089</a:t>
            </a:r>
          </a:p>
          <a:p>
            <a:pPr algn="ctr"/>
            <a:r>
              <a:rPr lang="en-US" sz="2800" dirty="0" smtClean="0"/>
              <a:t>CPA 1-19/ZC 1-19/PDA 2-19/PD 1-19/S 1-19/L 12-19</a:t>
            </a:r>
          </a:p>
          <a:p>
            <a:pPr algn="ctr"/>
            <a:r>
              <a:rPr lang="en-US" sz="2800" dirty="0" smtClean="0"/>
              <a:t>Baker Creek North</a:t>
            </a:r>
          </a:p>
          <a:p>
            <a:pPr algn="ctr"/>
            <a:endParaRPr lang="en-US" sz="2800" dirty="0"/>
          </a:p>
          <a:p>
            <a:pPr algn="ctr"/>
            <a:r>
              <a:rPr lang="en-US" sz="2800" dirty="0" smtClean="0"/>
              <a:t>City Council</a:t>
            </a:r>
          </a:p>
          <a:p>
            <a:pPr algn="ctr"/>
            <a:r>
              <a:rPr lang="en-US" sz="2800" dirty="0" smtClean="0"/>
              <a:t>January 14, 2020</a:t>
            </a:r>
            <a:endParaRPr lang="en-US" sz="2800" dirty="0"/>
          </a:p>
        </p:txBody>
      </p:sp>
      <p:sp>
        <p:nvSpPr>
          <p:cNvPr id="13" name="TextBox 12"/>
          <p:cNvSpPr txBox="1"/>
          <p:nvPr/>
        </p:nvSpPr>
        <p:spPr>
          <a:xfrm>
            <a:off x="278278" y="5943600"/>
            <a:ext cx="6009409" cy="523220"/>
          </a:xfrm>
          <a:prstGeom prst="rect">
            <a:avLst/>
          </a:prstGeom>
          <a:noFill/>
        </p:spPr>
        <p:txBody>
          <a:bodyPr wrap="square" rtlCol="0">
            <a:spAutoFit/>
          </a:bodyPr>
          <a:lstStyle/>
          <a:p>
            <a:pPr algn="ctr"/>
            <a:r>
              <a:rPr lang="en-US" sz="2800" b="1" dirty="0" smtClean="0"/>
              <a:t>CITY COUNCIL. 01.14.20</a:t>
            </a:r>
            <a:endParaRPr lang="en-US" sz="2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5" y="27683"/>
            <a:ext cx="8610600" cy="1077218"/>
          </a:xfrm>
          <a:prstGeom prst="rect">
            <a:avLst/>
          </a:prstGeom>
          <a:noFill/>
        </p:spPr>
        <p:txBody>
          <a:bodyPr wrap="square" rtlCol="0">
            <a:spAutoFit/>
          </a:bodyPr>
          <a:lstStyle/>
          <a:p>
            <a:pPr algn="ctr"/>
            <a:r>
              <a:rPr lang="en-US" sz="4400" b="1" dirty="0" smtClean="0"/>
              <a:t>PROPOSED DEVELOPMENT PLAN</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2" name="Rectangle 3"/>
          <p:cNvSpPr>
            <a:spLocks noChangeArrowheads="1"/>
          </p:cNvSpPr>
          <p:nvPr/>
        </p:nvSpPr>
        <p:spPr bwMode="auto">
          <a:xfrm>
            <a:off x="1304925" y="190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
          <p:cNvSpPr>
            <a:spLocks noChangeArrowheads="1"/>
          </p:cNvSpPr>
          <p:nvPr/>
        </p:nvSpPr>
        <p:spPr bwMode="auto">
          <a:xfrm>
            <a:off x="1304925" y="647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p:cNvSpPr>
            <a:spLocks noChangeArrowheads="1"/>
          </p:cNvSpPr>
          <p:nvPr/>
        </p:nvSpPr>
        <p:spPr bwMode="auto">
          <a:xfrm>
            <a:off x="1304925" y="5943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3"/>
          <p:cNvSpPr>
            <a:spLocks noChangeArrowheads="1"/>
          </p:cNvSpPr>
          <p:nvPr/>
        </p:nvSpPr>
        <p:spPr bwMode="auto">
          <a:xfrm>
            <a:off x="1447800" y="428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4"/>
          <p:cNvSpPr>
            <a:spLocks noChangeArrowheads="1"/>
          </p:cNvSpPr>
          <p:nvPr/>
        </p:nvSpPr>
        <p:spPr bwMode="auto">
          <a:xfrm>
            <a:off x="1447800" y="500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5"/>
          <p:cNvSpPr>
            <a:spLocks noChangeArrowheads="1"/>
          </p:cNvSpPr>
          <p:nvPr/>
        </p:nvSpPr>
        <p:spPr bwMode="auto">
          <a:xfrm>
            <a:off x="1447800" y="5634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2" name="Picture 11"/>
          <p:cNvPicPr/>
          <p:nvPr/>
        </p:nvPicPr>
        <p:blipFill rotWithShape="1">
          <a:blip r:embed="rId3"/>
          <a:srcRect l="2264" t="15853" r="51239" b="10544"/>
          <a:stretch/>
        </p:blipFill>
        <p:spPr bwMode="auto">
          <a:xfrm>
            <a:off x="1066800" y="922092"/>
            <a:ext cx="7153041" cy="4529138"/>
          </a:xfrm>
          <a:prstGeom prst="rect">
            <a:avLst/>
          </a:prstGeom>
          <a:ln>
            <a:solidFill>
              <a:schemeClr val="bg1"/>
            </a:solid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41915861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p:cNvSpPr txBox="1"/>
          <p:nvPr/>
        </p:nvSpPr>
        <p:spPr>
          <a:xfrm>
            <a:off x="4419600" y="2057400"/>
            <a:ext cx="4316878" cy="1846659"/>
          </a:xfrm>
          <a:prstGeom prst="rect">
            <a:avLst/>
          </a:prstGeom>
          <a:noFill/>
        </p:spPr>
        <p:txBody>
          <a:bodyPr wrap="square" rtlCol="0">
            <a:spAutoFit/>
          </a:bodyPr>
          <a:lstStyle/>
          <a:p>
            <a:pPr algn="ctr"/>
            <a:r>
              <a:rPr lang="en-US" sz="3800" b="1" dirty="0" smtClean="0"/>
              <a:t>Comprehensive Plan Amendment</a:t>
            </a:r>
          </a:p>
          <a:p>
            <a:pPr algn="ctr"/>
            <a:r>
              <a:rPr lang="en-US" sz="3800" b="1" dirty="0" smtClean="0"/>
              <a:t>CPA 1-19</a:t>
            </a:r>
            <a:endParaRPr lang="en-US" sz="2800" dirty="0"/>
          </a:p>
        </p:txBody>
      </p:sp>
      <p:sp>
        <p:nvSpPr>
          <p:cNvPr id="13" name="TextBox 12"/>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pic>
        <p:nvPicPr>
          <p:cNvPr id="4" name="Picture 3"/>
          <p:cNvPicPr/>
          <p:nvPr/>
        </p:nvPicPr>
        <p:blipFill>
          <a:blip r:embed="rId3"/>
          <a:stretch>
            <a:fillRect/>
          </a:stretch>
        </p:blipFill>
        <p:spPr>
          <a:xfrm>
            <a:off x="685800" y="609600"/>
            <a:ext cx="3470788" cy="4574403"/>
          </a:xfrm>
          <a:prstGeom prst="rect">
            <a:avLst/>
          </a:prstGeom>
          <a:ln w="9525">
            <a:solidFill>
              <a:srgbClr val="000000"/>
            </a:solidFill>
            <a:miter lim="0"/>
          </a:ln>
        </p:spPr>
      </p:pic>
    </p:spTree>
    <p:extLst>
      <p:ext uri="{BB962C8B-B14F-4D97-AF65-F5344CB8AC3E}">
        <p14:creationId xmlns:p14="http://schemas.microsoft.com/office/powerpoint/2010/main" val="29316634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381000" y="685800"/>
            <a:ext cx="8458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4" y="27683"/>
            <a:ext cx="8715375" cy="738664"/>
          </a:xfrm>
          <a:prstGeom prst="rect">
            <a:avLst/>
          </a:prstGeom>
          <a:noFill/>
        </p:spPr>
        <p:txBody>
          <a:bodyPr wrap="square" rtlCol="0">
            <a:spAutoFit/>
          </a:bodyPr>
          <a:lstStyle/>
          <a:p>
            <a:pPr algn="ctr"/>
            <a:r>
              <a:rPr lang="en-US" sz="4200" b="1" dirty="0" smtClean="0"/>
              <a:t>COMP PLAN AMDT. REVIEW CRITERIA</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pic>
        <p:nvPicPr>
          <p:cNvPr id="6" name="Picture 5"/>
          <p:cNvPicPr/>
          <p:nvPr/>
        </p:nvPicPr>
        <p:blipFill rotWithShape="1">
          <a:blip r:embed="rId3"/>
          <a:srcRect l="55316" t="29071" r="6135" b="28966"/>
          <a:stretch/>
        </p:blipFill>
        <p:spPr bwMode="auto">
          <a:xfrm>
            <a:off x="1905000" y="3245261"/>
            <a:ext cx="5105400" cy="2222561"/>
          </a:xfrm>
          <a:prstGeom prst="rect">
            <a:avLst/>
          </a:prstGeom>
          <a:ln w="28575">
            <a:solidFill>
              <a:schemeClr val="bg1"/>
            </a:solidFill>
          </a:ln>
          <a:extLst>
            <a:ext uri="{53640926-AAD7-44D8-BBD7-CCE9431645EC}">
              <a14:shadowObscured xmlns:a14="http://schemas.microsoft.com/office/drawing/2010/main"/>
            </a:ext>
          </a:extLst>
        </p:spPr>
      </p:pic>
      <p:sp>
        <p:nvSpPr>
          <p:cNvPr id="8" name="Rectangle 7"/>
          <p:cNvSpPr/>
          <p:nvPr/>
        </p:nvSpPr>
        <p:spPr>
          <a:xfrm>
            <a:off x="344129" y="690716"/>
            <a:ext cx="8229600" cy="2554545"/>
          </a:xfrm>
          <a:prstGeom prst="rect">
            <a:avLst/>
          </a:prstGeom>
        </p:spPr>
        <p:txBody>
          <a:bodyPr wrap="square">
            <a:spAutoFit/>
          </a:bodyPr>
          <a:lstStyle/>
          <a:p>
            <a:r>
              <a:rPr lang="en-US" sz="2000" u="sng" dirty="0"/>
              <a:t>Section 17.74.020</a:t>
            </a:r>
          </a:p>
          <a:p>
            <a:pPr marL="514350" indent="-514350">
              <a:buAutoNum type="alphaUcPeriod"/>
            </a:pPr>
            <a:r>
              <a:rPr lang="en-US" sz="2000" dirty="0"/>
              <a:t>The proposed amendment is consistent with the goals and policies of the Comprehensive Plan. </a:t>
            </a:r>
            <a:endParaRPr lang="en-US" sz="2000" dirty="0" smtClean="0"/>
          </a:p>
          <a:p>
            <a:pPr marL="342900" indent="-342900">
              <a:buFont typeface="Arial" panose="020B0604020202020204" pitchFamily="34" charset="0"/>
              <a:buChar char="•"/>
            </a:pPr>
            <a:r>
              <a:rPr lang="en-US" sz="2000" dirty="0" smtClean="0"/>
              <a:t>Deficit of Commercial and Residential lands</a:t>
            </a:r>
          </a:p>
          <a:p>
            <a:pPr marL="342900" indent="-342900">
              <a:buFont typeface="Arial" panose="020B0604020202020204" pitchFamily="34" charset="0"/>
              <a:buChar char="•"/>
            </a:pPr>
            <a:r>
              <a:rPr lang="en-US" sz="2000" dirty="0"/>
              <a:t>2001/2003 Buildable Lands Inventory and McMinnville Residential Land Needs Analysis &amp; Growth Management Plan</a:t>
            </a:r>
          </a:p>
          <a:p>
            <a:pPr marL="800100" lvl="1" indent="-342900">
              <a:buFont typeface="Arial" panose="020B0604020202020204" pitchFamily="34" charset="0"/>
              <a:buChar char="•"/>
            </a:pPr>
            <a:r>
              <a:rPr lang="en-US" sz="2000" dirty="0"/>
              <a:t>Approximate need of 537 acres of Residential land</a:t>
            </a:r>
          </a:p>
          <a:p>
            <a:pPr marL="342900" indent="-342900">
              <a:buFont typeface="Arial" panose="020B0604020202020204" pitchFamily="34" charset="0"/>
              <a:buChar char="•"/>
            </a:pPr>
            <a:r>
              <a:rPr lang="en-US" sz="2000" dirty="0" smtClean="0"/>
              <a:t>2013 Economic Opportunities Analysis:</a:t>
            </a:r>
            <a:endParaRPr lang="en-US" sz="2000" dirty="0"/>
          </a:p>
        </p:txBody>
      </p:sp>
    </p:spTree>
    <p:extLst>
      <p:ext uri="{BB962C8B-B14F-4D97-AF65-F5344CB8AC3E}">
        <p14:creationId xmlns:p14="http://schemas.microsoft.com/office/powerpoint/2010/main" val="1851994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4" y="27683"/>
            <a:ext cx="8715375" cy="1046440"/>
          </a:xfrm>
          <a:prstGeom prst="rect">
            <a:avLst/>
          </a:prstGeom>
          <a:noFill/>
        </p:spPr>
        <p:txBody>
          <a:bodyPr wrap="square" rtlCol="0">
            <a:spAutoFit/>
          </a:bodyPr>
          <a:lstStyle/>
          <a:p>
            <a:pPr algn="ctr"/>
            <a:r>
              <a:rPr lang="en-US" sz="4200" b="1" dirty="0" smtClean="0"/>
              <a:t>COMP PLAN AMDT.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8" name="Rectangle 7"/>
          <p:cNvSpPr/>
          <p:nvPr/>
        </p:nvSpPr>
        <p:spPr>
          <a:xfrm>
            <a:off x="457200" y="914400"/>
            <a:ext cx="8229600" cy="4524315"/>
          </a:xfrm>
          <a:prstGeom prst="rect">
            <a:avLst/>
          </a:prstGeom>
        </p:spPr>
        <p:txBody>
          <a:bodyPr wrap="square">
            <a:spAutoFit/>
          </a:bodyPr>
          <a:lstStyle/>
          <a:p>
            <a:pPr marL="342900" indent="-342900">
              <a:buFont typeface="Arial" panose="020B0604020202020204" pitchFamily="34" charset="0"/>
              <a:buChar char="•"/>
            </a:pPr>
            <a:r>
              <a:rPr lang="en-US" sz="2400" dirty="0" smtClean="0"/>
              <a:t>Section 17.74.020 also </a:t>
            </a:r>
            <a:r>
              <a:rPr lang="en-US" sz="2400" dirty="0"/>
              <a:t>states that that when considering a comprehensive plan map amendment, </a:t>
            </a:r>
            <a:r>
              <a:rPr lang="en-US" sz="2400" b="1" i="1" dirty="0"/>
              <a:t>“the housing policies of the McMinnville Comprehensive Plan shall be given added emphasis and the other policies contained in the plan shall not be used to: (1) exclude needed housing; (2) unnecessarily decrease densities; or (3) allow special conditions to be attached which would have the effect of discouraging needed housing through unreasonable cost or delay</a:t>
            </a:r>
            <a:r>
              <a:rPr lang="en-US" sz="2400" b="1" i="1" dirty="0" smtClean="0"/>
              <a:t>.”</a:t>
            </a:r>
          </a:p>
          <a:p>
            <a:pPr lvl="1"/>
            <a:endParaRPr lang="en-US" sz="2400" dirty="0" smtClean="0"/>
          </a:p>
          <a:p>
            <a:pPr marL="342900" indent="-342900">
              <a:buFont typeface="Arial" panose="020B0604020202020204" pitchFamily="34" charset="0"/>
              <a:buChar char="•"/>
            </a:pPr>
            <a:r>
              <a:rPr lang="en-US" sz="2400" dirty="0"/>
              <a:t>Reduction of </a:t>
            </a:r>
            <a:r>
              <a:rPr lang="en-US" sz="2400" dirty="0" smtClean="0"/>
              <a:t>size of </a:t>
            </a:r>
            <a:r>
              <a:rPr lang="en-US" sz="2400" dirty="0"/>
              <a:t>Commercial land </a:t>
            </a:r>
            <a:r>
              <a:rPr lang="en-US" sz="2400" dirty="0" smtClean="0"/>
              <a:t>adds 4.68 acres of Residential land (also in deficit), </a:t>
            </a:r>
            <a:r>
              <a:rPr lang="en-US" sz="2400" dirty="0"/>
              <a:t>while still </a:t>
            </a:r>
            <a:r>
              <a:rPr lang="en-US" sz="2400" dirty="0" smtClean="0"/>
              <a:t>providing some Commercial land need (6.62 acres)</a:t>
            </a:r>
          </a:p>
        </p:txBody>
      </p:sp>
    </p:spTree>
    <p:extLst>
      <p:ext uri="{BB962C8B-B14F-4D97-AF65-F5344CB8AC3E}">
        <p14:creationId xmlns:p14="http://schemas.microsoft.com/office/powerpoint/2010/main" val="34859540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4" y="27683"/>
            <a:ext cx="8715375" cy="1046440"/>
          </a:xfrm>
          <a:prstGeom prst="rect">
            <a:avLst/>
          </a:prstGeom>
          <a:noFill/>
        </p:spPr>
        <p:txBody>
          <a:bodyPr wrap="square" rtlCol="0">
            <a:spAutoFit/>
          </a:bodyPr>
          <a:lstStyle/>
          <a:p>
            <a:pPr algn="ctr"/>
            <a:r>
              <a:rPr lang="en-US" sz="4200" b="1" dirty="0"/>
              <a:t>COMP PLAN AMDT.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76224" y="855465"/>
            <a:ext cx="8486776" cy="4093428"/>
          </a:xfrm>
          <a:prstGeom prst="rect">
            <a:avLst/>
          </a:prstGeom>
        </p:spPr>
        <p:txBody>
          <a:bodyPr wrap="square">
            <a:spAutoFit/>
          </a:bodyPr>
          <a:lstStyle/>
          <a:p>
            <a:r>
              <a:rPr lang="en-US" sz="2000" u="sng" dirty="0" smtClean="0"/>
              <a:t>Section 17.74.020</a:t>
            </a:r>
          </a:p>
          <a:p>
            <a:pPr marL="514350" indent="-514350">
              <a:buFont typeface="+mj-lt"/>
              <a:buAutoNum type="alphaUcPeriod" startAt="2"/>
            </a:pPr>
            <a:r>
              <a:rPr lang="en-US" sz="2000" dirty="0" smtClean="0"/>
              <a:t>The </a:t>
            </a:r>
            <a:r>
              <a:rPr lang="en-US" sz="2000" dirty="0"/>
              <a:t>proposed amendment is orderly and timely, considering the pattern of development in the area, surrounding land uses, and any changes which may have occurred in the neighborhood or community to warrant the proposed amendment</a:t>
            </a:r>
            <a:r>
              <a:rPr lang="en-US" sz="2000" dirty="0" smtClean="0"/>
              <a:t>.</a:t>
            </a:r>
          </a:p>
          <a:p>
            <a:pPr marL="514350" indent="-514350">
              <a:buFont typeface="+mj-lt"/>
              <a:buAutoNum type="alphaUcPeriod" startAt="2"/>
            </a:pPr>
            <a:endParaRPr lang="en-US" sz="2000" dirty="0"/>
          </a:p>
          <a:p>
            <a:pPr marL="342900" indent="-342900">
              <a:buFont typeface="Arial" panose="020B0604020202020204" pitchFamily="34" charset="0"/>
              <a:buChar char="•"/>
            </a:pPr>
            <a:r>
              <a:rPr lang="en-US" sz="2000" dirty="0" smtClean="0"/>
              <a:t>Applicant cites housing need as a change in the community to warrant the amendment to reduce Commercial land and increase Residential land</a:t>
            </a:r>
          </a:p>
          <a:p>
            <a:pPr marL="342900" indent="-342900">
              <a:buFont typeface="Arial" panose="020B0604020202020204" pitchFamily="34" charset="0"/>
              <a:buChar char="•"/>
            </a:pPr>
            <a:r>
              <a:rPr lang="en-US" sz="2000" dirty="0" smtClean="0"/>
              <a:t>Surrounding area is guided for Residential</a:t>
            </a:r>
          </a:p>
          <a:p>
            <a:pPr marL="800100" lvl="1" indent="-342900">
              <a:buFont typeface="Arial" panose="020B0604020202020204" pitchFamily="34" charset="0"/>
              <a:buChar char="•"/>
            </a:pPr>
            <a:r>
              <a:rPr lang="en-US" sz="2000" dirty="0" smtClean="0"/>
              <a:t>Smaller Commercial designation will allow for more appropriately scaled commercial development</a:t>
            </a:r>
          </a:p>
          <a:p>
            <a:pPr marL="800100" lvl="1" indent="-342900">
              <a:buFont typeface="Arial" panose="020B0604020202020204" pitchFamily="34" charset="0"/>
              <a:buChar char="•"/>
            </a:pPr>
            <a:r>
              <a:rPr lang="en-US" sz="2000" dirty="0" smtClean="0"/>
              <a:t>Neighborhood commercial intended for Commercial land (discussed in concurrent PDA 2-19 request)</a:t>
            </a:r>
            <a:endParaRPr lang="en-US" sz="2000" dirty="0"/>
          </a:p>
        </p:txBody>
      </p:sp>
    </p:spTree>
    <p:extLst>
      <p:ext uri="{BB962C8B-B14F-4D97-AF65-F5344CB8AC3E}">
        <p14:creationId xmlns:p14="http://schemas.microsoft.com/office/powerpoint/2010/main" val="30250093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p:cNvSpPr txBox="1"/>
          <p:nvPr/>
        </p:nvSpPr>
        <p:spPr>
          <a:xfrm>
            <a:off x="5105400" y="2340858"/>
            <a:ext cx="4316878" cy="1261884"/>
          </a:xfrm>
          <a:prstGeom prst="rect">
            <a:avLst/>
          </a:prstGeom>
          <a:noFill/>
        </p:spPr>
        <p:txBody>
          <a:bodyPr wrap="square" rtlCol="0">
            <a:spAutoFit/>
          </a:bodyPr>
          <a:lstStyle/>
          <a:p>
            <a:pPr algn="ctr"/>
            <a:r>
              <a:rPr lang="en-US" sz="3800" b="1" dirty="0" smtClean="0"/>
              <a:t>Zone Change</a:t>
            </a:r>
          </a:p>
          <a:p>
            <a:pPr algn="ctr"/>
            <a:r>
              <a:rPr lang="en-US" sz="3800" b="1" dirty="0" smtClean="0"/>
              <a:t>ZC 1-19</a:t>
            </a:r>
            <a:endParaRPr lang="en-US" sz="2800" dirty="0"/>
          </a:p>
        </p:txBody>
      </p:sp>
      <p:sp>
        <p:nvSpPr>
          <p:cNvPr id="13" name="TextBox 12"/>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pic>
        <p:nvPicPr>
          <p:cNvPr id="5" name="Picture 4"/>
          <p:cNvPicPr/>
          <p:nvPr/>
        </p:nvPicPr>
        <p:blipFill rotWithShape="1">
          <a:blip r:embed="rId3"/>
          <a:srcRect l="5767"/>
          <a:stretch/>
        </p:blipFill>
        <p:spPr>
          <a:xfrm>
            <a:off x="152400" y="1219200"/>
            <a:ext cx="5505056" cy="3505200"/>
          </a:xfrm>
          <a:prstGeom prst="rect">
            <a:avLst/>
          </a:prstGeom>
          <a:ln w="9525">
            <a:solidFill>
              <a:srgbClr val="000000"/>
            </a:solidFill>
            <a:miter lim="0"/>
          </a:ln>
        </p:spPr>
      </p:pic>
    </p:spTree>
    <p:extLst>
      <p:ext uri="{BB962C8B-B14F-4D97-AF65-F5344CB8AC3E}">
        <p14:creationId xmlns:p14="http://schemas.microsoft.com/office/powerpoint/2010/main" val="3865497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4" y="27683"/>
            <a:ext cx="8715375" cy="1046440"/>
          </a:xfrm>
          <a:prstGeom prst="rect">
            <a:avLst/>
          </a:prstGeom>
          <a:noFill/>
        </p:spPr>
        <p:txBody>
          <a:bodyPr wrap="square" rtlCol="0">
            <a:spAutoFit/>
          </a:bodyPr>
          <a:lstStyle/>
          <a:p>
            <a:pPr algn="ctr"/>
            <a:r>
              <a:rPr lang="en-US" sz="4200" b="1" dirty="0" smtClean="0"/>
              <a:t>ZONE CHANGE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5" name="Rectangle 4"/>
          <p:cNvSpPr/>
          <p:nvPr/>
        </p:nvSpPr>
        <p:spPr>
          <a:xfrm>
            <a:off x="533400" y="946621"/>
            <a:ext cx="8229600" cy="3785652"/>
          </a:xfrm>
          <a:prstGeom prst="rect">
            <a:avLst/>
          </a:prstGeom>
        </p:spPr>
        <p:txBody>
          <a:bodyPr wrap="square">
            <a:spAutoFit/>
          </a:bodyPr>
          <a:lstStyle/>
          <a:p>
            <a:r>
              <a:rPr lang="en-US" sz="2400" u="sng" dirty="0" smtClean="0"/>
              <a:t>Section 17.74.020</a:t>
            </a:r>
          </a:p>
          <a:p>
            <a:pPr marL="514350" indent="-514350">
              <a:buAutoNum type="alphaUcPeriod"/>
            </a:pPr>
            <a:r>
              <a:rPr lang="en-US" sz="2400" dirty="0" smtClean="0"/>
              <a:t>The </a:t>
            </a:r>
            <a:r>
              <a:rPr lang="en-US" sz="2400" dirty="0"/>
              <a:t>proposed amendment is consistent with the goals and policies of the Comprehensive Plan. </a:t>
            </a:r>
            <a:endParaRPr lang="en-US" sz="2400" dirty="0" smtClean="0"/>
          </a:p>
          <a:p>
            <a:endParaRPr lang="en-US" sz="2400" dirty="0" smtClean="0"/>
          </a:p>
          <a:p>
            <a:r>
              <a:rPr lang="en-US" sz="2400" dirty="0"/>
              <a:t>Chapter IV – Economy of McMinnville</a:t>
            </a:r>
          </a:p>
          <a:p>
            <a:pPr marL="800100" lvl="1" indent="-342900">
              <a:buFont typeface="Arial" panose="020B0604020202020204" pitchFamily="34" charset="0"/>
              <a:buChar char="•"/>
            </a:pPr>
            <a:r>
              <a:rPr lang="en-US" sz="2400" dirty="0"/>
              <a:t>Goal IV </a:t>
            </a:r>
            <a:r>
              <a:rPr lang="en-US" sz="2400" dirty="0" smtClean="0"/>
              <a:t>3: </a:t>
            </a:r>
            <a:r>
              <a:rPr lang="en-US" sz="2400" dirty="0"/>
              <a:t>To </a:t>
            </a:r>
            <a:r>
              <a:rPr lang="en-US" sz="2400" dirty="0" smtClean="0"/>
              <a:t>ensure commercial development that maximizes efficiency of land use through utilization of existing commercially designated lands, through appropriately locating future commercial lands, and discouraging strip development.</a:t>
            </a:r>
            <a:endParaRPr lang="en-US" sz="2400" dirty="0"/>
          </a:p>
        </p:txBody>
      </p:sp>
    </p:spTree>
    <p:extLst>
      <p:ext uri="{BB962C8B-B14F-4D97-AF65-F5344CB8AC3E}">
        <p14:creationId xmlns:p14="http://schemas.microsoft.com/office/powerpoint/2010/main" val="1140431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19111" y="766347"/>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4" y="27683"/>
            <a:ext cx="8715375" cy="738664"/>
          </a:xfrm>
          <a:prstGeom prst="rect">
            <a:avLst/>
          </a:prstGeom>
          <a:noFill/>
        </p:spPr>
        <p:txBody>
          <a:bodyPr wrap="square" rtlCol="0">
            <a:spAutoFit/>
          </a:bodyPr>
          <a:lstStyle/>
          <a:p>
            <a:pPr algn="ctr"/>
            <a:r>
              <a:rPr lang="en-US" sz="4200" b="1" dirty="0"/>
              <a:t>ZONE CHANGE REVIEW </a:t>
            </a:r>
            <a:r>
              <a:rPr lang="en-US" sz="4200" b="1" dirty="0" smtClean="0"/>
              <a:t>CRITERIA</a:t>
            </a:r>
            <a:endParaRPr lang="en-US" sz="4200" b="1" dirty="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8" name="Rectangle 7"/>
          <p:cNvSpPr/>
          <p:nvPr/>
        </p:nvSpPr>
        <p:spPr>
          <a:xfrm>
            <a:off x="404811" y="990600"/>
            <a:ext cx="8458200" cy="4524315"/>
          </a:xfrm>
          <a:prstGeom prst="rect">
            <a:avLst/>
          </a:prstGeom>
        </p:spPr>
        <p:txBody>
          <a:bodyPr wrap="square">
            <a:spAutoFit/>
          </a:bodyPr>
          <a:lstStyle/>
          <a:p>
            <a:pPr marL="342900" indent="-342900">
              <a:buFont typeface="Arial" panose="020B0604020202020204" pitchFamily="34" charset="0"/>
              <a:buChar char="•"/>
            </a:pPr>
            <a:r>
              <a:rPr lang="en-US" sz="2400" dirty="0" smtClean="0"/>
              <a:t>Proposed C-3 zoning consistent with area of site designated as Commercial on Comprehensive Plan Map (following CPA 1-19)</a:t>
            </a:r>
          </a:p>
          <a:p>
            <a:endParaRPr lang="en-US" sz="2400" dirty="0" smtClean="0"/>
          </a:p>
          <a:p>
            <a:pPr marL="342900" indent="-342900">
              <a:buFont typeface="Arial" panose="020B0604020202020204" pitchFamily="34" charset="0"/>
              <a:buChar char="•"/>
            </a:pPr>
            <a:r>
              <a:rPr lang="en-US" sz="2400" dirty="0" smtClean="0"/>
              <a:t>C-3 zone allows for diverse and more efficient use of site</a:t>
            </a:r>
          </a:p>
          <a:p>
            <a:pPr marL="800100" lvl="1" indent="-342900">
              <a:buFont typeface="Arial" panose="020B0604020202020204" pitchFamily="34" charset="0"/>
              <a:buChar char="•"/>
            </a:pPr>
            <a:r>
              <a:rPr lang="en-US" sz="2400" dirty="0" smtClean="0"/>
              <a:t>However, existing PD will regulate use and development to ensure locational requirements and scale of commercial development are consistent with Comp Plan policies and support intended Neighborhood Commercial uses</a:t>
            </a:r>
          </a:p>
          <a:p>
            <a:pPr lvl="1"/>
            <a:endParaRPr lang="en-US" sz="2400" dirty="0" smtClean="0"/>
          </a:p>
          <a:p>
            <a:pPr marL="342900" indent="-342900">
              <a:buFont typeface="Arial" panose="020B0604020202020204" pitchFamily="34" charset="0"/>
              <a:buChar char="•"/>
            </a:pPr>
            <a:r>
              <a:rPr lang="en-US" sz="2400" dirty="0" smtClean="0"/>
              <a:t>Applicant proposing Planned Development Amendment</a:t>
            </a:r>
          </a:p>
          <a:p>
            <a:pPr marL="800100" lvl="1" indent="-342900">
              <a:buFont typeface="Arial" panose="020B0604020202020204" pitchFamily="34" charset="0"/>
              <a:buChar char="•"/>
            </a:pPr>
            <a:r>
              <a:rPr lang="en-US" sz="2400" i="1" dirty="0" smtClean="0"/>
              <a:t>Planning Commission recommending ZC 1-19 not be approved unless PDA 2-19 approved</a:t>
            </a:r>
          </a:p>
        </p:txBody>
      </p:sp>
    </p:spTree>
    <p:extLst>
      <p:ext uri="{BB962C8B-B14F-4D97-AF65-F5344CB8AC3E}">
        <p14:creationId xmlns:p14="http://schemas.microsoft.com/office/powerpoint/2010/main" val="706357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4" y="27683"/>
            <a:ext cx="8715375" cy="1046440"/>
          </a:xfrm>
          <a:prstGeom prst="rect">
            <a:avLst/>
          </a:prstGeom>
          <a:noFill/>
        </p:spPr>
        <p:txBody>
          <a:bodyPr wrap="square" rtlCol="0">
            <a:spAutoFit/>
          </a:bodyPr>
          <a:lstStyle/>
          <a:p>
            <a:pPr algn="ctr"/>
            <a:r>
              <a:rPr lang="en-US" sz="4200" b="1" dirty="0" smtClean="0"/>
              <a:t>ZONE CHANGE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5" name="Rectangle 4"/>
          <p:cNvSpPr/>
          <p:nvPr/>
        </p:nvSpPr>
        <p:spPr>
          <a:xfrm>
            <a:off x="533400" y="946621"/>
            <a:ext cx="8229600" cy="4524315"/>
          </a:xfrm>
          <a:prstGeom prst="rect">
            <a:avLst/>
          </a:prstGeom>
        </p:spPr>
        <p:txBody>
          <a:bodyPr wrap="square">
            <a:spAutoFit/>
          </a:bodyPr>
          <a:lstStyle/>
          <a:p>
            <a:r>
              <a:rPr lang="en-US" sz="2400" u="sng" dirty="0" smtClean="0"/>
              <a:t>Section 17.74.020</a:t>
            </a:r>
          </a:p>
          <a:p>
            <a:pPr marL="514350" indent="-514350">
              <a:buAutoNum type="alphaUcPeriod"/>
            </a:pPr>
            <a:r>
              <a:rPr lang="en-US" sz="2400" dirty="0" smtClean="0"/>
              <a:t>The </a:t>
            </a:r>
            <a:r>
              <a:rPr lang="en-US" sz="2400" dirty="0"/>
              <a:t>proposed amendment is consistent with the goals and policies of the Comprehensive Plan. </a:t>
            </a:r>
            <a:endParaRPr lang="en-US" sz="2400" dirty="0" smtClean="0"/>
          </a:p>
          <a:p>
            <a:endParaRPr lang="en-US" sz="2400" dirty="0" smtClean="0"/>
          </a:p>
          <a:p>
            <a:r>
              <a:rPr lang="en-US" sz="2400" dirty="0"/>
              <a:t>Chapter V – Housing and Residential Development</a:t>
            </a:r>
          </a:p>
          <a:p>
            <a:pPr marL="914400" lvl="1" indent="-457200">
              <a:buFont typeface="Arial" panose="020B0604020202020204" pitchFamily="34" charset="0"/>
              <a:buChar char="•"/>
            </a:pPr>
            <a:r>
              <a:rPr lang="en-US" sz="2400" dirty="0"/>
              <a:t>Goal V 1: To promote development of affordable, quality housing for all city </a:t>
            </a:r>
            <a:r>
              <a:rPr lang="en-US" sz="2400" dirty="0" smtClean="0"/>
              <a:t>residents.</a:t>
            </a:r>
          </a:p>
          <a:p>
            <a:pPr marL="914400" lvl="1" indent="-457200">
              <a:buFont typeface="Arial" panose="020B0604020202020204" pitchFamily="34" charset="0"/>
              <a:buChar char="•"/>
            </a:pPr>
            <a:r>
              <a:rPr lang="en-US" sz="2400" dirty="0"/>
              <a:t>Goal V 2: To promote a residential development pattern that is land-intensive and energy-efficient, that provides for an urban level of public and private services, and that allows unique and innovative development techniques to be employed in residential designs</a:t>
            </a:r>
            <a:r>
              <a:rPr lang="en-US" sz="2400" dirty="0" smtClean="0"/>
              <a:t>.</a:t>
            </a:r>
            <a:endParaRPr lang="en-US" sz="2400" dirty="0"/>
          </a:p>
        </p:txBody>
      </p:sp>
    </p:spTree>
    <p:extLst>
      <p:ext uri="{BB962C8B-B14F-4D97-AF65-F5344CB8AC3E}">
        <p14:creationId xmlns:p14="http://schemas.microsoft.com/office/powerpoint/2010/main" val="15474524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19111" y="766347"/>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4" y="27683"/>
            <a:ext cx="8715375" cy="738664"/>
          </a:xfrm>
          <a:prstGeom prst="rect">
            <a:avLst/>
          </a:prstGeom>
          <a:noFill/>
        </p:spPr>
        <p:txBody>
          <a:bodyPr wrap="square" rtlCol="0">
            <a:spAutoFit/>
          </a:bodyPr>
          <a:lstStyle/>
          <a:p>
            <a:pPr algn="ctr"/>
            <a:r>
              <a:rPr lang="en-US" sz="4200" b="1" dirty="0"/>
              <a:t>ZONE CHANGE REVIEW </a:t>
            </a:r>
            <a:r>
              <a:rPr lang="en-US" sz="4200" b="1" dirty="0" smtClean="0"/>
              <a:t>CRITERIA</a:t>
            </a:r>
            <a:endParaRPr lang="en-US" sz="4200" b="1" dirty="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8" name="Rectangle 7"/>
          <p:cNvSpPr/>
          <p:nvPr/>
        </p:nvSpPr>
        <p:spPr>
          <a:xfrm>
            <a:off x="35390" y="749141"/>
            <a:ext cx="5478890" cy="4893647"/>
          </a:xfrm>
          <a:prstGeom prst="rect">
            <a:avLst/>
          </a:prstGeom>
        </p:spPr>
        <p:txBody>
          <a:bodyPr wrap="square">
            <a:spAutoFit/>
          </a:bodyPr>
          <a:lstStyle/>
          <a:p>
            <a:pPr marL="342900" indent="-342900">
              <a:buFont typeface="Arial" panose="020B0604020202020204" pitchFamily="34" charset="0"/>
              <a:buChar char="•"/>
            </a:pPr>
            <a:r>
              <a:rPr lang="en-US" sz="2400" dirty="0"/>
              <a:t>Policy </a:t>
            </a:r>
            <a:r>
              <a:rPr lang="en-US" sz="2400" dirty="0" smtClean="0"/>
              <a:t>71.13: Criteria to determine if areas are appropriate </a:t>
            </a:r>
            <a:r>
              <a:rPr lang="en-US" sz="2400" dirty="0"/>
              <a:t>for high-density residential </a:t>
            </a:r>
            <a:r>
              <a:rPr lang="en-US" sz="2400" dirty="0" smtClean="0"/>
              <a:t>development</a:t>
            </a:r>
          </a:p>
          <a:p>
            <a:pPr marL="342900" indent="-342900">
              <a:buFont typeface="Arial" panose="020B0604020202020204" pitchFamily="34" charset="0"/>
              <a:buChar char="•"/>
            </a:pPr>
            <a:r>
              <a:rPr lang="en-US" sz="2400" dirty="0" smtClean="0"/>
              <a:t>Site meets most of the locational requirements for higher density housing</a:t>
            </a:r>
          </a:p>
          <a:p>
            <a:pPr marL="800100" lvl="1" indent="-342900">
              <a:buFont typeface="Arial" panose="020B0604020202020204" pitchFamily="34" charset="0"/>
              <a:buChar char="•"/>
            </a:pPr>
            <a:r>
              <a:rPr lang="en-US" sz="2400" dirty="0" smtClean="0"/>
              <a:t>Located on arterial street and future transit corridor (Baker Creek Road)</a:t>
            </a:r>
          </a:p>
          <a:p>
            <a:pPr marL="800100" lvl="1" indent="-342900">
              <a:buFont typeface="Arial" panose="020B0604020202020204" pitchFamily="34" charset="0"/>
              <a:buChar char="•"/>
            </a:pPr>
            <a:r>
              <a:rPr lang="en-US" sz="2400" dirty="0" smtClean="0"/>
              <a:t>Located adjacent to commercial services (proposed C-3 zoned portion of site)</a:t>
            </a:r>
          </a:p>
          <a:p>
            <a:pPr marL="800100" lvl="1" indent="-342900">
              <a:buFont typeface="Arial" panose="020B0604020202020204" pitchFamily="34" charset="0"/>
              <a:buChar char="•"/>
            </a:pPr>
            <a:r>
              <a:rPr lang="en-US" sz="2400" dirty="0" smtClean="0"/>
              <a:t>Not subject to development limitations – located south of Baker Creek and floodplain lands</a:t>
            </a:r>
          </a:p>
        </p:txBody>
      </p:sp>
      <p:pic>
        <p:nvPicPr>
          <p:cNvPr id="6" name="Picture 5"/>
          <p:cNvPicPr/>
          <p:nvPr/>
        </p:nvPicPr>
        <p:blipFill>
          <a:blip r:embed="rId3"/>
          <a:stretch>
            <a:fillRect/>
          </a:stretch>
        </p:blipFill>
        <p:spPr>
          <a:xfrm>
            <a:off x="5514280" y="877632"/>
            <a:ext cx="3477319" cy="4636664"/>
          </a:xfrm>
          <a:prstGeom prst="rect">
            <a:avLst/>
          </a:prstGeom>
          <a:ln w="9525">
            <a:solidFill>
              <a:srgbClr val="000000"/>
            </a:solidFill>
            <a:miter lim="0"/>
          </a:ln>
        </p:spPr>
      </p:pic>
    </p:spTree>
    <p:extLst>
      <p:ext uri="{BB962C8B-B14F-4D97-AF65-F5344CB8AC3E}">
        <p14:creationId xmlns:p14="http://schemas.microsoft.com/office/powerpoint/2010/main" val="2183956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5" y="27683"/>
            <a:ext cx="8610600" cy="1077218"/>
          </a:xfrm>
          <a:prstGeom prst="rect">
            <a:avLst/>
          </a:prstGeom>
          <a:noFill/>
        </p:spPr>
        <p:txBody>
          <a:bodyPr wrap="square" rtlCol="0">
            <a:spAutoFit/>
          </a:bodyPr>
          <a:lstStyle/>
          <a:p>
            <a:pPr algn="ctr"/>
            <a:r>
              <a:rPr lang="en-US" sz="4400" b="1" dirty="0" smtClean="0"/>
              <a:t>SITE LOCATION</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2" name="Rectangle 3"/>
          <p:cNvSpPr>
            <a:spLocks noChangeArrowheads="1"/>
          </p:cNvSpPr>
          <p:nvPr/>
        </p:nvSpPr>
        <p:spPr bwMode="auto">
          <a:xfrm>
            <a:off x="1304925" y="190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
          <p:cNvSpPr>
            <a:spLocks noChangeArrowheads="1"/>
          </p:cNvSpPr>
          <p:nvPr/>
        </p:nvSpPr>
        <p:spPr bwMode="auto">
          <a:xfrm>
            <a:off x="1304925" y="647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p:cNvSpPr>
            <a:spLocks noChangeArrowheads="1"/>
          </p:cNvSpPr>
          <p:nvPr/>
        </p:nvSpPr>
        <p:spPr bwMode="auto">
          <a:xfrm>
            <a:off x="1304925" y="5943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3"/>
          <p:cNvSpPr>
            <a:spLocks noChangeArrowheads="1"/>
          </p:cNvSpPr>
          <p:nvPr/>
        </p:nvSpPr>
        <p:spPr bwMode="auto">
          <a:xfrm>
            <a:off x="1447800" y="428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4"/>
          <p:cNvSpPr>
            <a:spLocks noChangeArrowheads="1"/>
          </p:cNvSpPr>
          <p:nvPr/>
        </p:nvSpPr>
        <p:spPr bwMode="auto">
          <a:xfrm>
            <a:off x="1447800" y="500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5"/>
          <p:cNvSpPr>
            <a:spLocks noChangeArrowheads="1"/>
          </p:cNvSpPr>
          <p:nvPr/>
        </p:nvSpPr>
        <p:spPr bwMode="auto">
          <a:xfrm>
            <a:off x="1447800" y="5634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a:picLocks noChangeAspect="1"/>
          </p:cNvPicPr>
          <p:nvPr/>
        </p:nvPicPr>
        <p:blipFill rotWithShape="1">
          <a:blip r:embed="rId3"/>
          <a:srcRect l="57500" t="20833" r="5000" b="14584"/>
          <a:stretch/>
        </p:blipFill>
        <p:spPr>
          <a:xfrm>
            <a:off x="1304925" y="950117"/>
            <a:ext cx="6574557" cy="4529139"/>
          </a:xfrm>
          <a:prstGeom prst="rect">
            <a:avLst/>
          </a:prstGeom>
          <a:ln>
            <a:solidFill>
              <a:schemeClr val="bg1"/>
            </a:solidFill>
          </a:ln>
        </p:spPr>
      </p:pic>
    </p:spTree>
    <p:extLst>
      <p:ext uri="{BB962C8B-B14F-4D97-AF65-F5344CB8AC3E}">
        <p14:creationId xmlns:p14="http://schemas.microsoft.com/office/powerpoint/2010/main" val="4182510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19111" y="766347"/>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4" y="27683"/>
            <a:ext cx="8715375" cy="738664"/>
          </a:xfrm>
          <a:prstGeom prst="rect">
            <a:avLst/>
          </a:prstGeom>
          <a:noFill/>
        </p:spPr>
        <p:txBody>
          <a:bodyPr wrap="square" rtlCol="0">
            <a:spAutoFit/>
          </a:bodyPr>
          <a:lstStyle/>
          <a:p>
            <a:pPr algn="ctr"/>
            <a:r>
              <a:rPr lang="en-US" sz="4200" b="1" dirty="0"/>
              <a:t>ZONE CHANGE REVIEW </a:t>
            </a:r>
            <a:r>
              <a:rPr lang="en-US" sz="4200" b="1" dirty="0" smtClean="0"/>
              <a:t>CRITERIA</a:t>
            </a:r>
            <a:endParaRPr lang="en-US" sz="4200" b="1" dirty="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8" name="Rectangle 7"/>
          <p:cNvSpPr/>
          <p:nvPr/>
        </p:nvSpPr>
        <p:spPr>
          <a:xfrm>
            <a:off x="136112" y="914400"/>
            <a:ext cx="8624889" cy="5262979"/>
          </a:xfrm>
          <a:prstGeom prst="rect">
            <a:avLst/>
          </a:prstGeom>
        </p:spPr>
        <p:txBody>
          <a:bodyPr wrap="square">
            <a:spAutoFit/>
          </a:bodyPr>
          <a:lstStyle/>
          <a:p>
            <a:pPr marL="342900" indent="-342900">
              <a:buFont typeface="Arial" panose="020B0604020202020204" pitchFamily="34" charset="0"/>
              <a:buChar char="•"/>
            </a:pPr>
            <a:r>
              <a:rPr lang="en-US" sz="2400" dirty="0" smtClean="0"/>
              <a:t>Site does not meet some of the locational requirements without more detail for development of site:</a:t>
            </a:r>
          </a:p>
          <a:p>
            <a:pPr marL="800100" lvl="1" indent="-342900">
              <a:buFont typeface="Arial" panose="020B0604020202020204" pitchFamily="34" charset="0"/>
              <a:buChar char="•"/>
            </a:pPr>
            <a:r>
              <a:rPr lang="en-US" sz="2400" dirty="0" smtClean="0"/>
              <a:t>Adjacency </a:t>
            </a:r>
            <a:r>
              <a:rPr lang="en-US" sz="2400" dirty="0"/>
              <a:t>to public or private open space</a:t>
            </a:r>
          </a:p>
          <a:p>
            <a:pPr marL="800100" lvl="1" indent="-342900">
              <a:buFont typeface="Arial" panose="020B0604020202020204" pitchFamily="34" charset="0"/>
              <a:buChar char="•"/>
            </a:pPr>
            <a:r>
              <a:rPr lang="en-US" sz="2400" dirty="0"/>
              <a:t>Ability to buffer from low density residential</a:t>
            </a:r>
          </a:p>
          <a:p>
            <a:pPr marL="800100" lvl="1" indent="-342900">
              <a:buFont typeface="Arial" panose="020B0604020202020204" pitchFamily="34" charset="0"/>
              <a:buChar char="•"/>
            </a:pPr>
            <a:r>
              <a:rPr lang="en-US" sz="2400" dirty="0"/>
              <a:t>Capacity of existing services to serve </a:t>
            </a:r>
            <a:r>
              <a:rPr lang="en-US" sz="2400" dirty="0" smtClean="0"/>
              <a:t>development</a:t>
            </a:r>
          </a:p>
          <a:p>
            <a:pPr marL="1257300" lvl="2" indent="-342900">
              <a:buFont typeface="Arial" panose="020B0604020202020204" pitchFamily="34" charset="0"/>
              <a:buChar char="•"/>
            </a:pPr>
            <a:r>
              <a:rPr lang="en-US" sz="2400" dirty="0" smtClean="0"/>
              <a:t>Traffic Impact Analysis does not analyze maximum development of R-4 zone</a:t>
            </a:r>
          </a:p>
          <a:p>
            <a:pPr lvl="1"/>
            <a:endParaRPr lang="en-US" sz="2400" dirty="0" smtClean="0"/>
          </a:p>
          <a:p>
            <a:pPr marL="342900" indent="-342900">
              <a:buFont typeface="Arial" panose="020B0604020202020204" pitchFamily="34" charset="0"/>
              <a:buChar char="•"/>
            </a:pPr>
            <a:r>
              <a:rPr lang="en-US" sz="2400" dirty="0" smtClean="0"/>
              <a:t>These issues are addressed in proposed Planned Development (PD 1-19 &amp; PDA 2-19) applications with specific development plan</a:t>
            </a:r>
          </a:p>
          <a:p>
            <a:pPr marL="800100" lvl="1" indent="-342900">
              <a:buFont typeface="Arial" panose="020B0604020202020204" pitchFamily="34" charset="0"/>
              <a:buChar char="•"/>
            </a:pPr>
            <a:r>
              <a:rPr lang="en-US" sz="2400" i="1" dirty="0" smtClean="0"/>
              <a:t>Planning Commission recommending ZC </a:t>
            </a:r>
            <a:r>
              <a:rPr lang="en-US" sz="2400" i="1" dirty="0"/>
              <a:t>1-19 not be approved unless </a:t>
            </a:r>
            <a:r>
              <a:rPr lang="en-US" sz="2400" i="1" dirty="0" smtClean="0"/>
              <a:t>PD 1-19 and PDA 2-19 are approved</a:t>
            </a:r>
            <a:endParaRPr lang="en-US" sz="2400" i="1" dirty="0"/>
          </a:p>
          <a:p>
            <a:pPr lvl="1"/>
            <a:endParaRPr lang="en-US" sz="2400" dirty="0" smtClean="0"/>
          </a:p>
          <a:p>
            <a:pPr marL="800100" lvl="1"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5456076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p:cNvSpPr txBox="1"/>
          <p:nvPr/>
        </p:nvSpPr>
        <p:spPr>
          <a:xfrm>
            <a:off x="5029200" y="1908482"/>
            <a:ext cx="4316878" cy="2431435"/>
          </a:xfrm>
          <a:prstGeom prst="rect">
            <a:avLst/>
          </a:prstGeom>
          <a:noFill/>
        </p:spPr>
        <p:txBody>
          <a:bodyPr wrap="square" rtlCol="0">
            <a:spAutoFit/>
          </a:bodyPr>
          <a:lstStyle/>
          <a:p>
            <a:pPr algn="ctr"/>
            <a:r>
              <a:rPr lang="en-US" sz="3800" b="1" dirty="0" smtClean="0"/>
              <a:t>Planned Development Amendment</a:t>
            </a:r>
          </a:p>
          <a:p>
            <a:pPr algn="ctr"/>
            <a:r>
              <a:rPr lang="en-US" sz="3800" b="1" dirty="0" smtClean="0"/>
              <a:t>PDA </a:t>
            </a:r>
            <a:r>
              <a:rPr lang="en-US" sz="3800" b="1" dirty="0"/>
              <a:t>2</a:t>
            </a:r>
            <a:r>
              <a:rPr lang="en-US" sz="3800" b="1" dirty="0" smtClean="0"/>
              <a:t>-19</a:t>
            </a:r>
            <a:endParaRPr lang="en-US" sz="2800" dirty="0"/>
          </a:p>
        </p:txBody>
      </p:sp>
      <p:sp>
        <p:nvSpPr>
          <p:cNvPr id="13" name="TextBox 12"/>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pic>
        <p:nvPicPr>
          <p:cNvPr id="6" name="Picture 5"/>
          <p:cNvPicPr/>
          <p:nvPr/>
        </p:nvPicPr>
        <p:blipFill rotWithShape="1">
          <a:blip r:embed="rId3"/>
          <a:srcRect t="21951" b="5195"/>
          <a:stretch/>
        </p:blipFill>
        <p:spPr>
          <a:xfrm>
            <a:off x="263530" y="164425"/>
            <a:ext cx="5094053" cy="2959775"/>
          </a:xfrm>
          <a:prstGeom prst="rect">
            <a:avLst/>
          </a:prstGeom>
          <a:ln w="9525">
            <a:solidFill>
              <a:srgbClr val="000000"/>
            </a:solidFill>
            <a:miter lim="0"/>
          </a:ln>
        </p:spPr>
      </p:pic>
      <p:pic>
        <p:nvPicPr>
          <p:cNvPr id="7" name="Picture 6"/>
          <p:cNvPicPr/>
          <p:nvPr/>
        </p:nvPicPr>
        <p:blipFill rotWithShape="1">
          <a:blip r:embed="rId4"/>
          <a:srcRect l="2264" t="59070" r="75942" b="10544"/>
          <a:stretch/>
        </p:blipFill>
        <p:spPr bwMode="auto">
          <a:xfrm>
            <a:off x="762000" y="3200400"/>
            <a:ext cx="4099036" cy="2286000"/>
          </a:xfrm>
          <a:prstGeom prst="rect">
            <a:avLst/>
          </a:prstGeom>
          <a:ln>
            <a:solidFill>
              <a:schemeClr val="bg1"/>
            </a:solid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27539972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PLANNED DEVELOPMENT AMENDMENT</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177591" y="750869"/>
            <a:ext cx="5181736" cy="4893647"/>
          </a:xfrm>
          <a:prstGeom prst="rect">
            <a:avLst/>
          </a:prstGeom>
        </p:spPr>
        <p:txBody>
          <a:bodyPr wrap="square">
            <a:spAutoFit/>
          </a:bodyPr>
          <a:lstStyle/>
          <a:p>
            <a:pPr marL="342900" indent="-342900">
              <a:buFont typeface="Arial" panose="020B0604020202020204" pitchFamily="34" charset="0"/>
              <a:buChar char="•"/>
            </a:pPr>
            <a:r>
              <a:rPr lang="en-US" sz="2400" dirty="0" smtClean="0"/>
              <a:t>Ordinance 4633 – Commercial Planned Development Overlay District</a:t>
            </a:r>
          </a:p>
          <a:p>
            <a:pPr marL="342900" indent="-342900">
              <a:buFont typeface="Arial" panose="020B0604020202020204" pitchFamily="34" charset="0"/>
              <a:buChar char="•"/>
            </a:pPr>
            <a:r>
              <a:rPr lang="en-US" sz="2400" u="sng" dirty="0" smtClean="0"/>
              <a:t>Request:</a:t>
            </a:r>
            <a:r>
              <a:rPr lang="en-US" sz="2400" dirty="0" smtClean="0"/>
              <a:t> </a:t>
            </a:r>
          </a:p>
          <a:p>
            <a:pPr marL="800100" lvl="1" indent="-342900">
              <a:buFont typeface="Arial" panose="020B0604020202020204" pitchFamily="34" charset="0"/>
              <a:buChar char="•"/>
            </a:pPr>
            <a:r>
              <a:rPr lang="en-US" sz="2400" dirty="0" smtClean="0"/>
              <a:t>Reduce size of PD to be consistent with reduced Comprehensive Plan designation of Commercial land</a:t>
            </a:r>
          </a:p>
          <a:p>
            <a:pPr marL="800100" lvl="1" indent="-342900">
              <a:buFont typeface="Arial" panose="020B0604020202020204" pitchFamily="34" charset="0"/>
              <a:buChar char="•"/>
            </a:pPr>
            <a:r>
              <a:rPr lang="en-US" sz="2400" dirty="0" smtClean="0"/>
              <a:t>Amend existing conditions of approval to allow:</a:t>
            </a:r>
          </a:p>
          <a:p>
            <a:pPr marL="1257300" lvl="2" indent="-342900">
              <a:buFont typeface="Arial" panose="020B0604020202020204" pitchFamily="34" charset="0"/>
              <a:buChar char="•"/>
            </a:pPr>
            <a:r>
              <a:rPr lang="en-US" sz="2400" dirty="0" smtClean="0"/>
              <a:t>Up to 120 multiple family units</a:t>
            </a:r>
          </a:p>
          <a:p>
            <a:pPr marL="1257300" lvl="2" indent="-342900">
              <a:buFont typeface="Arial" panose="020B0604020202020204" pitchFamily="34" charset="0"/>
              <a:buChar char="•"/>
            </a:pPr>
            <a:r>
              <a:rPr lang="en-US" sz="2400" dirty="0" smtClean="0"/>
              <a:t>Minimum of 2 acres of neighborhood commercial uses</a:t>
            </a:r>
          </a:p>
          <a:p>
            <a:pPr marL="800100" lvl="1" indent="-342900">
              <a:buFont typeface="Arial" panose="020B0604020202020204" pitchFamily="34" charset="0"/>
              <a:buChar char="•"/>
            </a:pPr>
            <a:r>
              <a:rPr lang="en-US" sz="2400" dirty="0" smtClean="0"/>
              <a:t>No specific development plan submitted</a:t>
            </a:r>
          </a:p>
        </p:txBody>
      </p:sp>
      <p:pic>
        <p:nvPicPr>
          <p:cNvPr id="2" name="Picture 1"/>
          <p:cNvPicPr>
            <a:picLocks noChangeAspect="1"/>
          </p:cNvPicPr>
          <p:nvPr/>
        </p:nvPicPr>
        <p:blipFill rotWithShape="1">
          <a:blip r:embed="rId3"/>
          <a:srcRect l="63333" t="20833" r="10834" b="4166"/>
          <a:stretch/>
        </p:blipFill>
        <p:spPr>
          <a:xfrm>
            <a:off x="5383908" y="994717"/>
            <a:ext cx="3613838" cy="4196715"/>
          </a:xfrm>
          <a:prstGeom prst="rect">
            <a:avLst/>
          </a:prstGeom>
          <a:ln>
            <a:solidFill>
              <a:schemeClr val="bg1"/>
            </a:solidFill>
          </a:ln>
        </p:spPr>
      </p:pic>
    </p:spTree>
    <p:extLst>
      <p:ext uri="{BB962C8B-B14F-4D97-AF65-F5344CB8AC3E}">
        <p14:creationId xmlns:p14="http://schemas.microsoft.com/office/powerpoint/2010/main" val="2367477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EXISTING PD (ORD 4633) CONDITIONS</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3976403" y="984885"/>
            <a:ext cx="5130727" cy="4801314"/>
          </a:xfrm>
          <a:prstGeom prst="rect">
            <a:avLst/>
          </a:prstGeom>
        </p:spPr>
        <p:txBody>
          <a:bodyPr wrap="square">
            <a:spAutoFit/>
          </a:bodyPr>
          <a:lstStyle/>
          <a:p>
            <a:pPr marL="342900" indent="-342900">
              <a:buFont typeface="Arial" panose="020B0604020202020204" pitchFamily="34" charset="0"/>
              <a:buChar char="•"/>
            </a:pPr>
            <a:r>
              <a:rPr lang="en-US" sz="2400" dirty="0" smtClean="0"/>
              <a:t>No </a:t>
            </a:r>
            <a:r>
              <a:rPr lang="en-US" sz="2400" dirty="0"/>
              <a:t>multiple-family residential use </a:t>
            </a:r>
            <a:r>
              <a:rPr lang="en-US" sz="2400" dirty="0" smtClean="0"/>
              <a:t>allowed</a:t>
            </a:r>
            <a:endParaRPr lang="en-US" sz="2400" dirty="0"/>
          </a:p>
          <a:p>
            <a:pPr marL="342900" indent="-342900">
              <a:buFont typeface="Arial" panose="020B0604020202020204" pitchFamily="34" charset="0"/>
              <a:buChar char="•"/>
            </a:pPr>
            <a:r>
              <a:rPr lang="en-US" sz="2400" dirty="0" smtClean="0"/>
              <a:t>Minimum 14% landscaping (higher than standard C-3 zone)</a:t>
            </a:r>
            <a:endParaRPr lang="en-US" sz="2400" dirty="0"/>
          </a:p>
          <a:p>
            <a:pPr marL="342900" indent="-342900">
              <a:buFont typeface="Arial" panose="020B0604020202020204" pitchFamily="34" charset="0"/>
              <a:buChar char="•"/>
            </a:pPr>
            <a:r>
              <a:rPr lang="en-US" sz="2400" dirty="0" smtClean="0"/>
              <a:t>Development plan review by Planning Commission</a:t>
            </a:r>
          </a:p>
          <a:p>
            <a:pPr marL="342900" indent="-342900">
              <a:buFont typeface="Arial" panose="020B0604020202020204" pitchFamily="34" charset="0"/>
              <a:buChar char="•"/>
            </a:pPr>
            <a:r>
              <a:rPr lang="en-US" sz="2400" dirty="0" smtClean="0"/>
              <a:t>Building height limited to 35 feet</a:t>
            </a:r>
            <a:endParaRPr lang="en-US" sz="2400" dirty="0"/>
          </a:p>
          <a:p>
            <a:pPr marL="342900" indent="-342900">
              <a:buFont typeface="Arial" panose="020B0604020202020204" pitchFamily="34" charset="0"/>
              <a:buChar char="•"/>
            </a:pPr>
            <a:r>
              <a:rPr lang="en-US" sz="2400" dirty="0" smtClean="0"/>
              <a:t>Limits on:</a:t>
            </a:r>
          </a:p>
          <a:p>
            <a:pPr marL="800100" lvl="1" indent="-342900">
              <a:buFont typeface="Arial" panose="020B0604020202020204" pitchFamily="34" charset="0"/>
              <a:buChar char="•"/>
            </a:pPr>
            <a:r>
              <a:rPr lang="en-US" sz="2400" dirty="0" smtClean="0"/>
              <a:t>Commercial hours of operation</a:t>
            </a:r>
          </a:p>
          <a:p>
            <a:pPr marL="800100" lvl="1" indent="-342900">
              <a:buFont typeface="Arial" panose="020B0604020202020204" pitchFamily="34" charset="0"/>
              <a:buChar char="•"/>
            </a:pPr>
            <a:r>
              <a:rPr lang="en-US" sz="2400" dirty="0" smtClean="0"/>
              <a:t>Lighting</a:t>
            </a:r>
          </a:p>
          <a:p>
            <a:pPr marL="800100" lvl="1" indent="-342900">
              <a:buFont typeface="Arial" panose="020B0604020202020204" pitchFamily="34" charset="0"/>
              <a:buChar char="•"/>
            </a:pPr>
            <a:r>
              <a:rPr lang="en-US" sz="2400" dirty="0" smtClean="0"/>
              <a:t>Signage</a:t>
            </a:r>
          </a:p>
          <a:p>
            <a:pPr marL="800100" lvl="1" indent="-342900">
              <a:buFont typeface="Arial" panose="020B0604020202020204" pitchFamily="34" charset="0"/>
              <a:buChar char="•"/>
            </a:pPr>
            <a:r>
              <a:rPr lang="en-US" sz="2400" dirty="0" smtClean="0"/>
              <a:t>Outside storage</a:t>
            </a:r>
          </a:p>
          <a:p>
            <a:pPr marL="800100" lvl="1" indent="-342900">
              <a:buFont typeface="Arial" panose="020B0604020202020204" pitchFamily="34" charset="0"/>
              <a:buChar char="•"/>
            </a:pPr>
            <a:endParaRPr lang="en-US" dirty="0" smtClean="0"/>
          </a:p>
        </p:txBody>
      </p:sp>
      <p:pic>
        <p:nvPicPr>
          <p:cNvPr id="6" name="Picture 5"/>
          <p:cNvPicPr>
            <a:picLocks noChangeAspect="1"/>
          </p:cNvPicPr>
          <p:nvPr/>
        </p:nvPicPr>
        <p:blipFill rotWithShape="1">
          <a:blip r:embed="rId3"/>
          <a:srcRect l="63333" t="20833" r="10834" b="4166"/>
          <a:stretch/>
        </p:blipFill>
        <p:spPr>
          <a:xfrm>
            <a:off x="228600" y="984885"/>
            <a:ext cx="3613838" cy="4196715"/>
          </a:xfrm>
          <a:prstGeom prst="rect">
            <a:avLst/>
          </a:prstGeom>
          <a:ln>
            <a:solidFill>
              <a:schemeClr val="bg1"/>
            </a:solidFill>
          </a:ln>
        </p:spPr>
      </p:pic>
    </p:spTree>
    <p:extLst>
      <p:ext uri="{BB962C8B-B14F-4D97-AF65-F5344CB8AC3E}">
        <p14:creationId xmlns:p14="http://schemas.microsoft.com/office/powerpoint/2010/main" val="36764474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PD AMENDMENT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78278" y="762000"/>
            <a:ext cx="8694887" cy="4739759"/>
          </a:xfrm>
          <a:prstGeom prst="rect">
            <a:avLst/>
          </a:prstGeom>
        </p:spPr>
        <p:txBody>
          <a:bodyPr wrap="square">
            <a:spAutoFit/>
          </a:bodyPr>
          <a:lstStyle/>
          <a:p>
            <a:r>
              <a:rPr lang="en-US" sz="2200" u="sng" dirty="0" smtClean="0"/>
              <a:t>Section 17.74.070</a:t>
            </a:r>
          </a:p>
          <a:p>
            <a:pPr marL="342900" indent="-342900">
              <a:buFont typeface="+mj-lt"/>
              <a:buAutoNum type="alphaUcPeriod"/>
            </a:pPr>
            <a:r>
              <a:rPr lang="en-US" sz="2000" dirty="0" smtClean="0"/>
              <a:t>There </a:t>
            </a:r>
            <a:r>
              <a:rPr lang="en-US" sz="2000" dirty="0"/>
              <a:t>are special physical conditions or objectives of a development which the proposal will satisfy to warrant a departure from the standard regulation requirements</a:t>
            </a:r>
            <a:r>
              <a:rPr lang="en-US" sz="2000" dirty="0" smtClean="0"/>
              <a:t>;</a:t>
            </a:r>
          </a:p>
          <a:p>
            <a:pPr marL="342900" indent="-342900">
              <a:buFont typeface="+mj-lt"/>
              <a:buAutoNum type="alphaUcPeriod"/>
            </a:pPr>
            <a:endParaRPr lang="en-US" sz="2000" dirty="0"/>
          </a:p>
          <a:p>
            <a:pPr marL="285750" indent="-285750">
              <a:buFont typeface="Arial" panose="020B0604020202020204" pitchFamily="34" charset="0"/>
              <a:buChar char="•"/>
            </a:pPr>
            <a:r>
              <a:rPr lang="en-US" sz="2000" dirty="0" smtClean="0"/>
              <a:t>Objectives of the proposed Planned Development Amendment:</a:t>
            </a:r>
          </a:p>
          <a:p>
            <a:pPr marL="742950" lvl="1" indent="-285750">
              <a:buFont typeface="Arial" panose="020B0604020202020204" pitchFamily="34" charset="0"/>
              <a:buChar char="•"/>
            </a:pPr>
            <a:r>
              <a:rPr lang="en-US" sz="2000" dirty="0"/>
              <a:t>I</a:t>
            </a:r>
            <a:r>
              <a:rPr lang="en-US" sz="2000" dirty="0" smtClean="0"/>
              <a:t>ntroduce a mix of uses by allowing multiple family dwelling units</a:t>
            </a:r>
          </a:p>
          <a:p>
            <a:pPr marL="742950" lvl="1" indent="-285750">
              <a:buFont typeface="Arial" panose="020B0604020202020204" pitchFamily="34" charset="0"/>
              <a:buChar char="•"/>
            </a:pPr>
            <a:r>
              <a:rPr lang="en-US" sz="2000" dirty="0" smtClean="0"/>
              <a:t>Provide “neighborhood commercial uses” within the site to serve surrounding residential development</a:t>
            </a:r>
          </a:p>
          <a:p>
            <a:pPr lvl="1"/>
            <a:endParaRPr lang="en-US" sz="2000" dirty="0"/>
          </a:p>
          <a:p>
            <a:pPr marL="285750" indent="-285750">
              <a:buFont typeface="Arial" panose="020B0604020202020204" pitchFamily="34" charset="0"/>
              <a:buChar char="•"/>
            </a:pPr>
            <a:r>
              <a:rPr lang="en-US" sz="2000" dirty="0" smtClean="0"/>
              <a:t>City must find that these special objectives, either as proposed or as revised with conditions of approval, warrant a departure from the standard regulation requirements</a:t>
            </a:r>
          </a:p>
          <a:p>
            <a:pPr marL="742950" lvl="1" indent="-285750">
              <a:buFont typeface="Arial" panose="020B0604020202020204" pitchFamily="34" charset="0"/>
              <a:buChar char="•"/>
            </a:pPr>
            <a:r>
              <a:rPr lang="en-US" sz="2000" dirty="0" smtClean="0"/>
              <a:t>As an existing Planned Development Overlay District, standard regulation requirements are those required by Ordinance 4633</a:t>
            </a:r>
            <a:endParaRPr lang="en-US" sz="2000" dirty="0"/>
          </a:p>
        </p:txBody>
      </p:sp>
    </p:spTree>
    <p:extLst>
      <p:ext uri="{BB962C8B-B14F-4D97-AF65-F5344CB8AC3E}">
        <p14:creationId xmlns:p14="http://schemas.microsoft.com/office/powerpoint/2010/main" val="17121904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PD AMENDMENT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152399" y="685800"/>
            <a:ext cx="8694887" cy="2554545"/>
          </a:xfrm>
          <a:prstGeom prst="rect">
            <a:avLst/>
          </a:prstGeom>
        </p:spPr>
        <p:txBody>
          <a:bodyPr wrap="square">
            <a:spAutoFit/>
          </a:bodyPr>
          <a:lstStyle/>
          <a:p>
            <a:pPr marL="285750" indent="-285750">
              <a:buFont typeface="Arial" panose="020B0604020202020204" pitchFamily="34" charset="0"/>
              <a:buChar char="•"/>
            </a:pPr>
            <a:r>
              <a:rPr lang="en-US" sz="2000" dirty="0" smtClean="0"/>
              <a:t>Planning Commission found that special objectives can warrant departure from existing regulations in Ordinance 4633, if: </a:t>
            </a:r>
          </a:p>
          <a:p>
            <a:pPr marL="742950" lvl="1" indent="-285750">
              <a:buFont typeface="Arial" panose="020B0604020202020204" pitchFamily="34" charset="0"/>
              <a:buChar char="•"/>
            </a:pPr>
            <a:r>
              <a:rPr lang="en-US" sz="2000" dirty="0"/>
              <a:t>D</a:t>
            </a:r>
            <a:r>
              <a:rPr lang="en-US" sz="2000" dirty="0" smtClean="0"/>
              <a:t>evelopment of site is designed appropriately given:</a:t>
            </a:r>
          </a:p>
          <a:p>
            <a:pPr marL="1200150" lvl="2" indent="-285750">
              <a:buFont typeface="Arial" panose="020B0604020202020204" pitchFamily="34" charset="0"/>
              <a:buChar char="•"/>
            </a:pPr>
            <a:r>
              <a:rPr lang="en-US" sz="2000" dirty="0" smtClean="0"/>
              <a:t>The location surrounded by residential uses and public parks</a:t>
            </a:r>
          </a:p>
          <a:p>
            <a:pPr marL="1200150" lvl="2" indent="-285750">
              <a:buFont typeface="Arial" panose="020B0604020202020204" pitchFamily="34" charset="0"/>
              <a:buChar char="•"/>
            </a:pPr>
            <a:r>
              <a:rPr lang="en-US" sz="2000" dirty="0" smtClean="0"/>
              <a:t>The intent to provide neighborhood serving commercial uses</a:t>
            </a:r>
          </a:p>
          <a:p>
            <a:pPr marL="742950" lvl="1" indent="-285750">
              <a:buFont typeface="Arial" panose="020B0604020202020204" pitchFamily="34" charset="0"/>
              <a:buChar char="•"/>
            </a:pPr>
            <a:r>
              <a:rPr lang="en-US" sz="2000" dirty="0" smtClean="0"/>
              <a:t>Mixed uses (multiple family dwelling units and commercial uses) are integrated on site</a:t>
            </a:r>
          </a:p>
          <a:p>
            <a:pPr marL="742950" lvl="1" indent="-285750">
              <a:buFont typeface="Arial" panose="020B0604020202020204" pitchFamily="34" charset="0"/>
              <a:buChar char="•"/>
            </a:pPr>
            <a:r>
              <a:rPr lang="en-US" sz="2000" dirty="0" smtClean="0"/>
              <a:t>Development of site is consistent with applicable Comprehensive Plan policies</a:t>
            </a:r>
          </a:p>
        </p:txBody>
      </p:sp>
      <p:pic>
        <p:nvPicPr>
          <p:cNvPr id="6" name="Picture 5"/>
          <p:cNvPicPr/>
          <p:nvPr/>
        </p:nvPicPr>
        <p:blipFill rotWithShape="1">
          <a:blip r:embed="rId3"/>
          <a:srcRect l="2843" t="51496" r="66361" b="10544"/>
          <a:stretch/>
        </p:blipFill>
        <p:spPr bwMode="auto">
          <a:xfrm>
            <a:off x="2209800" y="3240345"/>
            <a:ext cx="4555379" cy="2246055"/>
          </a:xfrm>
          <a:prstGeom prst="rect">
            <a:avLst/>
          </a:prstGeom>
          <a:ln>
            <a:solidFill>
              <a:schemeClr val="bg1"/>
            </a:solid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25283413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PD AMENDMENT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78278" y="914400"/>
            <a:ext cx="8694887" cy="4093428"/>
          </a:xfrm>
          <a:prstGeom prst="rect">
            <a:avLst/>
          </a:prstGeom>
        </p:spPr>
        <p:txBody>
          <a:bodyPr wrap="square">
            <a:spAutoFit/>
          </a:bodyPr>
          <a:lstStyle/>
          <a:p>
            <a:pPr marL="342900" indent="-342900">
              <a:buFont typeface="Arial" panose="020B0604020202020204" pitchFamily="34" charset="0"/>
              <a:buChar char="•"/>
            </a:pPr>
            <a:r>
              <a:rPr lang="en-US" sz="2000" dirty="0" smtClean="0"/>
              <a:t>Changes in conditions within City since original PD adoption in 1996:</a:t>
            </a:r>
          </a:p>
          <a:p>
            <a:pPr marL="800100" lvl="1" indent="-342900">
              <a:buFont typeface="Arial" panose="020B0604020202020204" pitchFamily="34" charset="0"/>
              <a:buChar char="•"/>
            </a:pPr>
            <a:r>
              <a:rPr lang="en-US" sz="2000" dirty="0" smtClean="0"/>
              <a:t>Housing inventory and affordability issues</a:t>
            </a:r>
          </a:p>
          <a:p>
            <a:pPr marL="800100" lvl="1" indent="-342900">
              <a:buFont typeface="Arial" panose="020B0604020202020204" pitchFamily="34" charset="0"/>
              <a:buChar char="•"/>
            </a:pPr>
            <a:r>
              <a:rPr lang="en-US" sz="2000" dirty="0" smtClean="0"/>
              <a:t>Residential Buildable Lands Inventory (acknowledged and more recent draft) identify need for additional residential land and dwelling units</a:t>
            </a:r>
          </a:p>
          <a:p>
            <a:pPr lvl="1"/>
            <a:endParaRPr lang="en-US" sz="2000" dirty="0" smtClean="0"/>
          </a:p>
          <a:p>
            <a:pPr marL="342900" indent="-342900">
              <a:buFont typeface="Arial" panose="020B0604020202020204" pitchFamily="34" charset="0"/>
              <a:buChar char="•"/>
            </a:pPr>
            <a:r>
              <a:rPr lang="en-US" sz="2000" dirty="0" smtClean="0"/>
              <a:t>Preservation of commercial uses in the NW area of the City</a:t>
            </a:r>
          </a:p>
          <a:p>
            <a:pPr marL="800100" lvl="1" indent="-342900">
              <a:buFont typeface="Arial" panose="020B0604020202020204" pitchFamily="34" charset="0"/>
              <a:buChar char="•"/>
            </a:pPr>
            <a:r>
              <a:rPr lang="en-US" sz="2000" dirty="0" smtClean="0"/>
              <a:t>Current 11.3 acres is larger than necessary for neighborhood serving commercial uses</a:t>
            </a:r>
          </a:p>
          <a:p>
            <a:pPr marL="800100" lvl="1" indent="-342900">
              <a:buFont typeface="Arial" panose="020B0604020202020204" pitchFamily="34" charset="0"/>
              <a:buChar char="•"/>
            </a:pPr>
            <a:r>
              <a:rPr lang="en-US" sz="2000" dirty="0" smtClean="0"/>
              <a:t>However, the City has planned for at least 5 acres of commercial development in the NW area since 1991 (Ordinance 4506)</a:t>
            </a:r>
          </a:p>
          <a:p>
            <a:pPr marL="800100" lvl="1" indent="-342900">
              <a:buFont typeface="Arial" panose="020B0604020202020204" pitchFamily="34" charset="0"/>
              <a:buChar char="•"/>
            </a:pPr>
            <a:r>
              <a:rPr lang="en-US" sz="2000" dirty="0" smtClean="0"/>
              <a:t>In order to maintain space for commercial development, a minimum size of 5 acres is recommended by Planning Commission with allowance for integration of multiple family units</a:t>
            </a:r>
            <a:endParaRPr lang="en-US" sz="2000" dirty="0"/>
          </a:p>
        </p:txBody>
      </p:sp>
    </p:spTree>
    <p:extLst>
      <p:ext uri="{BB962C8B-B14F-4D97-AF65-F5344CB8AC3E}">
        <p14:creationId xmlns:p14="http://schemas.microsoft.com/office/powerpoint/2010/main" val="16237575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PD AMENDMENT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43865" y="685800"/>
            <a:ext cx="8694887" cy="4585871"/>
          </a:xfrm>
          <a:prstGeom prst="rect">
            <a:avLst/>
          </a:prstGeom>
        </p:spPr>
        <p:txBody>
          <a:bodyPr wrap="square">
            <a:spAutoFit/>
          </a:bodyPr>
          <a:lstStyle/>
          <a:p>
            <a:r>
              <a:rPr lang="en-US" sz="2200" u="sng" dirty="0" smtClean="0"/>
              <a:t>Section 17.74.070</a:t>
            </a:r>
          </a:p>
          <a:p>
            <a:pPr marL="342900" indent="-342900">
              <a:buFont typeface="+mj-lt"/>
              <a:buAutoNum type="alphaUcPeriod" startAt="2"/>
            </a:pPr>
            <a:r>
              <a:rPr lang="en-US" dirty="0" smtClean="0"/>
              <a:t>Resulting </a:t>
            </a:r>
            <a:r>
              <a:rPr lang="en-US" dirty="0"/>
              <a:t>development will not be inconsistent with the Comprehensive Plan objectives of the area; </a:t>
            </a:r>
            <a:endParaRPr lang="en-US" dirty="0" smtClean="0"/>
          </a:p>
          <a:p>
            <a:pPr marL="342900" indent="-342900">
              <a:buFont typeface="+mj-lt"/>
              <a:buAutoNum type="alphaUcPeriod" startAt="2"/>
            </a:pPr>
            <a:endParaRPr lang="en-US" dirty="0"/>
          </a:p>
          <a:p>
            <a:r>
              <a:rPr lang="en-US" dirty="0"/>
              <a:t>Goal IV 3: To ensure commercial development that maximizes efficiency of land use </a:t>
            </a:r>
            <a:r>
              <a:rPr lang="en-US" dirty="0" smtClean="0"/>
              <a:t>[…]</a:t>
            </a:r>
          </a:p>
          <a:p>
            <a:endParaRPr lang="en-US" dirty="0" smtClean="0"/>
          </a:p>
          <a:p>
            <a:r>
              <a:rPr lang="en-US" i="1" dirty="0"/>
              <a:t>Policy </a:t>
            </a:r>
            <a:r>
              <a:rPr lang="en-US" i="1" dirty="0" smtClean="0"/>
              <a:t>22.00: The </a:t>
            </a:r>
            <a:r>
              <a:rPr lang="en-US" i="1" dirty="0"/>
              <a:t>maximum and most efficient use of existing commercially designated lands will be </a:t>
            </a:r>
            <a:r>
              <a:rPr lang="en-US" i="1" dirty="0" smtClean="0"/>
              <a:t>encouraged […]</a:t>
            </a:r>
          </a:p>
          <a:p>
            <a:endParaRPr lang="en-US" i="1" dirty="0"/>
          </a:p>
          <a:p>
            <a:r>
              <a:rPr lang="en-US" i="1" dirty="0"/>
              <a:t>Policy </a:t>
            </a:r>
            <a:r>
              <a:rPr lang="en-US" i="1" dirty="0" smtClean="0"/>
              <a:t>68.00: The </a:t>
            </a:r>
            <a:r>
              <a:rPr lang="en-US" i="1" dirty="0"/>
              <a:t>City of McMinnville shall encourage a compact form of urban development by directing residential growth close to the city center and to those areas where urban services are already available </a:t>
            </a:r>
            <a:r>
              <a:rPr lang="en-US" i="1" dirty="0" smtClean="0"/>
              <a:t>[…] </a:t>
            </a:r>
          </a:p>
          <a:p>
            <a:endParaRPr lang="en-US" i="1" dirty="0"/>
          </a:p>
          <a:p>
            <a:r>
              <a:rPr lang="en-US" i="1" dirty="0" smtClean="0"/>
              <a:t>Policy 69.00: The </a:t>
            </a:r>
            <a:r>
              <a:rPr lang="en-US" i="1" dirty="0"/>
              <a:t>City of McMinnville shall explore the utilization of innovative land use regulatory ordinances which seek to integrate the functions of housing, commercial, and industrial developments into a compatible framework within the city.</a:t>
            </a:r>
            <a:endParaRPr lang="en-US" i="1" dirty="0" smtClean="0"/>
          </a:p>
        </p:txBody>
      </p:sp>
    </p:spTree>
    <p:extLst>
      <p:ext uri="{BB962C8B-B14F-4D97-AF65-F5344CB8AC3E}">
        <p14:creationId xmlns:p14="http://schemas.microsoft.com/office/powerpoint/2010/main" val="19800560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PD AMENDMENT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43865" y="685800"/>
            <a:ext cx="8694887" cy="4708981"/>
          </a:xfrm>
          <a:prstGeom prst="rect">
            <a:avLst/>
          </a:prstGeom>
        </p:spPr>
        <p:txBody>
          <a:bodyPr wrap="square">
            <a:spAutoFit/>
          </a:bodyPr>
          <a:lstStyle/>
          <a:p>
            <a:r>
              <a:rPr lang="en-US" sz="2200" u="sng" dirty="0" smtClean="0"/>
              <a:t>Section 17.74.070</a:t>
            </a:r>
          </a:p>
          <a:p>
            <a:pPr marL="342900" indent="-342900">
              <a:buFont typeface="+mj-lt"/>
              <a:buAutoNum type="alphaUcPeriod" startAt="2"/>
            </a:pPr>
            <a:r>
              <a:rPr lang="en-US" dirty="0" smtClean="0"/>
              <a:t>Resulting </a:t>
            </a:r>
            <a:r>
              <a:rPr lang="en-US" dirty="0"/>
              <a:t>development will not be inconsistent with the Comprehensive Plan objectives of the area; </a:t>
            </a:r>
            <a:endParaRPr lang="en-US" dirty="0" smtClean="0"/>
          </a:p>
          <a:p>
            <a:endParaRPr lang="en-US" i="1" dirty="0"/>
          </a:p>
          <a:p>
            <a:r>
              <a:rPr lang="en-US" sz="1600" u="sng" dirty="0" smtClean="0"/>
              <a:t>Suggested Condition of Approval: </a:t>
            </a:r>
          </a:p>
          <a:p>
            <a:r>
              <a:rPr lang="en-US" sz="1600" dirty="0"/>
              <a:t>2. That up to 120 multiple family dwelling units are allowed within the Planned Development Overlay District, but only if the multiple family units are integrated with neighborhood commercial uses.  “Integrated” means that uses are within a comfortable walking distance and are connected to each other with direct, convenient and attractive sidewalks and/or pathways.  This integration of multiple family units and neighborhood commercial uses shall either be within a mixed use building or in a development plan that integrates the uses between buildings in a manner found acceptable to the Planning Commission.</a:t>
            </a:r>
          </a:p>
          <a:p>
            <a:endParaRPr lang="en-US" sz="1600" u="sng" dirty="0"/>
          </a:p>
          <a:p>
            <a:r>
              <a:rPr lang="en-US" sz="1600" dirty="0" smtClean="0"/>
              <a:t>8. The </a:t>
            </a:r>
            <a:r>
              <a:rPr lang="en-US" sz="1600" dirty="0"/>
              <a:t>minimum commercial development shall be five acres.  Five acres of this site must retain ground floor commercial uses, allowing multiple family development to occur on the remainder of the site and as part of a mixed-use development.  The five acres of commercial development will be calculated based upon all of the development requirements associated with the commercial development including any standards related to the mixed-use residential development.</a:t>
            </a:r>
          </a:p>
        </p:txBody>
      </p:sp>
    </p:spTree>
    <p:extLst>
      <p:ext uri="{BB962C8B-B14F-4D97-AF65-F5344CB8AC3E}">
        <p14:creationId xmlns:p14="http://schemas.microsoft.com/office/powerpoint/2010/main" val="16615082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PD AMENDMENT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43865" y="685800"/>
            <a:ext cx="8694887" cy="4616648"/>
          </a:xfrm>
          <a:prstGeom prst="rect">
            <a:avLst/>
          </a:prstGeom>
        </p:spPr>
        <p:txBody>
          <a:bodyPr wrap="square">
            <a:spAutoFit/>
          </a:bodyPr>
          <a:lstStyle/>
          <a:p>
            <a:r>
              <a:rPr lang="en-US" sz="2200" u="sng" dirty="0" smtClean="0"/>
              <a:t>Section 17.74.070</a:t>
            </a:r>
          </a:p>
          <a:p>
            <a:pPr marL="342900" indent="-342900">
              <a:buFont typeface="+mj-lt"/>
              <a:buAutoNum type="alphaUcPeriod" startAt="2"/>
            </a:pPr>
            <a:r>
              <a:rPr lang="en-US" dirty="0" smtClean="0"/>
              <a:t>Resulting </a:t>
            </a:r>
            <a:r>
              <a:rPr lang="en-US" dirty="0"/>
              <a:t>development will not be inconsistent with the Comprehensive Plan objectives of the area; </a:t>
            </a:r>
            <a:endParaRPr lang="en-US" dirty="0" smtClean="0"/>
          </a:p>
          <a:p>
            <a:pPr marL="342900" indent="-342900">
              <a:buFont typeface="+mj-lt"/>
              <a:buAutoNum type="alphaUcPeriod" startAt="2"/>
            </a:pPr>
            <a:endParaRPr lang="en-US" dirty="0"/>
          </a:p>
          <a:p>
            <a:r>
              <a:rPr lang="en-US" i="1" dirty="0"/>
              <a:t>Policy </a:t>
            </a:r>
            <a:r>
              <a:rPr lang="en-US" i="1" dirty="0" smtClean="0"/>
              <a:t>27.00: Neighborhood </a:t>
            </a:r>
            <a:r>
              <a:rPr lang="en-US" i="1" dirty="0"/>
              <a:t>commercial uses will be allowed in residential areas. These commercial uses will consist only of neighborhood oriented businesses and will be located on collector or arterial streets. More intensive, large commercial uses will not be considered compatible with or be allowed in neighborhood commercial centers</a:t>
            </a:r>
            <a:r>
              <a:rPr lang="en-US" i="1" dirty="0" smtClean="0"/>
              <a:t>.</a:t>
            </a:r>
          </a:p>
          <a:p>
            <a:endParaRPr lang="en-US" i="1" dirty="0"/>
          </a:p>
          <a:p>
            <a:r>
              <a:rPr lang="en-US" sz="1600" u="sng" dirty="0" smtClean="0"/>
              <a:t>Suggested Condition of Approval: </a:t>
            </a:r>
            <a:endParaRPr lang="en-US" sz="1600" u="sng" dirty="0"/>
          </a:p>
          <a:p>
            <a:r>
              <a:rPr lang="en-US" sz="1600" dirty="0" smtClean="0"/>
              <a:t>3. For </a:t>
            </a:r>
            <a:r>
              <a:rPr lang="en-US" sz="1600" dirty="0"/>
              <a:t>the purposes of this Planned Development Overlay District, allowed neighborhood commercial uses are defined as those that are permitted in the C-1 (Neighborhood Business) zone in Section 17.27.010 of the MMC.  In addition, “Restaurant” shall be permitted as a neighborhood commercial use in this Planned Development Overlay District.  No retail uses should exceed 10,000 square feet in size, except for grocery stores.  The applicant may request any other use to be considered permitted within the Planned Development Overlay District at the time of the submittal of detailed development plans for the site.</a:t>
            </a:r>
          </a:p>
        </p:txBody>
      </p:sp>
    </p:spTree>
    <p:extLst>
      <p:ext uri="{BB962C8B-B14F-4D97-AF65-F5344CB8AC3E}">
        <p14:creationId xmlns:p14="http://schemas.microsoft.com/office/powerpoint/2010/main" val="6996985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4" y="27683"/>
            <a:ext cx="8715375" cy="1046440"/>
          </a:xfrm>
          <a:prstGeom prst="rect">
            <a:avLst/>
          </a:prstGeom>
          <a:noFill/>
        </p:spPr>
        <p:txBody>
          <a:bodyPr wrap="square" rtlCol="0">
            <a:spAutoFit/>
          </a:bodyPr>
          <a:lstStyle/>
          <a:p>
            <a:pPr algn="ctr"/>
            <a:r>
              <a:rPr lang="en-US" sz="4200" b="1" dirty="0" smtClean="0"/>
              <a:t>LAND USE REQUESTS</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8" name="Rectangle 7"/>
          <p:cNvSpPr/>
          <p:nvPr/>
        </p:nvSpPr>
        <p:spPr>
          <a:xfrm>
            <a:off x="381000" y="1295400"/>
            <a:ext cx="8229600" cy="3785652"/>
          </a:xfrm>
          <a:prstGeom prst="rect">
            <a:avLst/>
          </a:prstGeom>
        </p:spPr>
        <p:txBody>
          <a:bodyPr wrap="square">
            <a:spAutoFit/>
          </a:bodyPr>
          <a:lstStyle/>
          <a:p>
            <a:pPr marL="457200" lvl="0" indent="-457200">
              <a:buFont typeface="+mj-lt"/>
              <a:buAutoNum type="arabicPeriod"/>
            </a:pPr>
            <a:r>
              <a:rPr lang="en-US" sz="2000" b="1" dirty="0" smtClean="0"/>
              <a:t>CPA </a:t>
            </a:r>
            <a:r>
              <a:rPr lang="en-US" sz="2000" b="1" dirty="0"/>
              <a:t>1-19, Comprehensive Plan Map Amendment </a:t>
            </a:r>
            <a:r>
              <a:rPr lang="en-US" sz="2000" dirty="0"/>
              <a:t>on the southwestern portion of the site to reduce the size of an existing area designated as Commercial on the Comprehensive Plan Map.  The proposed amendment would result in the Commercial designation being reduced from 11.3 acres to 6.62 acres, and the remaining 4.68 acres of existing Commercially designated land being designated as Residential;</a:t>
            </a:r>
          </a:p>
          <a:p>
            <a:pPr marL="457200" lvl="0" indent="-457200">
              <a:buFont typeface="+mj-lt"/>
              <a:buAutoNum type="arabicPeriod"/>
            </a:pPr>
            <a:endParaRPr lang="en-US" sz="2000" b="1" dirty="0"/>
          </a:p>
          <a:p>
            <a:pPr marL="457200" lvl="0" indent="-457200">
              <a:buFont typeface="+mj-lt"/>
              <a:buAutoNum type="arabicPeriod"/>
            </a:pPr>
            <a:r>
              <a:rPr lang="en-US" sz="2000" b="1" dirty="0" smtClean="0"/>
              <a:t>ZC </a:t>
            </a:r>
            <a:r>
              <a:rPr lang="en-US" sz="2000" b="1" dirty="0"/>
              <a:t>1-19, Zone Change </a:t>
            </a:r>
            <a:r>
              <a:rPr lang="en-US" sz="2000" dirty="0"/>
              <a:t>from mix of R-1 (Single Family Residential) and EF-80 (remnant County Exclusive Farm Use zone from prior to annexation) to a mix of 6.62 acres of C-3 (General Commercial) and 48.7 acres of R-4 (Multiple Family Residential); </a:t>
            </a:r>
          </a:p>
          <a:p>
            <a:pPr lvl="0"/>
            <a:endParaRPr lang="en-US" sz="2000" b="1" dirty="0"/>
          </a:p>
        </p:txBody>
      </p:sp>
    </p:spTree>
    <p:extLst>
      <p:ext uri="{BB962C8B-B14F-4D97-AF65-F5344CB8AC3E}">
        <p14:creationId xmlns:p14="http://schemas.microsoft.com/office/powerpoint/2010/main" val="3999683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PD AMENDMENT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78277" y="984885"/>
            <a:ext cx="8694887" cy="646331"/>
          </a:xfrm>
          <a:prstGeom prst="rect">
            <a:avLst/>
          </a:prstGeom>
        </p:spPr>
        <p:txBody>
          <a:bodyPr wrap="square">
            <a:spAutoFit/>
          </a:bodyPr>
          <a:lstStyle/>
          <a:p>
            <a:r>
              <a:rPr lang="en-US" u="sng" dirty="0"/>
              <a:t>17.27.010 Permitted uses.</a:t>
            </a:r>
            <a:r>
              <a:rPr lang="en-US" dirty="0"/>
              <a:t> In a C-1 zone, the following uses and their accessory uses may be permitted</a:t>
            </a:r>
            <a:r>
              <a:rPr lang="en-US" dirty="0" smtClean="0"/>
              <a:t>:</a:t>
            </a:r>
            <a:endParaRPr lang="en-US" dirty="0"/>
          </a:p>
        </p:txBody>
      </p:sp>
      <p:sp>
        <p:nvSpPr>
          <p:cNvPr id="6" name="Rectangle 5"/>
          <p:cNvSpPr/>
          <p:nvPr/>
        </p:nvSpPr>
        <p:spPr>
          <a:xfrm>
            <a:off x="278278" y="1600200"/>
            <a:ext cx="8694887" cy="4247317"/>
          </a:xfrm>
          <a:prstGeom prst="rect">
            <a:avLst/>
          </a:prstGeom>
        </p:spPr>
        <p:txBody>
          <a:bodyPr wrap="square" numCol="2">
            <a:spAutoFit/>
          </a:bodyPr>
          <a:lstStyle/>
          <a:p>
            <a:pPr marL="342900" indent="-342900">
              <a:buFont typeface="+mj-lt"/>
              <a:buAutoNum type="alphaUcPeriod"/>
            </a:pPr>
            <a:r>
              <a:rPr lang="en-US" dirty="0" smtClean="0"/>
              <a:t>Bakery</a:t>
            </a:r>
            <a:r>
              <a:rPr lang="en-US" dirty="0"/>
              <a:t>, provided all products produced are sold only at retail on the premises;</a:t>
            </a:r>
          </a:p>
          <a:p>
            <a:pPr marL="342900" indent="-342900">
              <a:buFont typeface="+mj-lt"/>
              <a:buAutoNum type="alphaUcPeriod"/>
            </a:pPr>
            <a:r>
              <a:rPr lang="en-US" dirty="0" smtClean="0"/>
              <a:t>Barbershop </a:t>
            </a:r>
            <a:r>
              <a:rPr lang="en-US" dirty="0"/>
              <a:t>or beauty shop;</a:t>
            </a:r>
          </a:p>
          <a:p>
            <a:pPr marL="342900" indent="-342900">
              <a:buFont typeface="+mj-lt"/>
              <a:buAutoNum type="alphaUcPeriod"/>
            </a:pPr>
            <a:r>
              <a:rPr lang="en-US" dirty="0" smtClean="0"/>
              <a:t>Confectionery </a:t>
            </a:r>
            <a:r>
              <a:rPr lang="en-US" dirty="0"/>
              <a:t>or candy store, provided all products produced are sold only at retail on the premises;</a:t>
            </a:r>
          </a:p>
          <a:p>
            <a:pPr marL="342900" indent="-342900">
              <a:buFont typeface="+mj-lt"/>
              <a:buAutoNum type="alphaUcPeriod"/>
            </a:pPr>
            <a:r>
              <a:rPr lang="en-US" dirty="0" smtClean="0"/>
              <a:t>Drugstore </a:t>
            </a:r>
            <a:r>
              <a:rPr lang="en-US" dirty="0"/>
              <a:t>or pharmacy;</a:t>
            </a:r>
          </a:p>
          <a:p>
            <a:pPr marL="342900" indent="-342900">
              <a:buFont typeface="+mj-lt"/>
              <a:buAutoNum type="alphaUcPeriod"/>
            </a:pPr>
            <a:r>
              <a:rPr lang="en-US" dirty="0" smtClean="0"/>
              <a:t>Florist</a:t>
            </a:r>
            <a:r>
              <a:rPr lang="en-US" dirty="0"/>
              <a:t>, garden shop or nursery, retail;</a:t>
            </a:r>
          </a:p>
          <a:p>
            <a:pPr marL="342900" indent="-342900">
              <a:buFont typeface="+mj-lt"/>
              <a:buAutoNum type="alphaUcPeriod"/>
            </a:pPr>
            <a:r>
              <a:rPr lang="en-US" dirty="0" smtClean="0"/>
              <a:t>Food </a:t>
            </a:r>
            <a:r>
              <a:rPr lang="en-US" dirty="0"/>
              <a:t>store, retail</a:t>
            </a:r>
            <a:r>
              <a:rPr lang="en-US" dirty="0" smtClean="0"/>
              <a:t>;</a:t>
            </a:r>
          </a:p>
          <a:p>
            <a:pPr marL="342900" indent="-342900">
              <a:buFont typeface="+mj-lt"/>
              <a:buAutoNum type="alphaUcPeriod"/>
            </a:pPr>
            <a:endParaRPr lang="en-US" dirty="0"/>
          </a:p>
          <a:p>
            <a:pPr marL="342900" indent="-342900">
              <a:buFont typeface="+mj-lt"/>
              <a:buAutoNum type="alphaUcPeriod"/>
            </a:pPr>
            <a:endParaRPr lang="en-US" dirty="0" smtClean="0"/>
          </a:p>
          <a:p>
            <a:pPr marL="342900" indent="-342900">
              <a:buFont typeface="+mj-lt"/>
              <a:buAutoNum type="alphaUcPeriod"/>
            </a:pPr>
            <a:endParaRPr lang="en-US" dirty="0"/>
          </a:p>
          <a:p>
            <a:pPr marL="342900" indent="-342900">
              <a:buFont typeface="+mj-lt"/>
              <a:buAutoNum type="alphaUcPeriod"/>
            </a:pPr>
            <a:endParaRPr lang="en-US" dirty="0" smtClean="0"/>
          </a:p>
          <a:p>
            <a:pPr marL="342900" indent="-342900">
              <a:buFont typeface="+mj-lt"/>
              <a:buAutoNum type="alphaUcPeriod"/>
            </a:pPr>
            <a:endParaRPr lang="en-US" dirty="0"/>
          </a:p>
          <a:p>
            <a:pPr marL="342900" indent="-342900">
              <a:buFont typeface="+mj-lt"/>
              <a:buAutoNum type="alphaUcPeriod"/>
            </a:pPr>
            <a:endParaRPr lang="en-US" dirty="0"/>
          </a:p>
          <a:p>
            <a:pPr marL="342900" indent="-342900">
              <a:buFont typeface="+mj-lt"/>
              <a:buAutoNum type="alphaUcPeriod"/>
            </a:pPr>
            <a:r>
              <a:rPr lang="en-US" dirty="0" smtClean="0"/>
              <a:t>Laundry </a:t>
            </a:r>
            <a:r>
              <a:rPr lang="en-US" dirty="0"/>
              <a:t>or dry cleaning distributing station;</a:t>
            </a:r>
          </a:p>
          <a:p>
            <a:pPr marL="342900" indent="-342900">
              <a:buFont typeface="+mj-lt"/>
              <a:buAutoNum type="alphaUcPeriod"/>
            </a:pPr>
            <a:r>
              <a:rPr lang="en-US" dirty="0" smtClean="0"/>
              <a:t>Laundry </a:t>
            </a:r>
            <a:r>
              <a:rPr lang="en-US" dirty="0"/>
              <a:t>or dry cleaning, self-service;</a:t>
            </a:r>
          </a:p>
          <a:p>
            <a:pPr marL="342900" indent="-342900">
              <a:buFont typeface="+mj-lt"/>
              <a:buAutoNum type="alphaUcPeriod"/>
            </a:pPr>
            <a:r>
              <a:rPr lang="en-US" dirty="0" smtClean="0"/>
              <a:t>Medical </a:t>
            </a:r>
            <a:r>
              <a:rPr lang="en-US" dirty="0"/>
              <a:t>or dental office;</a:t>
            </a:r>
          </a:p>
          <a:p>
            <a:pPr marL="342900" indent="-342900">
              <a:buFont typeface="+mj-lt"/>
              <a:buAutoNum type="alphaUcPeriod"/>
            </a:pPr>
            <a:r>
              <a:rPr lang="en-US" dirty="0" smtClean="0"/>
              <a:t>Shoe </a:t>
            </a:r>
            <a:r>
              <a:rPr lang="en-US" dirty="0"/>
              <a:t>repair shop;</a:t>
            </a:r>
          </a:p>
          <a:p>
            <a:pPr marL="342900" indent="-342900">
              <a:buFont typeface="+mj-lt"/>
              <a:buAutoNum type="alphaUcPeriod"/>
            </a:pPr>
            <a:r>
              <a:rPr lang="en-US" dirty="0" smtClean="0"/>
              <a:t>Sewage </a:t>
            </a:r>
            <a:r>
              <a:rPr lang="en-US" dirty="0"/>
              <a:t>pump station;</a:t>
            </a:r>
          </a:p>
          <a:p>
            <a:pPr marL="342900" indent="-342900">
              <a:buFont typeface="+mj-lt"/>
              <a:buAutoNum type="alphaUcPeriod"/>
            </a:pPr>
            <a:r>
              <a:rPr lang="en-US" dirty="0" smtClean="0"/>
              <a:t>Wireless </a:t>
            </a:r>
            <a:r>
              <a:rPr lang="en-US" dirty="0"/>
              <a:t>communications facilities, not to include antenna support structures and their associated facilities, subject to the provisions of Chapter 17.55 (Wireless Communications Facilities).</a:t>
            </a:r>
          </a:p>
        </p:txBody>
      </p:sp>
    </p:spTree>
    <p:extLst>
      <p:ext uri="{BB962C8B-B14F-4D97-AF65-F5344CB8AC3E}">
        <p14:creationId xmlns:p14="http://schemas.microsoft.com/office/powerpoint/2010/main" val="29204295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PD AMENDMENT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63530" y="838200"/>
            <a:ext cx="8694887" cy="4154984"/>
          </a:xfrm>
          <a:prstGeom prst="rect">
            <a:avLst/>
          </a:prstGeom>
        </p:spPr>
        <p:txBody>
          <a:bodyPr wrap="square">
            <a:spAutoFit/>
          </a:bodyPr>
          <a:lstStyle/>
          <a:p>
            <a:r>
              <a:rPr lang="en-US" sz="2200" u="sng" dirty="0" smtClean="0"/>
              <a:t>Section 17.74.070</a:t>
            </a:r>
          </a:p>
          <a:p>
            <a:pPr marL="342900" indent="-342900">
              <a:buFont typeface="+mj-lt"/>
              <a:buAutoNum type="alphaUcPeriod" startAt="2"/>
            </a:pPr>
            <a:r>
              <a:rPr lang="en-US" sz="2200" dirty="0" smtClean="0"/>
              <a:t>Resulting </a:t>
            </a:r>
            <a:r>
              <a:rPr lang="en-US" sz="2200" dirty="0"/>
              <a:t>development will not be inconsistent with the Comprehensive Plan objectives of the area; </a:t>
            </a:r>
            <a:endParaRPr lang="en-US" sz="2200" dirty="0" smtClean="0"/>
          </a:p>
          <a:p>
            <a:pPr marL="342900" indent="-342900">
              <a:buFont typeface="+mj-lt"/>
              <a:buAutoNum type="alphaUcPeriod" startAt="2"/>
            </a:pPr>
            <a:endParaRPr lang="en-US" sz="2200" dirty="0"/>
          </a:p>
          <a:p>
            <a:r>
              <a:rPr lang="en-US" sz="2200" i="1" dirty="0"/>
              <a:t>Policy </a:t>
            </a:r>
            <a:r>
              <a:rPr lang="en-US" sz="2200" i="1" dirty="0" smtClean="0"/>
              <a:t>24.00: The </a:t>
            </a:r>
            <a:r>
              <a:rPr lang="en-US" sz="2200" i="1" dirty="0"/>
              <a:t>cluster development of commercial uses shall be encouraged rather than auto-oriented strip development</a:t>
            </a:r>
            <a:r>
              <a:rPr lang="en-US" sz="2200" i="1" dirty="0" smtClean="0"/>
              <a:t>.</a:t>
            </a:r>
          </a:p>
          <a:p>
            <a:endParaRPr lang="en-US" sz="2200" i="1" dirty="0" smtClean="0"/>
          </a:p>
          <a:p>
            <a:r>
              <a:rPr lang="en-US" sz="2200" i="1" dirty="0"/>
              <a:t>Policy </a:t>
            </a:r>
            <a:r>
              <a:rPr lang="en-US" sz="2200" i="1" dirty="0" smtClean="0"/>
              <a:t>25.00: Commercial </a:t>
            </a:r>
            <a:r>
              <a:rPr lang="en-US" sz="2200" i="1" dirty="0"/>
              <a:t>uses </a:t>
            </a:r>
            <a:r>
              <a:rPr lang="en-US" sz="2200" i="1" dirty="0" smtClean="0"/>
              <a:t>[…] where </a:t>
            </a:r>
            <a:r>
              <a:rPr lang="en-US" sz="2200" i="1" dirty="0"/>
              <a:t>conflicts with adjacent land uses can be </a:t>
            </a:r>
            <a:r>
              <a:rPr lang="en-US" sz="2200" i="1" dirty="0" smtClean="0"/>
              <a:t>minimized […] </a:t>
            </a:r>
          </a:p>
          <a:p>
            <a:endParaRPr lang="en-US" sz="2200" i="1" dirty="0"/>
          </a:p>
          <a:p>
            <a:r>
              <a:rPr lang="en-US" sz="2200" i="1" dirty="0" smtClean="0"/>
              <a:t>Policy 26.00: The </a:t>
            </a:r>
            <a:r>
              <a:rPr lang="en-US" sz="2200" i="1" dirty="0"/>
              <a:t>size of, scale of, and market for commercial uses shall guide their </a:t>
            </a:r>
            <a:r>
              <a:rPr lang="en-US" sz="2200" i="1" dirty="0" smtClean="0"/>
              <a:t>locations […]</a:t>
            </a:r>
          </a:p>
        </p:txBody>
      </p:sp>
    </p:spTree>
    <p:extLst>
      <p:ext uri="{BB962C8B-B14F-4D97-AF65-F5344CB8AC3E}">
        <p14:creationId xmlns:p14="http://schemas.microsoft.com/office/powerpoint/2010/main" val="16009105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PD AMENDMENT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36589" y="685800"/>
            <a:ext cx="8862552" cy="4524315"/>
          </a:xfrm>
          <a:prstGeom prst="rect">
            <a:avLst/>
          </a:prstGeom>
        </p:spPr>
        <p:txBody>
          <a:bodyPr wrap="square">
            <a:spAutoFit/>
          </a:bodyPr>
          <a:lstStyle/>
          <a:p>
            <a:r>
              <a:rPr lang="en-US" sz="2200" u="sng" dirty="0" smtClean="0"/>
              <a:t>Section 17.74.070</a:t>
            </a:r>
          </a:p>
          <a:p>
            <a:pPr marL="342900" indent="-342900">
              <a:buFont typeface="+mj-lt"/>
              <a:buAutoNum type="alphaUcPeriod" startAt="2"/>
            </a:pPr>
            <a:r>
              <a:rPr lang="en-US" sz="1900" dirty="0" smtClean="0"/>
              <a:t>Resulting </a:t>
            </a:r>
            <a:r>
              <a:rPr lang="en-US" sz="1900" dirty="0"/>
              <a:t>development will not be inconsistent with the Comprehensive Plan objectives of the area; </a:t>
            </a:r>
            <a:endParaRPr lang="en-US" sz="1900" dirty="0" smtClean="0"/>
          </a:p>
          <a:p>
            <a:pPr marL="342900" indent="-342900">
              <a:buFont typeface="+mj-lt"/>
              <a:buAutoNum type="alphaUcPeriod" startAt="2"/>
            </a:pPr>
            <a:endParaRPr lang="en-US" sz="1900" dirty="0"/>
          </a:p>
          <a:p>
            <a:r>
              <a:rPr lang="en-US" sz="1900" i="1" dirty="0" smtClean="0"/>
              <a:t>Policy </a:t>
            </a:r>
            <a:r>
              <a:rPr lang="en-US" sz="1900" i="1" dirty="0"/>
              <a:t>29.00: New direct access to arterials by large-scale commercial developments shall be granted only after consideration is given to the land uses and traffic patterns in the area </a:t>
            </a:r>
            <a:r>
              <a:rPr lang="en-US" sz="1900" i="1" dirty="0" smtClean="0"/>
              <a:t>[…] </a:t>
            </a:r>
            <a:r>
              <a:rPr lang="en-US" sz="1900" i="1" dirty="0"/>
              <a:t>Internal circulation roads, acceleration/deceleration lanes, common access collection points, signalization, and other traffic improvements shall be required wherever </a:t>
            </a:r>
            <a:r>
              <a:rPr lang="en-US" sz="1900" i="1" dirty="0" smtClean="0"/>
              <a:t>necessary […]</a:t>
            </a:r>
          </a:p>
          <a:p>
            <a:endParaRPr lang="en-US" sz="1900" i="1" dirty="0"/>
          </a:p>
          <a:p>
            <a:r>
              <a:rPr lang="en-US" sz="1900" i="1" dirty="0"/>
              <a:t>Policy 31.00: Commercial developments </a:t>
            </a:r>
            <a:r>
              <a:rPr lang="en-US" sz="1900" i="1" dirty="0" smtClean="0"/>
              <a:t>[…] minimizes </a:t>
            </a:r>
            <a:r>
              <a:rPr lang="en-US" sz="1900" i="1" dirty="0"/>
              <a:t>bicycle/pedestrian conflicts and provides pedestrian connections to adjacent residential development through </a:t>
            </a:r>
            <a:r>
              <a:rPr lang="en-US" sz="1900" i="1" dirty="0" smtClean="0"/>
              <a:t>pathways […]</a:t>
            </a:r>
          </a:p>
          <a:p>
            <a:endParaRPr lang="en-US" sz="1900" i="1" dirty="0"/>
          </a:p>
          <a:p>
            <a:r>
              <a:rPr lang="en-US" sz="1900" i="1" dirty="0"/>
              <a:t>Proposal 6.00: A planned development overlay should be placed on the large cluster commercial development areas and the entrances to the City to allow for review of site design, on-site and off-site circulation, parking, and landscaping</a:t>
            </a:r>
            <a:r>
              <a:rPr lang="en-US" sz="1900" i="1" dirty="0" smtClean="0"/>
              <a:t>.</a:t>
            </a:r>
            <a:endParaRPr lang="en-US" sz="1900" i="1" dirty="0"/>
          </a:p>
        </p:txBody>
      </p:sp>
    </p:spTree>
    <p:extLst>
      <p:ext uri="{BB962C8B-B14F-4D97-AF65-F5344CB8AC3E}">
        <p14:creationId xmlns:p14="http://schemas.microsoft.com/office/powerpoint/2010/main" val="19440844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PD AMENDMENT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43865" y="685800"/>
            <a:ext cx="8694887" cy="984885"/>
          </a:xfrm>
          <a:prstGeom prst="rect">
            <a:avLst/>
          </a:prstGeom>
        </p:spPr>
        <p:txBody>
          <a:bodyPr wrap="square">
            <a:spAutoFit/>
          </a:bodyPr>
          <a:lstStyle/>
          <a:p>
            <a:r>
              <a:rPr lang="en-US" sz="2200" u="sng" dirty="0" smtClean="0"/>
              <a:t>Section 17.74.070</a:t>
            </a:r>
          </a:p>
          <a:p>
            <a:pPr marL="342900" indent="-342900">
              <a:buFont typeface="+mj-lt"/>
              <a:buAutoNum type="alphaUcPeriod" startAt="2"/>
            </a:pPr>
            <a:r>
              <a:rPr lang="en-US" dirty="0" smtClean="0"/>
              <a:t>Resulting </a:t>
            </a:r>
            <a:r>
              <a:rPr lang="en-US" dirty="0"/>
              <a:t>development will not be inconsistent with the Comprehensive Plan objectives of the area; </a:t>
            </a:r>
            <a:endParaRPr lang="en-US" dirty="0" smtClean="0"/>
          </a:p>
        </p:txBody>
      </p:sp>
      <p:sp>
        <p:nvSpPr>
          <p:cNvPr id="6" name="Rectangle 5"/>
          <p:cNvSpPr/>
          <p:nvPr/>
        </p:nvSpPr>
        <p:spPr>
          <a:xfrm>
            <a:off x="347775" y="1670685"/>
            <a:ext cx="8694887" cy="4031873"/>
          </a:xfrm>
          <a:prstGeom prst="rect">
            <a:avLst/>
          </a:prstGeom>
        </p:spPr>
        <p:txBody>
          <a:bodyPr wrap="square" numCol="2">
            <a:spAutoFit/>
          </a:bodyPr>
          <a:lstStyle/>
          <a:p>
            <a:r>
              <a:rPr lang="en-US" sz="1600" u="sng" dirty="0" smtClean="0"/>
              <a:t>Suggested Condition of Approval: </a:t>
            </a:r>
            <a:endParaRPr lang="en-US" sz="1600" u="sng" dirty="0"/>
          </a:p>
          <a:p>
            <a:r>
              <a:rPr lang="en-US" sz="1600" dirty="0" smtClean="0"/>
              <a:t>4. Detailed </a:t>
            </a:r>
            <a:r>
              <a:rPr lang="en-US" sz="1600" dirty="0"/>
              <a:t>development plans showing elevations, site layout, signing, landscaping, parking, and lighting must be submitted to and approved by the Planning Commission before actual development may take place.  The provisions of Chapter 17.51 of the McMinnville Zoning Ordinance may be used to place conditions on any development and to determine whether or not specific uses are permissible.  The detailed development plans shall identify the </a:t>
            </a:r>
            <a:r>
              <a:rPr lang="en-US" sz="1600" dirty="0" smtClean="0"/>
              <a:t>site </a:t>
            </a:r>
            <a:r>
              <a:rPr lang="en-US" sz="1600" dirty="0"/>
              <a:t>design </a:t>
            </a:r>
            <a:r>
              <a:rPr lang="en-US" sz="1600" dirty="0" smtClean="0"/>
              <a:t>components listed below […]</a:t>
            </a:r>
          </a:p>
          <a:p>
            <a:endParaRPr lang="en-US" sz="1600" dirty="0"/>
          </a:p>
          <a:p>
            <a:endParaRPr lang="en-US" sz="1600" i="1" dirty="0" smtClean="0"/>
          </a:p>
          <a:p>
            <a:endParaRPr lang="en-US" sz="1600" i="1" dirty="0"/>
          </a:p>
          <a:p>
            <a:endParaRPr lang="en-US" sz="1600" i="1" dirty="0" smtClean="0"/>
          </a:p>
          <a:p>
            <a:endParaRPr lang="en-US" sz="1600" i="1" dirty="0"/>
          </a:p>
          <a:p>
            <a:r>
              <a:rPr lang="en-US" sz="1600" i="1" dirty="0" smtClean="0"/>
              <a:t>Site Design Components:</a:t>
            </a:r>
          </a:p>
          <a:p>
            <a:pPr marL="285750" indent="-285750">
              <a:buFont typeface="Arial" panose="020B0604020202020204" pitchFamily="34" charset="0"/>
              <a:buChar char="•"/>
            </a:pPr>
            <a:r>
              <a:rPr lang="en-US" sz="1600" dirty="0" smtClean="0"/>
              <a:t>Shared Access Points &amp; Internal Circulation</a:t>
            </a:r>
          </a:p>
          <a:p>
            <a:pPr marL="285750" indent="-285750">
              <a:buFont typeface="Arial" panose="020B0604020202020204" pitchFamily="34" charset="0"/>
              <a:buChar char="•"/>
            </a:pPr>
            <a:r>
              <a:rPr lang="en-US" sz="1600" dirty="0" smtClean="0"/>
              <a:t>Parking Location Behind Building</a:t>
            </a:r>
          </a:p>
          <a:p>
            <a:pPr marL="285750" indent="-285750">
              <a:buFont typeface="Arial" panose="020B0604020202020204" pitchFamily="34" charset="0"/>
              <a:buChar char="•"/>
            </a:pPr>
            <a:r>
              <a:rPr lang="en-US" sz="1600" dirty="0" smtClean="0"/>
              <a:t>Parking Maximums (110% of minimum)</a:t>
            </a:r>
          </a:p>
          <a:p>
            <a:pPr marL="285750" indent="-285750">
              <a:buFont typeface="Arial" panose="020B0604020202020204" pitchFamily="34" charset="0"/>
              <a:buChar char="•"/>
            </a:pPr>
            <a:r>
              <a:rPr lang="en-US" sz="1600" dirty="0" smtClean="0"/>
              <a:t>Building Orientation Toward Right-of-Ways</a:t>
            </a:r>
            <a:endParaRPr lang="en-US" sz="1600" dirty="0"/>
          </a:p>
          <a:p>
            <a:pPr marL="285750" indent="-285750">
              <a:buFont typeface="Arial" panose="020B0604020202020204" pitchFamily="34" charset="0"/>
              <a:buChar char="•"/>
            </a:pPr>
            <a:r>
              <a:rPr lang="en-US" sz="1600" dirty="0" smtClean="0"/>
              <a:t>Human Scale Building Façade Features</a:t>
            </a:r>
          </a:p>
          <a:p>
            <a:pPr marL="285750" indent="-285750">
              <a:buFont typeface="Arial" panose="020B0604020202020204" pitchFamily="34" charset="0"/>
              <a:buChar char="•"/>
            </a:pPr>
            <a:r>
              <a:rPr lang="en-US" sz="1600" dirty="0" smtClean="0"/>
              <a:t>Building Height: Maximum 45 Feet</a:t>
            </a:r>
          </a:p>
          <a:p>
            <a:pPr marL="285750" indent="-285750">
              <a:buFont typeface="Arial" panose="020B0604020202020204" pitchFamily="34" charset="0"/>
              <a:buChar char="•"/>
            </a:pPr>
            <a:r>
              <a:rPr lang="en-US" sz="1600" dirty="0" smtClean="0"/>
              <a:t>Pedestrian Connections &amp; Amenities</a:t>
            </a:r>
          </a:p>
          <a:p>
            <a:pPr marL="285750" indent="-285750">
              <a:buFont typeface="Arial" panose="020B0604020202020204" pitchFamily="34" charset="0"/>
              <a:buChar char="•"/>
            </a:pPr>
            <a:r>
              <a:rPr lang="en-US" sz="1600" dirty="0" smtClean="0"/>
              <a:t>Landscaping (minimum 14% of site)</a:t>
            </a:r>
          </a:p>
          <a:p>
            <a:pPr marL="285750" indent="-285750">
              <a:buFont typeface="Arial" panose="020B0604020202020204" pitchFamily="34" charset="0"/>
              <a:buChar char="•"/>
            </a:pPr>
            <a:r>
              <a:rPr lang="en-US" sz="1600" dirty="0" smtClean="0"/>
              <a:t>Community Gathering Space</a:t>
            </a:r>
          </a:p>
          <a:p>
            <a:pPr marL="285750" indent="-285750">
              <a:buFont typeface="Arial" panose="020B0604020202020204" pitchFamily="34" charset="0"/>
              <a:buChar char="•"/>
            </a:pPr>
            <a:r>
              <a:rPr lang="en-US" sz="1600" dirty="0" smtClean="0"/>
              <a:t>Open Space for Multiple Family Units (minimum 10% of site)</a:t>
            </a:r>
          </a:p>
          <a:p>
            <a:pPr marL="285750" indent="-285750">
              <a:buFont typeface="Arial" panose="020B0604020202020204" pitchFamily="34" charset="0"/>
              <a:buChar char="•"/>
            </a:pPr>
            <a:r>
              <a:rPr lang="en-US" sz="1600" dirty="0" smtClean="0"/>
              <a:t>Signs (appropriate for mixed use &amp; neighborhood commercial buildings)</a:t>
            </a:r>
          </a:p>
          <a:p>
            <a:pPr marL="285750" indent="-285750">
              <a:buFont typeface="Arial" panose="020B0604020202020204" pitchFamily="34" charset="0"/>
              <a:buChar char="•"/>
            </a:pPr>
            <a:r>
              <a:rPr lang="en-US" sz="1600" dirty="0" smtClean="0"/>
              <a:t>Lighting</a:t>
            </a:r>
          </a:p>
        </p:txBody>
      </p:sp>
    </p:spTree>
    <p:extLst>
      <p:ext uri="{BB962C8B-B14F-4D97-AF65-F5344CB8AC3E}">
        <p14:creationId xmlns:p14="http://schemas.microsoft.com/office/powerpoint/2010/main" val="17993983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PD AMENDMENT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78278" y="814534"/>
            <a:ext cx="8694887" cy="4801314"/>
          </a:xfrm>
          <a:prstGeom prst="rect">
            <a:avLst/>
          </a:prstGeom>
        </p:spPr>
        <p:txBody>
          <a:bodyPr wrap="square">
            <a:spAutoFit/>
          </a:bodyPr>
          <a:lstStyle/>
          <a:p>
            <a:pPr marL="342900" indent="-342900">
              <a:buFont typeface="+mj-lt"/>
              <a:buAutoNum type="alphaUcPeriod" startAt="2"/>
            </a:pPr>
            <a:r>
              <a:rPr lang="en-US" dirty="0" smtClean="0"/>
              <a:t>Resulting </a:t>
            </a:r>
            <a:r>
              <a:rPr lang="en-US" dirty="0"/>
              <a:t>development will not be inconsistent with the Comprehensive Plan objectives of the area; </a:t>
            </a:r>
            <a:endParaRPr lang="en-US" dirty="0" smtClean="0"/>
          </a:p>
          <a:p>
            <a:pPr marL="342900" indent="-342900">
              <a:buFont typeface="+mj-lt"/>
              <a:buAutoNum type="alphaUcPeriod" startAt="2"/>
            </a:pPr>
            <a:endParaRPr lang="en-US" dirty="0"/>
          </a:p>
          <a:p>
            <a:r>
              <a:rPr lang="en-US" i="1" dirty="0"/>
              <a:t>Policy </a:t>
            </a:r>
            <a:r>
              <a:rPr lang="en-US" i="1" dirty="0" smtClean="0"/>
              <a:t>29.00: New </a:t>
            </a:r>
            <a:r>
              <a:rPr lang="en-US" i="1" dirty="0"/>
              <a:t>direct access to arterials by large-scale commercial developments shall be granted only after consideration is given to the land uses and traffic patterns in the area of development as well as at the specific site. Internal circulation roads, acceleration/deceleration lanes, common access collection points, signalization, and other traffic improvements shall be required wherever necessary, through the use of planned development overlays</a:t>
            </a:r>
            <a:r>
              <a:rPr lang="en-US" i="1" dirty="0" smtClean="0"/>
              <a:t>.</a:t>
            </a:r>
          </a:p>
          <a:p>
            <a:r>
              <a:rPr lang="en-US" i="1" dirty="0"/>
              <a:t>Policy </a:t>
            </a:r>
            <a:r>
              <a:rPr lang="en-US" i="1" dirty="0" smtClean="0"/>
              <a:t>30.00: Access </a:t>
            </a:r>
            <a:r>
              <a:rPr lang="en-US" i="1" dirty="0"/>
              <a:t>locations for commercial developments shall be placed so that excessive traffic will not be routed through residential neighborhoods and the traffic-carrying capacity of all adjacent streets will not be exceeded</a:t>
            </a:r>
            <a:r>
              <a:rPr lang="en-US" i="1" dirty="0" smtClean="0"/>
              <a:t>.</a:t>
            </a:r>
          </a:p>
          <a:p>
            <a:endParaRPr lang="en-US" i="1" dirty="0"/>
          </a:p>
          <a:p>
            <a:r>
              <a:rPr lang="en-US" u="sng" dirty="0"/>
              <a:t>Suggested Condition of Approval: </a:t>
            </a:r>
          </a:p>
          <a:p>
            <a:r>
              <a:rPr lang="en-US" dirty="0" smtClean="0"/>
              <a:t>7. Prior </a:t>
            </a:r>
            <a:r>
              <a:rPr lang="en-US" dirty="0"/>
              <a:t>to any future development of the site, a traffic impact analysis shall be provided.  The traffic impact analysis shall include an analysis of the internal circulation system, the shared access points, and the traffic-carrying capacity of all adjacent streets and streets required to provide eventual access to Baker Creek Road.</a:t>
            </a:r>
            <a:endParaRPr lang="en-US" i="1" dirty="0"/>
          </a:p>
        </p:txBody>
      </p:sp>
    </p:spTree>
    <p:extLst>
      <p:ext uri="{BB962C8B-B14F-4D97-AF65-F5344CB8AC3E}">
        <p14:creationId xmlns:p14="http://schemas.microsoft.com/office/powerpoint/2010/main" val="34602952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p:cNvSpPr txBox="1"/>
          <p:nvPr/>
        </p:nvSpPr>
        <p:spPr>
          <a:xfrm>
            <a:off x="6172200" y="2209800"/>
            <a:ext cx="3058391" cy="1846659"/>
          </a:xfrm>
          <a:prstGeom prst="rect">
            <a:avLst/>
          </a:prstGeom>
          <a:noFill/>
        </p:spPr>
        <p:txBody>
          <a:bodyPr wrap="square" rtlCol="0">
            <a:spAutoFit/>
          </a:bodyPr>
          <a:lstStyle/>
          <a:p>
            <a:pPr algn="ctr"/>
            <a:r>
              <a:rPr lang="en-US" sz="3800" b="1" dirty="0" smtClean="0"/>
              <a:t>Planned Development </a:t>
            </a:r>
          </a:p>
          <a:p>
            <a:pPr algn="ctr"/>
            <a:r>
              <a:rPr lang="en-US" sz="3800" b="1" dirty="0" smtClean="0"/>
              <a:t>PD 1-19</a:t>
            </a:r>
            <a:endParaRPr lang="en-US" sz="2800" dirty="0"/>
          </a:p>
        </p:txBody>
      </p:sp>
      <p:sp>
        <p:nvSpPr>
          <p:cNvPr id="13" name="TextBox 12"/>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pic>
        <p:nvPicPr>
          <p:cNvPr id="8" name="Picture 7"/>
          <p:cNvPicPr/>
          <p:nvPr/>
        </p:nvPicPr>
        <p:blipFill rotWithShape="1">
          <a:blip r:embed="rId3"/>
          <a:srcRect l="2264" t="15853" r="51239" b="10544"/>
          <a:stretch/>
        </p:blipFill>
        <p:spPr bwMode="auto">
          <a:xfrm>
            <a:off x="74846" y="1066800"/>
            <a:ext cx="6212840" cy="3933825"/>
          </a:xfrm>
          <a:prstGeom prst="rect">
            <a:avLst/>
          </a:prstGeom>
          <a:ln>
            <a:solidFill>
              <a:schemeClr val="bg1"/>
            </a:solid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16201840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4827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28838"/>
            <a:ext cx="8610600" cy="677108"/>
          </a:xfrm>
          <a:prstGeom prst="rect">
            <a:avLst/>
          </a:prstGeom>
          <a:noFill/>
        </p:spPr>
        <p:txBody>
          <a:bodyPr wrap="square" rtlCol="0">
            <a:spAutoFit/>
          </a:bodyPr>
          <a:lstStyle/>
          <a:p>
            <a:pPr algn="ctr"/>
            <a:r>
              <a:rPr lang="en-US" sz="3800" b="1" dirty="0" smtClean="0"/>
              <a:t>PLANNED DEVELOPMENT</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78278" y="993057"/>
            <a:ext cx="3975919" cy="2677656"/>
          </a:xfrm>
          <a:prstGeom prst="rect">
            <a:avLst/>
          </a:prstGeom>
        </p:spPr>
        <p:txBody>
          <a:bodyPr wrap="square">
            <a:spAutoFit/>
          </a:bodyPr>
          <a:lstStyle/>
          <a:p>
            <a:pPr marL="342900" indent="-342900">
              <a:buFont typeface="Arial" panose="020B0604020202020204" pitchFamily="34" charset="0"/>
              <a:buChar char="•"/>
            </a:pPr>
            <a:r>
              <a:rPr lang="en-US" sz="2400" dirty="0" smtClean="0"/>
              <a:t>New Planned Development Overlay District to allow:</a:t>
            </a:r>
          </a:p>
          <a:p>
            <a:pPr marL="800100" lvl="1" indent="-342900">
              <a:buFont typeface="Arial" panose="020B0604020202020204" pitchFamily="34" charset="0"/>
              <a:buChar char="•"/>
            </a:pPr>
            <a:r>
              <a:rPr lang="en-US" sz="2400" dirty="0" smtClean="0"/>
              <a:t>280 Single Family Residential Lots</a:t>
            </a:r>
          </a:p>
          <a:p>
            <a:pPr marL="800100" lvl="1" indent="-342900">
              <a:buFont typeface="Arial" panose="020B0604020202020204" pitchFamily="34" charset="0"/>
              <a:buChar char="•"/>
            </a:pPr>
            <a:r>
              <a:rPr lang="en-US" sz="2400" dirty="0" smtClean="0"/>
              <a:t>18 Open Space Tracts</a:t>
            </a:r>
          </a:p>
          <a:p>
            <a:pPr marL="800100" lvl="1" indent="-342900">
              <a:buFont typeface="Arial" panose="020B0604020202020204" pitchFamily="34" charset="0"/>
              <a:buChar char="•"/>
            </a:pPr>
            <a:r>
              <a:rPr lang="en-US" sz="2400" dirty="0" smtClean="0"/>
              <a:t>Dedication of Parcel for Public Park</a:t>
            </a:r>
          </a:p>
        </p:txBody>
      </p:sp>
      <p:sp>
        <p:nvSpPr>
          <p:cNvPr id="8" name="Rectangle 7"/>
          <p:cNvSpPr/>
          <p:nvPr/>
        </p:nvSpPr>
        <p:spPr>
          <a:xfrm>
            <a:off x="4224701" y="990600"/>
            <a:ext cx="4704219" cy="4154984"/>
          </a:xfrm>
          <a:prstGeom prst="rect">
            <a:avLst/>
          </a:prstGeom>
        </p:spPr>
        <p:txBody>
          <a:bodyPr wrap="square">
            <a:spAutoFit/>
          </a:bodyPr>
          <a:lstStyle/>
          <a:p>
            <a:pPr marL="342900" indent="-342900">
              <a:buFont typeface="Arial" panose="020B0604020202020204" pitchFamily="34" charset="0"/>
              <a:buChar char="•"/>
            </a:pPr>
            <a:r>
              <a:rPr lang="en-US" sz="2400" dirty="0" smtClean="0"/>
              <a:t>Includes requests for modifications from:</a:t>
            </a:r>
          </a:p>
          <a:p>
            <a:pPr marL="800100" lvl="1" indent="-342900">
              <a:buFont typeface="Arial" panose="020B0604020202020204" pitchFamily="34" charset="0"/>
              <a:buChar char="•"/>
            </a:pPr>
            <a:r>
              <a:rPr lang="en-US" sz="2400" dirty="0" smtClean="0"/>
              <a:t>Minimum lot sizes (use of lot size averaging)</a:t>
            </a:r>
          </a:p>
          <a:p>
            <a:pPr marL="800100" lvl="1" indent="-342900">
              <a:buFont typeface="Arial" panose="020B0604020202020204" pitchFamily="34" charset="0"/>
              <a:buChar char="•"/>
            </a:pPr>
            <a:r>
              <a:rPr lang="en-US" sz="2400" dirty="0" smtClean="0"/>
              <a:t>Reduced side yard setbacks</a:t>
            </a:r>
          </a:p>
          <a:p>
            <a:pPr marL="800100" lvl="1" indent="-342900">
              <a:buFont typeface="Arial" panose="020B0604020202020204" pitchFamily="34" charset="0"/>
              <a:buChar char="•"/>
            </a:pPr>
            <a:r>
              <a:rPr lang="en-US" sz="2400" dirty="0" smtClean="0"/>
              <a:t>Lot dimensions (exceeding a 2:1 depth-to-width ratio)</a:t>
            </a:r>
          </a:p>
          <a:p>
            <a:pPr marL="800100" lvl="1" indent="-342900">
              <a:buFont typeface="Arial" panose="020B0604020202020204" pitchFamily="34" charset="0"/>
              <a:buChar char="•"/>
            </a:pPr>
            <a:r>
              <a:rPr lang="en-US" sz="2400" dirty="0" smtClean="0"/>
              <a:t>Driveway &amp; alley widths</a:t>
            </a:r>
          </a:p>
          <a:p>
            <a:pPr marL="800100" lvl="1" indent="-342900">
              <a:buFont typeface="Arial" panose="020B0604020202020204" pitchFamily="34" charset="0"/>
              <a:buChar char="•"/>
            </a:pPr>
            <a:r>
              <a:rPr lang="en-US" sz="2400" dirty="0" smtClean="0"/>
              <a:t>Block length and block perimeter lengths</a:t>
            </a:r>
          </a:p>
          <a:p>
            <a:pPr marL="800100" lvl="1" indent="-342900">
              <a:buFont typeface="Arial" panose="020B0604020202020204" pitchFamily="34" charset="0"/>
              <a:buChar char="•"/>
            </a:pPr>
            <a:r>
              <a:rPr lang="en-US" sz="2400" dirty="0" smtClean="0"/>
              <a:t>Street tree spacing standards</a:t>
            </a:r>
          </a:p>
        </p:txBody>
      </p:sp>
    </p:spTree>
    <p:extLst>
      <p:ext uri="{BB962C8B-B14F-4D97-AF65-F5344CB8AC3E}">
        <p14:creationId xmlns:p14="http://schemas.microsoft.com/office/powerpoint/2010/main" val="40538132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4827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28838"/>
            <a:ext cx="8610600" cy="677108"/>
          </a:xfrm>
          <a:prstGeom prst="rect">
            <a:avLst/>
          </a:prstGeom>
          <a:noFill/>
        </p:spPr>
        <p:txBody>
          <a:bodyPr wrap="square" rtlCol="0">
            <a:spAutoFit/>
          </a:bodyPr>
          <a:lstStyle/>
          <a:p>
            <a:pPr algn="ctr"/>
            <a:r>
              <a:rPr lang="en-US" sz="3800" b="1" dirty="0" smtClean="0"/>
              <a:t>LOT TYPES</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pic>
        <p:nvPicPr>
          <p:cNvPr id="6" name="Picture 5"/>
          <p:cNvPicPr/>
          <p:nvPr/>
        </p:nvPicPr>
        <p:blipFill>
          <a:blip r:embed="rId3"/>
          <a:stretch>
            <a:fillRect/>
          </a:stretch>
        </p:blipFill>
        <p:spPr>
          <a:xfrm>
            <a:off x="685800" y="914400"/>
            <a:ext cx="7680960" cy="4267200"/>
          </a:xfrm>
          <a:prstGeom prst="rect">
            <a:avLst/>
          </a:prstGeom>
          <a:ln w="9525">
            <a:solidFill>
              <a:srgbClr val="000000"/>
            </a:solidFill>
            <a:miter lim="0"/>
          </a:ln>
        </p:spPr>
      </p:pic>
    </p:spTree>
    <p:extLst>
      <p:ext uri="{BB962C8B-B14F-4D97-AF65-F5344CB8AC3E}">
        <p14:creationId xmlns:p14="http://schemas.microsoft.com/office/powerpoint/2010/main" val="28040958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4827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28838"/>
            <a:ext cx="8610600" cy="677108"/>
          </a:xfrm>
          <a:prstGeom prst="rect">
            <a:avLst/>
          </a:prstGeom>
          <a:noFill/>
        </p:spPr>
        <p:txBody>
          <a:bodyPr wrap="square" rtlCol="0">
            <a:spAutoFit/>
          </a:bodyPr>
          <a:lstStyle/>
          <a:p>
            <a:pPr algn="ctr"/>
            <a:r>
              <a:rPr lang="en-US" sz="3800" b="1" dirty="0" smtClean="0"/>
              <a:t>SETBACKS</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8" name="Rectangle 7"/>
          <p:cNvSpPr/>
          <p:nvPr/>
        </p:nvSpPr>
        <p:spPr>
          <a:xfrm>
            <a:off x="278278" y="914400"/>
            <a:ext cx="8408522" cy="4154984"/>
          </a:xfrm>
          <a:prstGeom prst="rect">
            <a:avLst/>
          </a:prstGeom>
        </p:spPr>
        <p:txBody>
          <a:bodyPr wrap="square">
            <a:spAutoFit/>
          </a:bodyPr>
          <a:lstStyle/>
          <a:p>
            <a:pPr marL="342900" indent="-342900">
              <a:buFont typeface="Arial" panose="020B0604020202020204" pitchFamily="34" charset="0"/>
              <a:buChar char="•"/>
            </a:pPr>
            <a:r>
              <a:rPr lang="en-US" sz="2400" dirty="0" smtClean="0"/>
              <a:t>Reduced setbacks requested as follows:</a:t>
            </a:r>
          </a:p>
          <a:p>
            <a:endParaRPr lang="en-US" sz="2400" dirty="0" smtClean="0"/>
          </a:p>
          <a:p>
            <a:pPr marL="800100" lvl="1" indent="-342900">
              <a:buFont typeface="Arial" panose="020B0604020202020204" pitchFamily="34" charset="0"/>
              <a:buChar char="•"/>
            </a:pPr>
            <a:r>
              <a:rPr lang="en-US" sz="2400" dirty="0" smtClean="0"/>
              <a:t>SFD-70</a:t>
            </a:r>
            <a:r>
              <a:rPr lang="en-US" sz="2400" dirty="0"/>
              <a:t>, SFD-60, SFD-50, and SFD-40: Minimum 5 foot side yard setback</a:t>
            </a:r>
          </a:p>
          <a:p>
            <a:pPr marL="800100" lvl="1" indent="-342900">
              <a:buFont typeface="Arial" panose="020B0604020202020204" pitchFamily="34" charset="0"/>
              <a:buChar char="•"/>
            </a:pPr>
            <a:r>
              <a:rPr lang="en-US" sz="2400" dirty="0" smtClean="0"/>
              <a:t>SFD-45</a:t>
            </a:r>
            <a:r>
              <a:rPr lang="en-US" sz="2400" dirty="0"/>
              <a:t>: Minimum 4 foot side yard setback</a:t>
            </a:r>
          </a:p>
          <a:p>
            <a:pPr marL="800100" lvl="1" indent="-342900">
              <a:buFont typeface="Arial" panose="020B0604020202020204" pitchFamily="34" charset="0"/>
              <a:buChar char="•"/>
            </a:pPr>
            <a:r>
              <a:rPr lang="en-US" sz="2400" dirty="0" smtClean="0"/>
              <a:t>SFD-30a </a:t>
            </a:r>
            <a:r>
              <a:rPr lang="en-US" sz="2400" dirty="0"/>
              <a:t>and SFD-26a: Minimum 3 foot side yard setback</a:t>
            </a:r>
          </a:p>
          <a:p>
            <a:pPr marL="800100" lvl="1" indent="-342900">
              <a:buFont typeface="Arial" panose="020B0604020202020204" pitchFamily="34" charset="0"/>
              <a:buChar char="•"/>
            </a:pPr>
            <a:r>
              <a:rPr lang="en-US" sz="2400" dirty="0" smtClean="0"/>
              <a:t>Lots </a:t>
            </a:r>
            <a:r>
              <a:rPr lang="en-US" sz="2400" dirty="0"/>
              <a:t>131-135 and Lots 269-280: Minimum 30 foot rear yard </a:t>
            </a:r>
            <a:r>
              <a:rPr lang="en-US" sz="2400" dirty="0" smtClean="0"/>
              <a:t>setback (for tree preservation)</a:t>
            </a:r>
          </a:p>
          <a:p>
            <a:pPr marL="800100" lvl="1"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All front, exterior side, and rear setbacks (other than increase above) to follow R-4 requirements</a:t>
            </a:r>
            <a:endParaRPr lang="en-US" sz="2400" dirty="0"/>
          </a:p>
        </p:txBody>
      </p:sp>
    </p:spTree>
    <p:extLst>
      <p:ext uri="{BB962C8B-B14F-4D97-AF65-F5344CB8AC3E}">
        <p14:creationId xmlns:p14="http://schemas.microsoft.com/office/powerpoint/2010/main" val="22449941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4827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28838"/>
            <a:ext cx="8610600" cy="677108"/>
          </a:xfrm>
          <a:prstGeom prst="rect">
            <a:avLst/>
          </a:prstGeom>
          <a:noFill/>
        </p:spPr>
        <p:txBody>
          <a:bodyPr wrap="square" rtlCol="0">
            <a:spAutoFit/>
          </a:bodyPr>
          <a:lstStyle/>
          <a:p>
            <a:pPr algn="ctr"/>
            <a:r>
              <a:rPr lang="en-US" sz="3800" b="1" dirty="0" smtClean="0"/>
              <a:t>TYPICAL SMALL LOTS</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pic>
        <p:nvPicPr>
          <p:cNvPr id="2" name="Picture 1"/>
          <p:cNvPicPr>
            <a:picLocks noChangeAspect="1"/>
          </p:cNvPicPr>
          <p:nvPr/>
        </p:nvPicPr>
        <p:blipFill rotWithShape="1">
          <a:blip r:embed="rId3"/>
          <a:srcRect l="61667" t="14584" r="10000" b="10417"/>
          <a:stretch/>
        </p:blipFill>
        <p:spPr>
          <a:xfrm>
            <a:off x="457200" y="976574"/>
            <a:ext cx="3886200" cy="4114800"/>
          </a:xfrm>
          <a:prstGeom prst="rect">
            <a:avLst/>
          </a:prstGeom>
          <a:ln>
            <a:solidFill>
              <a:schemeClr val="bg1"/>
            </a:solidFill>
          </a:ln>
        </p:spPr>
      </p:pic>
      <p:pic>
        <p:nvPicPr>
          <p:cNvPr id="4" name="Picture 3"/>
          <p:cNvPicPr>
            <a:picLocks noChangeAspect="1"/>
          </p:cNvPicPr>
          <p:nvPr/>
        </p:nvPicPr>
        <p:blipFill rotWithShape="1">
          <a:blip r:embed="rId4"/>
          <a:srcRect l="57500" t="16667" r="14167" b="10416"/>
          <a:stretch/>
        </p:blipFill>
        <p:spPr>
          <a:xfrm>
            <a:off x="4648199" y="994504"/>
            <a:ext cx="3979817" cy="4096870"/>
          </a:xfrm>
          <a:prstGeom prst="rect">
            <a:avLst/>
          </a:prstGeom>
          <a:ln>
            <a:solidFill>
              <a:schemeClr val="bg1"/>
            </a:solidFill>
          </a:ln>
        </p:spPr>
      </p:pic>
    </p:spTree>
    <p:extLst>
      <p:ext uri="{BB962C8B-B14F-4D97-AF65-F5344CB8AC3E}">
        <p14:creationId xmlns:p14="http://schemas.microsoft.com/office/powerpoint/2010/main" val="3333436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4" y="27683"/>
            <a:ext cx="8715375" cy="1046440"/>
          </a:xfrm>
          <a:prstGeom prst="rect">
            <a:avLst/>
          </a:prstGeom>
          <a:noFill/>
        </p:spPr>
        <p:txBody>
          <a:bodyPr wrap="square" rtlCol="0">
            <a:spAutoFit/>
          </a:bodyPr>
          <a:lstStyle/>
          <a:p>
            <a:pPr algn="ctr"/>
            <a:r>
              <a:rPr lang="en-US" sz="4200" b="1" dirty="0" smtClean="0"/>
              <a:t>LAND USE REQUESTS</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8" name="Rectangle 7"/>
          <p:cNvSpPr/>
          <p:nvPr/>
        </p:nvSpPr>
        <p:spPr>
          <a:xfrm>
            <a:off x="381000" y="914400"/>
            <a:ext cx="8229600" cy="5016758"/>
          </a:xfrm>
          <a:prstGeom prst="rect">
            <a:avLst/>
          </a:prstGeom>
        </p:spPr>
        <p:txBody>
          <a:bodyPr wrap="square">
            <a:spAutoFit/>
          </a:bodyPr>
          <a:lstStyle/>
          <a:p>
            <a:pPr marL="457200" lvl="0" indent="-457200">
              <a:buFont typeface="+mj-lt"/>
              <a:buAutoNum type="arabicPeriod" startAt="3"/>
            </a:pPr>
            <a:r>
              <a:rPr lang="en-US" sz="2000" b="1" dirty="0" smtClean="0"/>
              <a:t>PDA </a:t>
            </a:r>
            <a:r>
              <a:rPr lang="en-US" sz="2000" b="1" dirty="0"/>
              <a:t>2-19, Planned Development Amendment </a:t>
            </a:r>
            <a:r>
              <a:rPr lang="en-US" sz="2000" dirty="0"/>
              <a:t>to reduce the size of the existing Planned Development Overlay District governed by Ordinance 4633 to the size of the proposed 6.62 acre C-3 (General Commercial) site and amending the conditions of approval of the Commercial Planned Development Overlay District to allow up to 120 multiple family dwelling units and require a minimum of 2 acres of neighborhood commercial uses on the site;</a:t>
            </a:r>
          </a:p>
          <a:p>
            <a:pPr marL="457200" lvl="0" indent="-457200">
              <a:buFont typeface="+mj-lt"/>
              <a:buAutoNum type="arabicPeriod" startAt="3"/>
            </a:pPr>
            <a:endParaRPr lang="en-US" sz="2000" b="1" dirty="0"/>
          </a:p>
          <a:p>
            <a:pPr marL="457200" lvl="0" indent="-457200">
              <a:buFont typeface="+mj-lt"/>
              <a:buAutoNum type="arabicPeriod" startAt="3"/>
            </a:pPr>
            <a:r>
              <a:rPr lang="en-US" sz="2000" b="1" dirty="0" smtClean="0"/>
              <a:t>PD </a:t>
            </a:r>
            <a:r>
              <a:rPr lang="en-US" sz="2000" b="1" dirty="0"/>
              <a:t>1-19, Planned Development </a:t>
            </a:r>
            <a:r>
              <a:rPr lang="en-US" sz="2000" dirty="0"/>
              <a:t>to allow for the development of 280 single family detached dwelling units, public right-of way improvements, and open spaces on the proposed 48.7 acres of R-4 (Multiple Family Residential) land with modifications from the underlying zoning requirements for lot size, setbacks, lot dimensions and frontages, driveway widths, alley widths, block lengths, block perimeter lengths, street tree spacing standards, and street tree setbacks from utilities;</a:t>
            </a:r>
          </a:p>
          <a:p>
            <a:pPr lvl="0"/>
            <a:endParaRPr lang="en-US" sz="2000" b="1" dirty="0"/>
          </a:p>
        </p:txBody>
      </p:sp>
    </p:spTree>
    <p:extLst>
      <p:ext uri="{BB962C8B-B14F-4D97-AF65-F5344CB8AC3E}">
        <p14:creationId xmlns:p14="http://schemas.microsoft.com/office/powerpoint/2010/main" val="22317090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4827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28838"/>
            <a:ext cx="8610600" cy="677108"/>
          </a:xfrm>
          <a:prstGeom prst="rect">
            <a:avLst/>
          </a:prstGeom>
          <a:noFill/>
        </p:spPr>
        <p:txBody>
          <a:bodyPr wrap="square" rtlCol="0">
            <a:spAutoFit/>
          </a:bodyPr>
          <a:lstStyle/>
          <a:p>
            <a:pPr algn="ctr"/>
            <a:r>
              <a:rPr lang="en-US" sz="3800" b="1" dirty="0" smtClean="0"/>
              <a:t>LOT TYPES BY PHASE</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pic>
        <p:nvPicPr>
          <p:cNvPr id="8" name="Picture 7"/>
          <p:cNvPicPr/>
          <p:nvPr/>
        </p:nvPicPr>
        <p:blipFill>
          <a:blip r:embed="rId3"/>
          <a:stretch>
            <a:fillRect/>
          </a:stretch>
        </p:blipFill>
        <p:spPr>
          <a:xfrm>
            <a:off x="1676400" y="762000"/>
            <a:ext cx="5720069" cy="4648200"/>
          </a:xfrm>
          <a:prstGeom prst="rect">
            <a:avLst/>
          </a:prstGeom>
          <a:ln w="9525">
            <a:solidFill>
              <a:srgbClr val="000000"/>
            </a:solidFill>
            <a:miter lim="0"/>
          </a:ln>
        </p:spPr>
      </p:pic>
    </p:spTree>
    <p:extLst>
      <p:ext uri="{BB962C8B-B14F-4D97-AF65-F5344CB8AC3E}">
        <p14:creationId xmlns:p14="http://schemas.microsoft.com/office/powerpoint/2010/main" val="928085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PD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320421" y="742176"/>
            <a:ext cx="8694887" cy="1200329"/>
          </a:xfrm>
          <a:prstGeom prst="rect">
            <a:avLst/>
          </a:prstGeom>
        </p:spPr>
        <p:txBody>
          <a:bodyPr wrap="square">
            <a:spAutoFit/>
          </a:bodyPr>
          <a:lstStyle/>
          <a:p>
            <a:r>
              <a:rPr lang="en-US" u="sng" dirty="0" smtClean="0"/>
              <a:t>Section 17.51.030(C)</a:t>
            </a:r>
          </a:p>
          <a:p>
            <a:pPr marL="342900" indent="-342900">
              <a:buFont typeface="+mj-lt"/>
              <a:buAutoNum type="arabicPeriod"/>
            </a:pPr>
            <a:r>
              <a:rPr lang="en-US" dirty="0" smtClean="0"/>
              <a:t>There </a:t>
            </a:r>
            <a:r>
              <a:rPr lang="en-US" dirty="0"/>
              <a:t>are special physical conditions or objectives of a development which the proposal will satisfy to warrant a departure from the standard regulation requirements</a:t>
            </a:r>
            <a:r>
              <a:rPr lang="en-US" dirty="0" smtClean="0"/>
              <a:t>;</a:t>
            </a:r>
          </a:p>
          <a:p>
            <a:pPr marL="285750" indent="-285750">
              <a:buFont typeface="Arial" panose="020B0604020202020204" pitchFamily="34" charset="0"/>
              <a:buChar char="•"/>
            </a:pPr>
            <a:r>
              <a:rPr lang="en-US" dirty="0"/>
              <a:t>Applicant’s stated special objectives</a:t>
            </a:r>
            <a:r>
              <a:rPr lang="en-US" dirty="0" smtClean="0"/>
              <a:t>:</a:t>
            </a:r>
            <a:endParaRPr lang="en-US" dirty="0"/>
          </a:p>
        </p:txBody>
      </p:sp>
      <p:sp>
        <p:nvSpPr>
          <p:cNvPr id="6" name="Rectangle 5"/>
          <p:cNvSpPr/>
          <p:nvPr/>
        </p:nvSpPr>
        <p:spPr>
          <a:xfrm>
            <a:off x="278278" y="1910202"/>
            <a:ext cx="8709635" cy="4524315"/>
          </a:xfrm>
          <a:prstGeom prst="rect">
            <a:avLst/>
          </a:prstGeom>
        </p:spPr>
        <p:txBody>
          <a:bodyPr wrap="square" numCol="2" spcCol="182880">
            <a:spAutoFit/>
          </a:bodyPr>
          <a:lstStyle/>
          <a:p>
            <a:pPr marL="342900" indent="-342900">
              <a:buAutoNum type="arabicPeriod"/>
            </a:pPr>
            <a:r>
              <a:rPr lang="en-US" dirty="0" smtClean="0"/>
              <a:t>Preserve </a:t>
            </a:r>
            <a:r>
              <a:rPr lang="en-US" dirty="0"/>
              <a:t>trees in rear yards and </a:t>
            </a:r>
            <a:r>
              <a:rPr lang="en-US" dirty="0" smtClean="0"/>
              <a:t>tracts.</a:t>
            </a:r>
            <a:endParaRPr lang="en-US" sz="2000" dirty="0"/>
          </a:p>
          <a:p>
            <a:pPr marL="342900" indent="-342900">
              <a:buAutoNum type="arabicPeriod"/>
            </a:pPr>
            <a:r>
              <a:rPr lang="en-US" dirty="0" smtClean="0"/>
              <a:t>Accommodate </a:t>
            </a:r>
            <a:r>
              <a:rPr lang="en-US" dirty="0"/>
              <a:t>homes along the bluff while keeping appropriate separation from the natural areas on the adjacent </a:t>
            </a:r>
            <a:r>
              <a:rPr lang="en-US" dirty="0" smtClean="0"/>
              <a:t>property.</a:t>
            </a:r>
            <a:endParaRPr lang="en-US" sz="2000" dirty="0"/>
          </a:p>
          <a:p>
            <a:pPr marL="342900" indent="-342900">
              <a:buAutoNum type="arabicPeriod"/>
            </a:pPr>
            <a:r>
              <a:rPr lang="en-US" dirty="0" smtClean="0"/>
              <a:t>Developing </a:t>
            </a:r>
            <a:r>
              <a:rPr lang="en-US" dirty="0"/>
              <a:t>around the BPA Easement that traverses the </a:t>
            </a:r>
            <a:r>
              <a:rPr lang="en-US" dirty="0" smtClean="0"/>
              <a:t>site.</a:t>
            </a:r>
            <a:endParaRPr lang="en-US" sz="2000" dirty="0"/>
          </a:p>
          <a:p>
            <a:pPr marL="342900" indent="-342900">
              <a:buAutoNum type="arabicPeriod"/>
            </a:pPr>
            <a:r>
              <a:rPr lang="en-US" dirty="0" smtClean="0"/>
              <a:t>Provide </a:t>
            </a:r>
            <a:r>
              <a:rPr lang="en-US" dirty="0"/>
              <a:t>a diversity of lot sizes to accommodate a mix of housing sizes at various price points to meet the goals and policies of the City’s Comprehensive Plan and this code to serve today’s market needs of home consumers in </a:t>
            </a:r>
            <a:r>
              <a:rPr lang="en-US" dirty="0" smtClean="0"/>
              <a:t>McMinnville.</a:t>
            </a:r>
          </a:p>
          <a:p>
            <a:pPr marL="342900" indent="-342900">
              <a:buAutoNum type="arabicPeriod"/>
            </a:pPr>
            <a:endParaRPr lang="en-US" dirty="0"/>
          </a:p>
          <a:p>
            <a:pPr marL="342900" indent="-342900">
              <a:buAutoNum type="arabicPeriod"/>
            </a:pPr>
            <a:endParaRPr lang="en-US" dirty="0" smtClean="0"/>
          </a:p>
          <a:p>
            <a:pPr marL="342900" indent="-342900">
              <a:buAutoNum type="arabicPeriod"/>
            </a:pPr>
            <a:endParaRPr lang="en-US" dirty="0" smtClean="0"/>
          </a:p>
          <a:p>
            <a:pPr marL="342900" indent="-342900">
              <a:buAutoNum type="arabicPeriod"/>
            </a:pPr>
            <a:r>
              <a:rPr lang="en-US" dirty="0" smtClean="0"/>
              <a:t>Focus </a:t>
            </a:r>
            <a:r>
              <a:rPr lang="en-US" dirty="0"/>
              <a:t>on the detached Single-Family Residential housing </a:t>
            </a:r>
            <a:r>
              <a:rPr lang="en-US" dirty="0" smtClean="0"/>
              <a:t>type.</a:t>
            </a:r>
            <a:endParaRPr lang="en-US" sz="2000" dirty="0"/>
          </a:p>
          <a:p>
            <a:pPr marL="342900" indent="-342900">
              <a:buAutoNum type="arabicPeriod"/>
            </a:pPr>
            <a:r>
              <a:rPr lang="en-US" dirty="0" smtClean="0"/>
              <a:t>Offer </a:t>
            </a:r>
            <a:r>
              <a:rPr lang="en-US" dirty="0"/>
              <a:t>on-site open space amenities to the residents who cannot cross a minor arterial to reach the nearest neighborhood </a:t>
            </a:r>
            <a:r>
              <a:rPr lang="en-US" dirty="0" smtClean="0"/>
              <a:t>park.</a:t>
            </a:r>
            <a:endParaRPr lang="en-US" sz="2000" dirty="0"/>
          </a:p>
          <a:p>
            <a:pPr marL="342900" indent="-342900">
              <a:buAutoNum type="arabicPeriod"/>
            </a:pPr>
            <a:r>
              <a:rPr lang="en-US" dirty="0" smtClean="0"/>
              <a:t>Provide </a:t>
            </a:r>
            <a:r>
              <a:rPr lang="en-US" dirty="0"/>
              <a:t>access to City park </a:t>
            </a:r>
            <a:r>
              <a:rPr lang="en-US" dirty="0" smtClean="0"/>
              <a:t>facilities.</a:t>
            </a:r>
            <a:endParaRPr lang="en-US" sz="2000" dirty="0"/>
          </a:p>
          <a:p>
            <a:pPr marL="342900" indent="-342900">
              <a:buAutoNum type="arabicPeriod"/>
            </a:pPr>
            <a:r>
              <a:rPr lang="en-US" dirty="0" smtClean="0"/>
              <a:t>Create </a:t>
            </a:r>
            <a:r>
              <a:rPr lang="en-US" dirty="0"/>
              <a:t>a sense of </a:t>
            </a:r>
            <a:r>
              <a:rPr lang="en-US" dirty="0" smtClean="0"/>
              <a:t>place.</a:t>
            </a:r>
            <a:endParaRPr lang="en-US" sz="2000" dirty="0"/>
          </a:p>
          <a:p>
            <a:pPr marL="342900" indent="-342900">
              <a:buAutoNum type="arabicPeriod"/>
            </a:pPr>
            <a:r>
              <a:rPr lang="en-US" dirty="0" smtClean="0"/>
              <a:t>Ensure </a:t>
            </a:r>
            <a:r>
              <a:rPr lang="en-US" dirty="0"/>
              <a:t>adequate off-street </a:t>
            </a:r>
            <a:r>
              <a:rPr lang="en-US" dirty="0" smtClean="0"/>
              <a:t>parking.</a:t>
            </a:r>
            <a:endParaRPr lang="en-US" sz="2000" dirty="0"/>
          </a:p>
          <a:p>
            <a:pPr marL="342900" indent="-342900">
              <a:buAutoNum type="arabicPeriod"/>
            </a:pPr>
            <a:r>
              <a:rPr lang="en-US" dirty="0" smtClean="0"/>
              <a:t>Avoid </a:t>
            </a:r>
            <a:r>
              <a:rPr lang="en-US" dirty="0"/>
              <a:t>“cookie cutter” approach to housing on any block </a:t>
            </a:r>
            <a:r>
              <a:rPr lang="en-US" dirty="0" smtClean="0"/>
              <a:t>face.</a:t>
            </a:r>
            <a:endParaRPr lang="en-US" sz="2000" dirty="0"/>
          </a:p>
          <a:p>
            <a:pPr marL="342900" indent="-342900">
              <a:buAutoNum type="arabicPeriod"/>
            </a:pPr>
            <a:r>
              <a:rPr lang="en-US" dirty="0" smtClean="0"/>
              <a:t>Promote </a:t>
            </a:r>
            <a:r>
              <a:rPr lang="en-US" dirty="0"/>
              <a:t>future transit service.</a:t>
            </a:r>
            <a:endParaRPr lang="en-US" sz="2000" dirty="0"/>
          </a:p>
        </p:txBody>
      </p:sp>
    </p:spTree>
    <p:extLst>
      <p:ext uri="{BB962C8B-B14F-4D97-AF65-F5344CB8AC3E}">
        <p14:creationId xmlns:p14="http://schemas.microsoft.com/office/powerpoint/2010/main" val="38073165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09601"/>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67507"/>
            <a:ext cx="8610600" cy="677108"/>
          </a:xfrm>
          <a:prstGeom prst="rect">
            <a:avLst/>
          </a:prstGeom>
          <a:noFill/>
        </p:spPr>
        <p:txBody>
          <a:bodyPr wrap="square" rtlCol="0">
            <a:spAutoFit/>
          </a:bodyPr>
          <a:lstStyle/>
          <a:p>
            <a:pPr algn="ctr"/>
            <a:r>
              <a:rPr lang="en-US" sz="3800" b="1" dirty="0" smtClean="0"/>
              <a:t>TREE PRESERVATION</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152400" y="963543"/>
            <a:ext cx="2971800" cy="4247317"/>
          </a:xfrm>
          <a:prstGeom prst="rect">
            <a:avLst/>
          </a:prstGeom>
        </p:spPr>
        <p:txBody>
          <a:bodyPr wrap="square">
            <a:spAutoFit/>
          </a:bodyPr>
          <a:lstStyle/>
          <a:p>
            <a:pPr marL="285750" indent="-285750">
              <a:buFont typeface="Arial" panose="020B0604020202020204" pitchFamily="34" charset="0"/>
              <a:buChar char="•"/>
            </a:pPr>
            <a:r>
              <a:rPr lang="en-US" dirty="0" smtClean="0"/>
              <a:t>Trees proposed to be preserved in open space tracts and rear yards</a:t>
            </a:r>
          </a:p>
          <a:p>
            <a:pPr marL="285750" indent="-285750">
              <a:buFont typeface="Arial" panose="020B0604020202020204" pitchFamily="34" charset="0"/>
              <a:buChar char="•"/>
            </a:pPr>
            <a:r>
              <a:rPr lang="en-US" dirty="0" smtClean="0"/>
              <a:t>Conditions of Approval:</a:t>
            </a:r>
          </a:p>
          <a:p>
            <a:endParaRPr lang="en-US" dirty="0" smtClean="0"/>
          </a:p>
          <a:p>
            <a:r>
              <a:rPr lang="en-US" dirty="0" smtClean="0"/>
              <a:t>Condition #3: Require larger rear yard setback on Lots 131-135 and Lots 269-280</a:t>
            </a:r>
          </a:p>
          <a:p>
            <a:endParaRPr lang="en-US" dirty="0"/>
          </a:p>
          <a:p>
            <a:r>
              <a:rPr lang="en-US" dirty="0" smtClean="0"/>
              <a:t>Condition #14: Require tree inventory and arborist’s report prior to any removal of tree greater than 9 inches DBH (other than those shown to be removed in L 12-19)</a:t>
            </a:r>
            <a:endParaRPr lang="en-US" dirty="0"/>
          </a:p>
        </p:txBody>
      </p:sp>
      <p:pic>
        <p:nvPicPr>
          <p:cNvPr id="2" name="Picture 1"/>
          <p:cNvPicPr>
            <a:picLocks noChangeAspect="1"/>
          </p:cNvPicPr>
          <p:nvPr/>
        </p:nvPicPr>
        <p:blipFill rotWithShape="1">
          <a:blip r:embed="rId3"/>
          <a:srcRect l="52500" t="14584" r="833" b="14583"/>
          <a:stretch/>
        </p:blipFill>
        <p:spPr>
          <a:xfrm>
            <a:off x="3229897" y="720053"/>
            <a:ext cx="5773271" cy="3505200"/>
          </a:xfrm>
          <a:prstGeom prst="rect">
            <a:avLst/>
          </a:prstGeom>
          <a:ln>
            <a:solidFill>
              <a:schemeClr val="bg1"/>
            </a:solidFill>
          </a:ln>
        </p:spPr>
      </p:pic>
      <p:pic>
        <p:nvPicPr>
          <p:cNvPr id="4" name="Picture 3"/>
          <p:cNvPicPr>
            <a:picLocks noChangeAspect="1"/>
          </p:cNvPicPr>
          <p:nvPr/>
        </p:nvPicPr>
        <p:blipFill rotWithShape="1">
          <a:blip r:embed="rId4"/>
          <a:srcRect l="60833" t="22917" r="9167" b="16666"/>
          <a:stretch/>
        </p:blipFill>
        <p:spPr>
          <a:xfrm>
            <a:off x="3312479" y="3230804"/>
            <a:ext cx="2743200" cy="2209800"/>
          </a:xfrm>
          <a:prstGeom prst="rect">
            <a:avLst/>
          </a:prstGeom>
          <a:ln>
            <a:solidFill>
              <a:schemeClr val="bg1"/>
            </a:solidFill>
          </a:ln>
        </p:spPr>
      </p:pic>
    </p:spTree>
    <p:extLst>
      <p:ext uri="{BB962C8B-B14F-4D97-AF65-F5344CB8AC3E}">
        <p14:creationId xmlns:p14="http://schemas.microsoft.com/office/powerpoint/2010/main" val="13652769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82218" y="619753"/>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57355"/>
            <a:ext cx="8610600" cy="677108"/>
          </a:xfrm>
          <a:prstGeom prst="rect">
            <a:avLst/>
          </a:prstGeom>
          <a:noFill/>
        </p:spPr>
        <p:txBody>
          <a:bodyPr wrap="square" rtlCol="0">
            <a:spAutoFit/>
          </a:bodyPr>
          <a:lstStyle/>
          <a:p>
            <a:pPr algn="ctr"/>
            <a:r>
              <a:rPr lang="en-US" sz="3800" b="1" dirty="0" smtClean="0"/>
              <a:t>NATURAL AREA PRESERVATION</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4876800" y="677806"/>
            <a:ext cx="4267200" cy="2031325"/>
          </a:xfrm>
          <a:prstGeom prst="rect">
            <a:avLst/>
          </a:prstGeom>
        </p:spPr>
        <p:txBody>
          <a:bodyPr wrap="square">
            <a:spAutoFit/>
          </a:bodyPr>
          <a:lstStyle/>
          <a:p>
            <a:pPr marL="285750" indent="-285750">
              <a:buFont typeface="Arial" panose="020B0604020202020204" pitchFamily="34" charset="0"/>
              <a:buChar char="•"/>
            </a:pPr>
            <a:r>
              <a:rPr lang="en-US" dirty="0" smtClean="0"/>
              <a:t>Larger lots located along bluff and sloped area on north end of site</a:t>
            </a:r>
          </a:p>
          <a:p>
            <a:pPr marL="285750" indent="-285750">
              <a:buFont typeface="Arial" panose="020B0604020202020204" pitchFamily="34" charset="0"/>
              <a:buChar char="•"/>
            </a:pPr>
            <a:r>
              <a:rPr lang="en-US" dirty="0" smtClean="0"/>
              <a:t>Dedication of “Parcel D” &amp; floodplain</a:t>
            </a:r>
          </a:p>
          <a:p>
            <a:pPr marL="285750" indent="-285750">
              <a:buFont typeface="Arial" panose="020B0604020202020204" pitchFamily="34" charset="0"/>
              <a:buChar char="•"/>
            </a:pPr>
            <a:r>
              <a:rPr lang="en-US" dirty="0" smtClean="0"/>
              <a:t>Conditions of Approval #12 &amp; #13: Require recommended geo-tech analysis prior to development &amp; geo-tech recommendations during construction</a:t>
            </a:r>
            <a:endParaRPr lang="en-US" dirty="0"/>
          </a:p>
        </p:txBody>
      </p:sp>
      <p:pic>
        <p:nvPicPr>
          <p:cNvPr id="8" name="Picture 7"/>
          <p:cNvPicPr/>
          <p:nvPr/>
        </p:nvPicPr>
        <p:blipFill>
          <a:blip r:embed="rId3"/>
          <a:stretch>
            <a:fillRect/>
          </a:stretch>
        </p:blipFill>
        <p:spPr>
          <a:xfrm>
            <a:off x="5317942" y="2753693"/>
            <a:ext cx="3530218" cy="2690824"/>
          </a:xfrm>
          <a:prstGeom prst="rect">
            <a:avLst/>
          </a:prstGeom>
          <a:ln w="9525">
            <a:solidFill>
              <a:srgbClr val="000000"/>
            </a:solidFill>
            <a:miter lim="0"/>
          </a:ln>
        </p:spPr>
      </p:pic>
      <p:pic>
        <p:nvPicPr>
          <p:cNvPr id="9" name="Picture 8"/>
          <p:cNvPicPr>
            <a:picLocks noChangeAspect="1"/>
          </p:cNvPicPr>
          <p:nvPr/>
        </p:nvPicPr>
        <p:blipFill rotWithShape="1">
          <a:blip r:embed="rId4"/>
          <a:srcRect l="51667" t="16667" r="834" b="6250"/>
          <a:stretch/>
        </p:blipFill>
        <p:spPr>
          <a:xfrm>
            <a:off x="243865" y="771626"/>
            <a:ext cx="4445958" cy="2885973"/>
          </a:xfrm>
          <a:prstGeom prst="rect">
            <a:avLst/>
          </a:prstGeom>
          <a:ln>
            <a:solidFill>
              <a:schemeClr val="bg1"/>
            </a:solidFill>
          </a:ln>
        </p:spPr>
      </p:pic>
      <p:pic>
        <p:nvPicPr>
          <p:cNvPr id="2" name="Picture 1"/>
          <p:cNvPicPr>
            <a:picLocks noChangeAspect="1"/>
          </p:cNvPicPr>
          <p:nvPr/>
        </p:nvPicPr>
        <p:blipFill rotWithShape="1">
          <a:blip r:embed="rId5"/>
          <a:srcRect l="59167" t="22917" r="8334" b="18750"/>
          <a:stretch/>
        </p:blipFill>
        <p:spPr>
          <a:xfrm>
            <a:off x="1219200" y="2709132"/>
            <a:ext cx="3810000" cy="2735385"/>
          </a:xfrm>
          <a:prstGeom prst="rect">
            <a:avLst/>
          </a:prstGeom>
          <a:ln>
            <a:solidFill>
              <a:schemeClr val="bg1"/>
            </a:solidFill>
          </a:ln>
        </p:spPr>
      </p:pic>
    </p:spTree>
    <p:extLst>
      <p:ext uri="{BB962C8B-B14F-4D97-AF65-F5344CB8AC3E}">
        <p14:creationId xmlns:p14="http://schemas.microsoft.com/office/powerpoint/2010/main" val="24896505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MIX OF HOUSING TYPES</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0" y="944289"/>
            <a:ext cx="3089422" cy="4524315"/>
          </a:xfrm>
          <a:prstGeom prst="rect">
            <a:avLst/>
          </a:prstGeom>
        </p:spPr>
        <p:txBody>
          <a:bodyPr wrap="square">
            <a:spAutoFit/>
          </a:bodyPr>
          <a:lstStyle/>
          <a:p>
            <a:pPr marL="285750" indent="-285750">
              <a:buFont typeface="Arial" panose="020B0604020202020204" pitchFamily="34" charset="0"/>
              <a:buChar char="•"/>
            </a:pPr>
            <a:r>
              <a:rPr lang="en-US" dirty="0" smtClean="0"/>
              <a:t>Transition from higher to lower density (south to north)</a:t>
            </a:r>
          </a:p>
          <a:p>
            <a:pPr marL="285750" indent="-285750">
              <a:buFont typeface="Arial" panose="020B0604020202020204" pitchFamily="34" charset="0"/>
              <a:buChar char="•"/>
            </a:pPr>
            <a:r>
              <a:rPr lang="en-US" dirty="0" smtClean="0"/>
              <a:t>Provide more dense lot types near arterial street and future transit route (Baker Creek Road)</a:t>
            </a:r>
          </a:p>
          <a:p>
            <a:pPr marL="285750" indent="-285750">
              <a:buFont typeface="Arial" panose="020B0604020202020204" pitchFamily="34" charset="0"/>
              <a:buChar char="•"/>
            </a:pPr>
            <a:r>
              <a:rPr lang="en-US" dirty="0" smtClean="0"/>
              <a:t>Less dense lot types along bluff and sloped portions of site to transition between development and natural areas</a:t>
            </a:r>
          </a:p>
          <a:p>
            <a:pPr marL="285750" indent="-285750">
              <a:buFont typeface="Arial" panose="020B0604020202020204" pitchFamily="34" charset="0"/>
              <a:buChar char="•"/>
            </a:pPr>
            <a:r>
              <a:rPr lang="en-US" dirty="0" smtClean="0"/>
              <a:t>Condition of Approval #1 &amp; #2: Require plan to be binding on site, and allow lot size averaging as proposed</a:t>
            </a:r>
          </a:p>
          <a:p>
            <a:pPr marL="285750" indent="-285750">
              <a:buFont typeface="Arial" panose="020B0604020202020204" pitchFamily="34" charset="0"/>
              <a:buChar char="•"/>
            </a:pPr>
            <a:endParaRPr lang="en-US" dirty="0"/>
          </a:p>
        </p:txBody>
      </p:sp>
      <p:pic>
        <p:nvPicPr>
          <p:cNvPr id="8" name="Picture 7"/>
          <p:cNvPicPr/>
          <p:nvPr/>
        </p:nvPicPr>
        <p:blipFill>
          <a:blip r:embed="rId3"/>
          <a:stretch>
            <a:fillRect/>
          </a:stretch>
        </p:blipFill>
        <p:spPr>
          <a:xfrm>
            <a:off x="3089422" y="1233216"/>
            <a:ext cx="6026525" cy="3760393"/>
          </a:xfrm>
          <a:prstGeom prst="rect">
            <a:avLst/>
          </a:prstGeom>
          <a:ln w="9525">
            <a:solidFill>
              <a:srgbClr val="000000"/>
            </a:solidFill>
            <a:miter lim="0"/>
          </a:ln>
        </p:spPr>
      </p:pic>
    </p:spTree>
    <p:extLst>
      <p:ext uri="{BB962C8B-B14F-4D97-AF65-F5344CB8AC3E}">
        <p14:creationId xmlns:p14="http://schemas.microsoft.com/office/powerpoint/2010/main" val="38244171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33400" y="5334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8278" y="-69966"/>
            <a:ext cx="8610600" cy="677108"/>
          </a:xfrm>
          <a:prstGeom prst="rect">
            <a:avLst/>
          </a:prstGeom>
          <a:noFill/>
        </p:spPr>
        <p:txBody>
          <a:bodyPr wrap="square" rtlCol="0">
            <a:spAutoFit/>
          </a:bodyPr>
          <a:lstStyle/>
          <a:p>
            <a:pPr algn="ctr"/>
            <a:r>
              <a:rPr lang="en-US" sz="3800" b="1" dirty="0" smtClean="0"/>
              <a:t>MIX OF HOUSING TYPES</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5897862" y="1091272"/>
            <a:ext cx="3171868" cy="3970318"/>
          </a:xfrm>
          <a:prstGeom prst="rect">
            <a:avLst/>
          </a:prstGeom>
        </p:spPr>
        <p:txBody>
          <a:bodyPr wrap="square">
            <a:spAutoFit/>
          </a:bodyPr>
          <a:lstStyle/>
          <a:p>
            <a:pPr marL="285750" indent="-285750">
              <a:buFont typeface="Arial" panose="020B0604020202020204" pitchFamily="34" charset="0"/>
              <a:buChar char="•"/>
            </a:pPr>
            <a:r>
              <a:rPr lang="en-US" dirty="0" smtClean="0"/>
              <a:t>Smaller lots proposed to be alley-loaded</a:t>
            </a:r>
          </a:p>
          <a:p>
            <a:pPr marL="742950" lvl="1" indent="-285750">
              <a:buFont typeface="Arial" panose="020B0604020202020204" pitchFamily="34" charset="0"/>
              <a:buChar char="•"/>
            </a:pPr>
            <a:r>
              <a:rPr lang="en-US" dirty="0" smtClean="0"/>
              <a:t>Reduce vehicle conflicts with sidewalk space</a:t>
            </a:r>
          </a:p>
          <a:p>
            <a:pPr marL="742950" lvl="1" indent="-285750">
              <a:buFont typeface="Arial" panose="020B0604020202020204" pitchFamily="34" charset="0"/>
              <a:buChar char="•"/>
            </a:pPr>
            <a:r>
              <a:rPr lang="en-US" dirty="0" smtClean="0"/>
              <a:t>Lessen garage door prominence on front façade </a:t>
            </a:r>
          </a:p>
          <a:p>
            <a:pPr marL="742950" lvl="1" indent="-285750">
              <a:buFont typeface="Arial" panose="020B0604020202020204" pitchFamily="34" charset="0"/>
              <a:buChar char="•"/>
            </a:pPr>
            <a:r>
              <a:rPr lang="en-US" dirty="0" smtClean="0"/>
              <a:t>Some front onto common open space tracts</a:t>
            </a:r>
          </a:p>
          <a:p>
            <a:pPr marL="285750" indent="-285750">
              <a:buFont typeface="Arial" panose="020B0604020202020204" pitchFamily="34" charset="0"/>
              <a:buChar char="•"/>
            </a:pPr>
            <a:r>
              <a:rPr lang="en-US" dirty="0" smtClean="0"/>
              <a:t>Conditions of Approval #15 &amp; #16: Require lots less than 40’ wide to be alley loaded, and alleys to be private</a:t>
            </a:r>
          </a:p>
          <a:p>
            <a:pPr marL="285750" indent="-285750">
              <a:buFont typeface="Arial" panose="020B0604020202020204" pitchFamily="34" charset="0"/>
              <a:buChar char="•"/>
            </a:pPr>
            <a:endParaRPr lang="en-US" dirty="0"/>
          </a:p>
        </p:txBody>
      </p:sp>
      <p:pic>
        <p:nvPicPr>
          <p:cNvPr id="2" name="Picture 1"/>
          <p:cNvPicPr>
            <a:picLocks noChangeAspect="1"/>
          </p:cNvPicPr>
          <p:nvPr/>
        </p:nvPicPr>
        <p:blipFill rotWithShape="1">
          <a:blip r:embed="rId3"/>
          <a:srcRect l="53334" t="25000" r="1666" b="21105"/>
          <a:stretch/>
        </p:blipFill>
        <p:spPr>
          <a:xfrm>
            <a:off x="183740" y="607142"/>
            <a:ext cx="5731328" cy="2745658"/>
          </a:xfrm>
          <a:prstGeom prst="rect">
            <a:avLst/>
          </a:prstGeom>
          <a:ln>
            <a:solidFill>
              <a:schemeClr val="bg1"/>
            </a:solidFill>
          </a:ln>
        </p:spPr>
      </p:pic>
      <p:pic>
        <p:nvPicPr>
          <p:cNvPr id="4" name="Picture 3"/>
          <p:cNvPicPr>
            <a:picLocks noChangeAspect="1"/>
          </p:cNvPicPr>
          <p:nvPr/>
        </p:nvPicPr>
        <p:blipFill rotWithShape="1">
          <a:blip r:embed="rId4"/>
          <a:srcRect l="54167" t="27083" r="1667" b="33333"/>
          <a:stretch/>
        </p:blipFill>
        <p:spPr>
          <a:xfrm>
            <a:off x="148275" y="3429000"/>
            <a:ext cx="5766793" cy="2067341"/>
          </a:xfrm>
          <a:prstGeom prst="rect">
            <a:avLst/>
          </a:prstGeom>
          <a:ln>
            <a:solidFill>
              <a:schemeClr val="bg1"/>
            </a:solidFill>
          </a:ln>
        </p:spPr>
      </p:pic>
    </p:spTree>
    <p:extLst>
      <p:ext uri="{BB962C8B-B14F-4D97-AF65-F5344CB8AC3E}">
        <p14:creationId xmlns:p14="http://schemas.microsoft.com/office/powerpoint/2010/main" val="29411637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09601"/>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67507"/>
            <a:ext cx="8610600" cy="677108"/>
          </a:xfrm>
          <a:prstGeom prst="rect">
            <a:avLst/>
          </a:prstGeom>
          <a:noFill/>
        </p:spPr>
        <p:txBody>
          <a:bodyPr wrap="square" rtlCol="0">
            <a:spAutoFit/>
          </a:bodyPr>
          <a:lstStyle/>
          <a:p>
            <a:pPr algn="ctr"/>
            <a:r>
              <a:rPr lang="en-US" sz="3800" b="1" dirty="0" smtClean="0"/>
              <a:t>OPEN SPACE AMENITIES</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6333760" y="910053"/>
            <a:ext cx="2628014" cy="4247317"/>
          </a:xfrm>
          <a:prstGeom prst="rect">
            <a:avLst/>
          </a:prstGeom>
        </p:spPr>
        <p:txBody>
          <a:bodyPr wrap="square">
            <a:spAutoFit/>
          </a:bodyPr>
          <a:lstStyle/>
          <a:p>
            <a:pPr marL="285750" indent="-285750">
              <a:buFont typeface="Arial" panose="020B0604020202020204" pitchFamily="34" charset="0"/>
              <a:buChar char="•"/>
            </a:pPr>
            <a:r>
              <a:rPr lang="en-US" dirty="0" smtClean="0"/>
              <a:t>18 open space tracts proposed</a:t>
            </a:r>
          </a:p>
          <a:p>
            <a:pPr marL="285750" indent="-285750">
              <a:buFont typeface="Arial" panose="020B0604020202020204" pitchFamily="34" charset="0"/>
              <a:buChar char="•"/>
            </a:pPr>
            <a:r>
              <a:rPr lang="en-US" dirty="0" smtClean="0"/>
              <a:t>City to accept Tracts G, I, J, K &amp; L</a:t>
            </a:r>
          </a:p>
          <a:p>
            <a:pPr marL="285750" indent="-285750">
              <a:buFont typeface="Arial" panose="020B0604020202020204" pitchFamily="34" charset="0"/>
              <a:buChar char="•"/>
            </a:pPr>
            <a:r>
              <a:rPr lang="en-US" dirty="0" smtClean="0"/>
              <a:t>Tracts A – F, H and N – S to be private &amp; maintained by HOA</a:t>
            </a:r>
          </a:p>
          <a:p>
            <a:pPr marL="285750" indent="-285750">
              <a:buFont typeface="Arial" panose="020B0604020202020204" pitchFamily="34" charset="0"/>
              <a:buChar char="•"/>
            </a:pPr>
            <a:r>
              <a:rPr lang="en-US" dirty="0" smtClean="0"/>
              <a:t>Conditions of Approval #5, 7 &amp; 8: State which tracts are accepted by City and require improvements as shown in plans (or amended by condition of approval)</a:t>
            </a:r>
            <a:endParaRPr lang="en-US" dirty="0"/>
          </a:p>
        </p:txBody>
      </p:sp>
      <p:pic>
        <p:nvPicPr>
          <p:cNvPr id="13" name="Picture 12"/>
          <p:cNvPicPr/>
          <p:nvPr/>
        </p:nvPicPr>
        <p:blipFill rotWithShape="1">
          <a:blip r:embed="rId3"/>
          <a:srcRect l="2264" t="15853" r="51239" b="10544"/>
          <a:stretch/>
        </p:blipFill>
        <p:spPr bwMode="auto">
          <a:xfrm>
            <a:off x="120920" y="1066798"/>
            <a:ext cx="6212840" cy="3933825"/>
          </a:xfrm>
          <a:prstGeom prst="rect">
            <a:avLst/>
          </a:prstGeom>
          <a:ln>
            <a:solidFill>
              <a:schemeClr val="bg1"/>
            </a:solid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5921295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4" y="56798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4" y="-109128"/>
            <a:ext cx="8610600" cy="677108"/>
          </a:xfrm>
          <a:prstGeom prst="rect">
            <a:avLst/>
          </a:prstGeom>
          <a:noFill/>
        </p:spPr>
        <p:txBody>
          <a:bodyPr wrap="square" rtlCol="0">
            <a:spAutoFit/>
          </a:bodyPr>
          <a:lstStyle/>
          <a:p>
            <a:pPr algn="ctr"/>
            <a:r>
              <a:rPr lang="en-US" sz="3800" b="1" dirty="0" smtClean="0"/>
              <a:t>CITY PARK DEDICATION</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pic>
        <p:nvPicPr>
          <p:cNvPr id="17" name="Picture 16"/>
          <p:cNvPicPr/>
          <p:nvPr/>
        </p:nvPicPr>
        <p:blipFill>
          <a:blip r:embed="rId3"/>
          <a:stretch>
            <a:fillRect/>
          </a:stretch>
        </p:blipFill>
        <p:spPr>
          <a:xfrm>
            <a:off x="102201" y="1070377"/>
            <a:ext cx="5598051" cy="3935361"/>
          </a:xfrm>
          <a:prstGeom prst="rect">
            <a:avLst/>
          </a:prstGeom>
          <a:ln w="9525">
            <a:solidFill>
              <a:srgbClr val="000000"/>
            </a:solidFill>
            <a:miter lim="0"/>
          </a:ln>
        </p:spPr>
      </p:pic>
      <p:sp>
        <p:nvSpPr>
          <p:cNvPr id="19" name="Rectangle 18"/>
          <p:cNvSpPr/>
          <p:nvPr/>
        </p:nvSpPr>
        <p:spPr>
          <a:xfrm>
            <a:off x="5715000" y="914400"/>
            <a:ext cx="3258164" cy="4247317"/>
          </a:xfrm>
          <a:prstGeom prst="rect">
            <a:avLst/>
          </a:prstGeom>
        </p:spPr>
        <p:txBody>
          <a:bodyPr wrap="square">
            <a:spAutoFit/>
          </a:bodyPr>
          <a:lstStyle/>
          <a:p>
            <a:pPr algn="ctr"/>
            <a:r>
              <a:rPr lang="en-US" u="sng" dirty="0" smtClean="0"/>
              <a:t>Parks Master Plan Actions</a:t>
            </a:r>
          </a:p>
          <a:p>
            <a:pPr marL="285750" indent="-285750">
              <a:buFont typeface="Arial" panose="020B0604020202020204" pitchFamily="34" charset="0"/>
              <a:buChar char="•"/>
            </a:pPr>
            <a:r>
              <a:rPr lang="en-US" dirty="0" smtClean="0"/>
              <a:t>Special </a:t>
            </a:r>
            <a:r>
              <a:rPr lang="en-US" dirty="0"/>
              <a:t>Use Parks: Acquire a special use park adjacent to the BPA Easement/acquire Elks </a:t>
            </a:r>
            <a:r>
              <a:rPr lang="en-US" dirty="0" smtClean="0"/>
              <a:t>Park</a:t>
            </a:r>
          </a:p>
          <a:p>
            <a:pPr marL="285750" indent="-285750">
              <a:buFont typeface="Arial" panose="020B0604020202020204" pitchFamily="34" charset="0"/>
              <a:buChar char="•"/>
            </a:pPr>
            <a:r>
              <a:rPr lang="en-US" dirty="0" smtClean="0"/>
              <a:t>Greenspace/Greenway: </a:t>
            </a:r>
            <a:r>
              <a:rPr lang="en-US" dirty="0"/>
              <a:t>Acquire a greenway along Baker Creek connecting Tice/BPA </a:t>
            </a:r>
            <a:r>
              <a:rPr lang="en-US" dirty="0" smtClean="0"/>
              <a:t>Easement</a:t>
            </a:r>
          </a:p>
          <a:p>
            <a:pPr marL="285750" indent="-285750">
              <a:buFont typeface="Arial" panose="020B0604020202020204" pitchFamily="34" charset="0"/>
              <a:buChar char="•"/>
            </a:pPr>
            <a:r>
              <a:rPr lang="en-US" dirty="0" smtClean="0"/>
              <a:t>Trails </a:t>
            </a:r>
            <a:r>
              <a:rPr lang="en-US" dirty="0"/>
              <a:t>and Connectors: Develop the Westside Trial (BPA </a:t>
            </a:r>
            <a:r>
              <a:rPr lang="en-US" dirty="0" smtClean="0"/>
              <a:t>Easement)</a:t>
            </a:r>
          </a:p>
          <a:p>
            <a:pPr marL="285750" indent="-285750">
              <a:buFont typeface="Arial" panose="020B0604020202020204" pitchFamily="34" charset="0"/>
              <a:buChar char="•"/>
            </a:pPr>
            <a:r>
              <a:rPr lang="en-US" dirty="0" smtClean="0"/>
              <a:t>Trails </a:t>
            </a:r>
            <a:r>
              <a:rPr lang="en-US" dirty="0"/>
              <a:t>and Connectors: Develop a trail in the Baker Creek greenway</a:t>
            </a:r>
          </a:p>
        </p:txBody>
      </p:sp>
    </p:spTree>
    <p:extLst>
      <p:ext uri="{BB962C8B-B14F-4D97-AF65-F5344CB8AC3E}">
        <p14:creationId xmlns:p14="http://schemas.microsoft.com/office/powerpoint/2010/main" val="11265371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16301"/>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48517"/>
            <a:ext cx="8610600" cy="677108"/>
          </a:xfrm>
          <a:prstGeom prst="rect">
            <a:avLst/>
          </a:prstGeom>
          <a:noFill/>
        </p:spPr>
        <p:txBody>
          <a:bodyPr wrap="square" rtlCol="0">
            <a:spAutoFit/>
          </a:bodyPr>
          <a:lstStyle/>
          <a:p>
            <a:pPr algn="ctr"/>
            <a:r>
              <a:rPr lang="en-US" sz="3800" b="1" dirty="0" smtClean="0"/>
              <a:t>BPA EASEMENT &amp; TRAIL</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152400" y="724269"/>
            <a:ext cx="2566940" cy="4524315"/>
          </a:xfrm>
          <a:prstGeom prst="rect">
            <a:avLst/>
          </a:prstGeom>
        </p:spPr>
        <p:txBody>
          <a:bodyPr wrap="square">
            <a:spAutoFit/>
          </a:bodyPr>
          <a:lstStyle/>
          <a:p>
            <a:pPr marL="285750" indent="-285750">
              <a:buFont typeface="Arial" panose="020B0604020202020204" pitchFamily="34" charset="0"/>
              <a:buChar char="•"/>
            </a:pPr>
            <a:r>
              <a:rPr lang="en-US" dirty="0" smtClean="0"/>
              <a:t>Conditions of Approval #5 - 7: Require dedication of BPA Trail tracts (Tracts I, J, K &amp; L) and require trail improvement to same standard as exists south of Baker Creek Road</a:t>
            </a:r>
          </a:p>
          <a:p>
            <a:pPr marL="285750" indent="-285750">
              <a:buFont typeface="Arial" panose="020B0604020202020204" pitchFamily="34" charset="0"/>
              <a:buChar char="•"/>
            </a:pPr>
            <a:r>
              <a:rPr lang="en-US" dirty="0" smtClean="0"/>
              <a:t>Condition #9: Require additional connection for pedestrian access from NW area of site</a:t>
            </a:r>
          </a:p>
          <a:p>
            <a:pPr marL="285750" indent="-285750">
              <a:buFont typeface="Arial" panose="020B0604020202020204" pitchFamily="34" charset="0"/>
              <a:buChar char="•"/>
            </a:pPr>
            <a:r>
              <a:rPr lang="en-US" dirty="0" smtClean="0"/>
              <a:t>Condition #11: Enhanced x-</a:t>
            </a:r>
            <a:r>
              <a:rPr lang="en-US" dirty="0" err="1" smtClean="0"/>
              <a:t>ing</a:t>
            </a:r>
            <a:r>
              <a:rPr lang="en-US" dirty="0" smtClean="0"/>
              <a:t> at Kent Street</a:t>
            </a:r>
          </a:p>
        </p:txBody>
      </p:sp>
      <p:grpSp>
        <p:nvGrpSpPr>
          <p:cNvPr id="9" name="Group 8"/>
          <p:cNvGrpSpPr/>
          <p:nvPr/>
        </p:nvGrpSpPr>
        <p:grpSpPr>
          <a:xfrm>
            <a:off x="4521328" y="676486"/>
            <a:ext cx="4435221" cy="2692812"/>
            <a:chOff x="4561371" y="675738"/>
            <a:chExt cx="4791601" cy="2909186"/>
          </a:xfrm>
        </p:grpSpPr>
        <p:pic>
          <p:nvPicPr>
            <p:cNvPr id="8" name="Picture 7"/>
            <p:cNvPicPr>
              <a:picLocks noChangeAspect="1"/>
            </p:cNvPicPr>
            <p:nvPr/>
          </p:nvPicPr>
          <p:blipFill rotWithShape="1">
            <a:blip r:embed="rId3"/>
            <a:srcRect l="52500" t="14584" r="833" b="14583"/>
            <a:stretch/>
          </p:blipFill>
          <p:spPr>
            <a:xfrm>
              <a:off x="4561371" y="675738"/>
              <a:ext cx="4791601" cy="2909186"/>
            </a:xfrm>
            <a:prstGeom prst="rect">
              <a:avLst/>
            </a:prstGeom>
            <a:ln>
              <a:solidFill>
                <a:schemeClr val="bg1"/>
              </a:solidFill>
            </a:ln>
          </p:spPr>
        </p:pic>
        <p:sp>
          <p:nvSpPr>
            <p:cNvPr id="2" name="Rectangle 1"/>
            <p:cNvSpPr/>
            <p:nvPr/>
          </p:nvSpPr>
          <p:spPr>
            <a:xfrm>
              <a:off x="6100993" y="1132938"/>
              <a:ext cx="533400" cy="2362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rotWithShape="1">
          <a:blip r:embed="rId4"/>
          <a:srcRect l="85833" t="14584" r="5834" b="8333"/>
          <a:stretch/>
        </p:blipFill>
        <p:spPr>
          <a:xfrm>
            <a:off x="2854291" y="722670"/>
            <a:ext cx="1286111" cy="4758613"/>
          </a:xfrm>
          <a:prstGeom prst="rect">
            <a:avLst/>
          </a:prstGeom>
          <a:ln>
            <a:solidFill>
              <a:schemeClr val="bg1"/>
            </a:solidFill>
          </a:ln>
        </p:spPr>
      </p:pic>
      <p:pic>
        <p:nvPicPr>
          <p:cNvPr id="11" name="Picture 10"/>
          <p:cNvPicPr>
            <a:picLocks noChangeAspect="1"/>
          </p:cNvPicPr>
          <p:nvPr/>
        </p:nvPicPr>
        <p:blipFill rotWithShape="1">
          <a:blip r:embed="rId5"/>
          <a:srcRect l="62188" t="27735" r="10486" b="22592"/>
          <a:stretch/>
        </p:blipFill>
        <p:spPr>
          <a:xfrm>
            <a:off x="5410200" y="3417193"/>
            <a:ext cx="2845314" cy="2068582"/>
          </a:xfrm>
          <a:prstGeom prst="rect">
            <a:avLst/>
          </a:prstGeom>
          <a:ln>
            <a:solidFill>
              <a:schemeClr val="bg1"/>
            </a:solidFill>
          </a:ln>
        </p:spPr>
      </p:pic>
      <p:sp>
        <p:nvSpPr>
          <p:cNvPr id="13" name="Rectangle 12"/>
          <p:cNvSpPr/>
          <p:nvPr/>
        </p:nvSpPr>
        <p:spPr>
          <a:xfrm rot="20875817">
            <a:off x="7027701" y="4524855"/>
            <a:ext cx="727395" cy="2423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91578" y="2202249"/>
            <a:ext cx="573494" cy="6933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6412956">
            <a:off x="5418470" y="4130052"/>
            <a:ext cx="727395" cy="2881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8756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4" y="56798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4" y="-109128"/>
            <a:ext cx="8610600" cy="677108"/>
          </a:xfrm>
          <a:prstGeom prst="rect">
            <a:avLst/>
          </a:prstGeom>
          <a:noFill/>
        </p:spPr>
        <p:txBody>
          <a:bodyPr wrap="square" rtlCol="0">
            <a:spAutoFit/>
          </a:bodyPr>
          <a:lstStyle/>
          <a:p>
            <a:pPr algn="ctr"/>
            <a:r>
              <a:rPr lang="en-US" sz="3800" b="1" dirty="0" smtClean="0"/>
              <a:t>CITY PARK DEDICATION</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277615" y="4389668"/>
            <a:ext cx="6133568" cy="1200329"/>
          </a:xfrm>
          <a:prstGeom prst="rect">
            <a:avLst/>
          </a:prstGeom>
        </p:spPr>
        <p:txBody>
          <a:bodyPr wrap="square">
            <a:spAutoFit/>
          </a:bodyPr>
          <a:lstStyle/>
          <a:p>
            <a:pPr marL="285750" indent="-285750">
              <a:buFont typeface="Arial" panose="020B0604020202020204" pitchFamily="34" charset="0"/>
              <a:buChar char="•"/>
            </a:pPr>
            <a:r>
              <a:rPr lang="en-US" dirty="0" smtClean="0"/>
              <a:t>Condition of Approval #6: Require dedication of park parcel and easement to connect to Oak Ridge Meadows</a:t>
            </a:r>
          </a:p>
          <a:p>
            <a:pPr marL="285750" indent="-285750">
              <a:buFont typeface="Arial" panose="020B0604020202020204" pitchFamily="34" charset="0"/>
              <a:buChar char="•"/>
            </a:pPr>
            <a:r>
              <a:rPr lang="en-US" dirty="0" smtClean="0"/>
              <a:t>Condition of Approval #7: Require improvement of BPA trail, BPA trailhead terminus &amp; greenway trail around floodplain</a:t>
            </a:r>
            <a:endParaRPr lang="en-US" dirty="0"/>
          </a:p>
        </p:txBody>
      </p:sp>
      <p:pic>
        <p:nvPicPr>
          <p:cNvPr id="8" name="Picture 7"/>
          <p:cNvPicPr>
            <a:picLocks noChangeAspect="1"/>
          </p:cNvPicPr>
          <p:nvPr/>
        </p:nvPicPr>
        <p:blipFill rotWithShape="1">
          <a:blip r:embed="rId3"/>
          <a:srcRect l="52289" t="16667" r="6997" b="33544"/>
          <a:stretch/>
        </p:blipFill>
        <p:spPr>
          <a:xfrm>
            <a:off x="906406" y="636722"/>
            <a:ext cx="7531816" cy="3684203"/>
          </a:xfrm>
          <a:prstGeom prst="rect">
            <a:avLst/>
          </a:prstGeom>
          <a:ln>
            <a:solidFill>
              <a:schemeClr val="bg1"/>
            </a:solidFill>
          </a:ln>
        </p:spPr>
      </p:pic>
      <p:sp>
        <p:nvSpPr>
          <p:cNvPr id="2" name="Rectangle 1"/>
          <p:cNvSpPr/>
          <p:nvPr/>
        </p:nvSpPr>
        <p:spPr>
          <a:xfrm>
            <a:off x="3810000" y="1245088"/>
            <a:ext cx="457200" cy="5837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81800" y="795605"/>
            <a:ext cx="457200" cy="5837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2233412" y="1828800"/>
            <a:ext cx="1576588" cy="1600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1" idx="0"/>
          </p:cNvCxnSpPr>
          <p:nvPr/>
        </p:nvCxnSpPr>
        <p:spPr>
          <a:xfrm flipH="1" flipV="1">
            <a:off x="7239000" y="1379318"/>
            <a:ext cx="682726" cy="10590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p:nvPr/>
        </p:nvPicPr>
        <p:blipFill rotWithShape="1">
          <a:blip r:embed="rId4"/>
          <a:srcRect l="3177" t="1767" r="28595" b="31705"/>
          <a:stretch/>
        </p:blipFill>
        <p:spPr>
          <a:xfrm>
            <a:off x="6781800" y="2438400"/>
            <a:ext cx="2279852" cy="1788119"/>
          </a:xfrm>
          <a:prstGeom prst="rect">
            <a:avLst/>
          </a:prstGeom>
          <a:ln w="9525">
            <a:solidFill>
              <a:srgbClr val="000000"/>
            </a:solidFill>
            <a:miter lim="0"/>
          </a:ln>
        </p:spPr>
      </p:pic>
      <p:pic>
        <p:nvPicPr>
          <p:cNvPr id="9" name="Picture 8"/>
          <p:cNvPicPr>
            <a:picLocks noChangeAspect="1"/>
          </p:cNvPicPr>
          <p:nvPr/>
        </p:nvPicPr>
        <p:blipFill rotWithShape="1">
          <a:blip r:embed="rId5"/>
          <a:srcRect l="78087" t="27083" r="9167" b="19255"/>
          <a:stretch/>
        </p:blipFill>
        <p:spPr>
          <a:xfrm>
            <a:off x="152399" y="1982174"/>
            <a:ext cx="2081013" cy="3504226"/>
          </a:xfrm>
          <a:prstGeom prst="rect">
            <a:avLst/>
          </a:prstGeom>
          <a:ln>
            <a:solidFill>
              <a:schemeClr val="bg1"/>
            </a:solidFill>
          </a:ln>
        </p:spPr>
      </p:pic>
    </p:spTree>
    <p:extLst>
      <p:ext uri="{BB962C8B-B14F-4D97-AF65-F5344CB8AC3E}">
        <p14:creationId xmlns:p14="http://schemas.microsoft.com/office/powerpoint/2010/main" val="2862294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4" y="27683"/>
            <a:ext cx="8715375" cy="1046440"/>
          </a:xfrm>
          <a:prstGeom prst="rect">
            <a:avLst/>
          </a:prstGeom>
          <a:noFill/>
        </p:spPr>
        <p:txBody>
          <a:bodyPr wrap="square" rtlCol="0">
            <a:spAutoFit/>
          </a:bodyPr>
          <a:lstStyle/>
          <a:p>
            <a:pPr algn="ctr"/>
            <a:r>
              <a:rPr lang="en-US" sz="4200" b="1" dirty="0" smtClean="0"/>
              <a:t>LAND USE REQUESTS</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8" name="Rectangle 7"/>
          <p:cNvSpPr/>
          <p:nvPr/>
        </p:nvSpPr>
        <p:spPr>
          <a:xfrm>
            <a:off x="381000" y="914400"/>
            <a:ext cx="8229600" cy="3170099"/>
          </a:xfrm>
          <a:prstGeom prst="rect">
            <a:avLst/>
          </a:prstGeom>
        </p:spPr>
        <p:txBody>
          <a:bodyPr wrap="square">
            <a:spAutoFit/>
          </a:bodyPr>
          <a:lstStyle/>
          <a:p>
            <a:pPr marL="457200" lvl="0" indent="-457200">
              <a:buFont typeface="+mj-lt"/>
              <a:buAutoNum type="arabicPeriod" startAt="5"/>
            </a:pPr>
            <a:r>
              <a:rPr lang="en-US" sz="2000" b="1" dirty="0" smtClean="0"/>
              <a:t>S </a:t>
            </a:r>
            <a:r>
              <a:rPr lang="en-US" sz="2000" b="1" dirty="0"/>
              <a:t>1-19, Tentative Subdivision </a:t>
            </a:r>
            <a:r>
              <a:rPr lang="en-US" sz="2000" dirty="0"/>
              <a:t>to allow for a 10-phase subdivision including a total of 280 single family detached dwelling units, public right-of-way improvements, and open spaces consistent with the proposed Planned Development plan;</a:t>
            </a:r>
          </a:p>
          <a:p>
            <a:pPr marL="457200" lvl="0" indent="-457200">
              <a:buFont typeface="+mj-lt"/>
              <a:buAutoNum type="arabicPeriod" startAt="5"/>
            </a:pPr>
            <a:endParaRPr lang="en-US" sz="2000" b="1" dirty="0"/>
          </a:p>
          <a:p>
            <a:pPr marL="457200" lvl="0" indent="-457200">
              <a:buFont typeface="+mj-lt"/>
              <a:buAutoNum type="arabicPeriod" startAt="5"/>
            </a:pPr>
            <a:r>
              <a:rPr lang="en-US" sz="2000" b="1" dirty="0" smtClean="0"/>
              <a:t>L 12-19</a:t>
            </a:r>
            <a:r>
              <a:rPr lang="en-US" sz="2000" b="1" dirty="0"/>
              <a:t>, Landscape Plan Review </a:t>
            </a:r>
            <a:r>
              <a:rPr lang="en-US" sz="2000" dirty="0"/>
              <a:t>for the landscaping of proposed open space tracts within the subdivision phases and a street tree plan for the planting of street trees in the planter strips within the right-of-way adjacent to the single family dwelling unit lots.</a:t>
            </a:r>
          </a:p>
          <a:p>
            <a:pPr lvl="0"/>
            <a:endParaRPr lang="en-US" sz="2000" b="1" dirty="0"/>
          </a:p>
        </p:txBody>
      </p:sp>
      <p:sp>
        <p:nvSpPr>
          <p:cNvPr id="6" name="Rectangle 5"/>
          <p:cNvSpPr/>
          <p:nvPr/>
        </p:nvSpPr>
        <p:spPr>
          <a:xfrm>
            <a:off x="381000" y="3886200"/>
            <a:ext cx="8229600" cy="1569660"/>
          </a:xfrm>
          <a:prstGeom prst="rect">
            <a:avLst/>
          </a:prstGeom>
        </p:spPr>
        <p:txBody>
          <a:bodyPr wrap="square">
            <a:spAutoFit/>
          </a:bodyPr>
          <a:lstStyle/>
          <a:p>
            <a:pPr marL="342900" indent="-342900">
              <a:buFont typeface="Wingdings" panose="05000000000000000000" pitchFamily="2" charset="2"/>
              <a:buChar char="q"/>
            </a:pPr>
            <a:r>
              <a:rPr lang="en-US" sz="2400" dirty="0" smtClean="0"/>
              <a:t>All applications submitted for concurrent review per MMC Section 17.72.070</a:t>
            </a:r>
          </a:p>
          <a:p>
            <a:pPr marL="800100" lvl="1" indent="-342900">
              <a:buFont typeface="Wingdings" panose="05000000000000000000" pitchFamily="2" charset="2"/>
              <a:buChar char="q"/>
            </a:pPr>
            <a:r>
              <a:rPr lang="en-US" sz="2400" dirty="0" smtClean="0"/>
              <a:t>All applications subject to review process with City Council final decision</a:t>
            </a:r>
          </a:p>
        </p:txBody>
      </p:sp>
    </p:spTree>
    <p:extLst>
      <p:ext uri="{BB962C8B-B14F-4D97-AF65-F5344CB8AC3E}">
        <p14:creationId xmlns:p14="http://schemas.microsoft.com/office/powerpoint/2010/main" val="35892926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09601"/>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67507"/>
            <a:ext cx="8610600" cy="677108"/>
          </a:xfrm>
          <a:prstGeom prst="rect">
            <a:avLst/>
          </a:prstGeom>
          <a:noFill/>
        </p:spPr>
        <p:txBody>
          <a:bodyPr wrap="square" rtlCol="0">
            <a:spAutoFit/>
          </a:bodyPr>
          <a:lstStyle/>
          <a:p>
            <a:pPr algn="ctr"/>
            <a:r>
              <a:rPr lang="en-US" sz="3800" b="1" dirty="0" smtClean="0"/>
              <a:t>PRIVATE RECREATIONAL AMENITIES</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pic>
        <p:nvPicPr>
          <p:cNvPr id="4" name="Picture 3"/>
          <p:cNvPicPr>
            <a:picLocks noChangeAspect="1"/>
          </p:cNvPicPr>
          <p:nvPr/>
        </p:nvPicPr>
        <p:blipFill rotWithShape="1">
          <a:blip r:embed="rId3"/>
          <a:srcRect l="61667" t="16667" r="14167" b="8333"/>
          <a:stretch/>
        </p:blipFill>
        <p:spPr>
          <a:xfrm>
            <a:off x="152400" y="1299114"/>
            <a:ext cx="2823633" cy="3505200"/>
          </a:xfrm>
          <a:prstGeom prst="rect">
            <a:avLst/>
          </a:prstGeom>
          <a:ln>
            <a:solidFill>
              <a:schemeClr val="bg1"/>
            </a:solidFill>
          </a:ln>
        </p:spPr>
      </p:pic>
      <p:pic>
        <p:nvPicPr>
          <p:cNvPr id="9" name="Picture 8"/>
          <p:cNvPicPr>
            <a:picLocks noChangeAspect="1"/>
          </p:cNvPicPr>
          <p:nvPr/>
        </p:nvPicPr>
        <p:blipFill rotWithShape="1">
          <a:blip r:embed="rId4"/>
          <a:srcRect l="67500" t="16667" r="10000" b="6250"/>
          <a:stretch/>
        </p:blipFill>
        <p:spPr>
          <a:xfrm>
            <a:off x="6383401" y="707894"/>
            <a:ext cx="2135071" cy="2925838"/>
          </a:xfrm>
          <a:prstGeom prst="rect">
            <a:avLst/>
          </a:prstGeom>
          <a:ln>
            <a:solidFill>
              <a:schemeClr val="bg1"/>
            </a:solidFill>
          </a:ln>
        </p:spPr>
      </p:pic>
      <p:pic>
        <p:nvPicPr>
          <p:cNvPr id="11" name="Picture 10"/>
          <p:cNvPicPr>
            <a:picLocks noChangeAspect="1"/>
          </p:cNvPicPr>
          <p:nvPr/>
        </p:nvPicPr>
        <p:blipFill rotWithShape="1">
          <a:blip r:embed="rId5"/>
          <a:srcRect l="53333" t="22918" r="3333" b="12499"/>
          <a:stretch/>
        </p:blipFill>
        <p:spPr>
          <a:xfrm>
            <a:off x="5933855" y="3712531"/>
            <a:ext cx="3048000" cy="1817077"/>
          </a:xfrm>
          <a:prstGeom prst="rect">
            <a:avLst/>
          </a:prstGeom>
          <a:ln>
            <a:solidFill>
              <a:schemeClr val="bg1"/>
            </a:solidFill>
          </a:ln>
        </p:spPr>
      </p:pic>
      <p:pic>
        <p:nvPicPr>
          <p:cNvPr id="12" name="Picture 11"/>
          <p:cNvPicPr>
            <a:picLocks noChangeAspect="1"/>
          </p:cNvPicPr>
          <p:nvPr/>
        </p:nvPicPr>
        <p:blipFill rotWithShape="1">
          <a:blip r:embed="rId6"/>
          <a:srcRect l="59167" t="14584" r="21666" b="6249"/>
          <a:stretch/>
        </p:blipFill>
        <p:spPr>
          <a:xfrm>
            <a:off x="3124200" y="873588"/>
            <a:ext cx="2636679" cy="4356252"/>
          </a:xfrm>
          <a:prstGeom prst="rect">
            <a:avLst/>
          </a:prstGeom>
          <a:ln>
            <a:solidFill>
              <a:schemeClr val="bg1"/>
            </a:solidFill>
          </a:ln>
        </p:spPr>
      </p:pic>
    </p:spTree>
    <p:extLst>
      <p:ext uri="{BB962C8B-B14F-4D97-AF65-F5344CB8AC3E}">
        <p14:creationId xmlns:p14="http://schemas.microsoft.com/office/powerpoint/2010/main" val="39619123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57200" y="541342"/>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95492"/>
            <a:ext cx="8610600" cy="677108"/>
          </a:xfrm>
          <a:prstGeom prst="rect">
            <a:avLst/>
          </a:prstGeom>
          <a:noFill/>
        </p:spPr>
        <p:txBody>
          <a:bodyPr wrap="square" rtlCol="0">
            <a:spAutoFit/>
          </a:bodyPr>
          <a:lstStyle/>
          <a:p>
            <a:pPr algn="ctr"/>
            <a:r>
              <a:rPr lang="en-US" sz="3800" b="1" dirty="0" smtClean="0"/>
              <a:t>OFF-STREET PARKING</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0" y="581616"/>
            <a:ext cx="3810000" cy="5355312"/>
          </a:xfrm>
          <a:prstGeom prst="rect">
            <a:avLst/>
          </a:prstGeom>
        </p:spPr>
        <p:txBody>
          <a:bodyPr wrap="square">
            <a:spAutoFit/>
          </a:bodyPr>
          <a:lstStyle/>
          <a:p>
            <a:pPr marL="285750" indent="-285750">
              <a:buFont typeface="Arial" panose="020B0604020202020204" pitchFamily="34" charset="0"/>
              <a:buChar char="•"/>
            </a:pPr>
            <a:r>
              <a:rPr lang="en-US" dirty="0" smtClean="0"/>
              <a:t>Applicant requested driveways wider than allowed by MMC:</a:t>
            </a:r>
          </a:p>
          <a:p>
            <a:pPr marL="742950" lvl="1" indent="-285750">
              <a:buFont typeface="Arial" panose="020B0604020202020204" pitchFamily="34" charset="0"/>
              <a:buChar char="•"/>
            </a:pPr>
            <a:r>
              <a:rPr lang="en-US" dirty="0" smtClean="0"/>
              <a:t>SFD-70 </a:t>
            </a:r>
            <a:r>
              <a:rPr lang="en-US" dirty="0"/>
              <a:t>&amp; SFD-60 </a:t>
            </a:r>
            <a:r>
              <a:rPr lang="en-US" dirty="0" smtClean="0"/>
              <a:t>lots: 30’</a:t>
            </a:r>
            <a:endParaRPr lang="en-US" dirty="0"/>
          </a:p>
          <a:p>
            <a:pPr marL="742950" lvl="1" indent="-285750">
              <a:buFont typeface="Arial" panose="020B0604020202020204" pitchFamily="34" charset="0"/>
              <a:buChar char="•"/>
            </a:pPr>
            <a:r>
              <a:rPr lang="en-US" dirty="0" smtClean="0"/>
              <a:t>SFD-40 lots: 20’</a:t>
            </a:r>
          </a:p>
          <a:p>
            <a:pPr marL="742950" lvl="1" indent="-285750">
              <a:buFont typeface="Arial" panose="020B0604020202020204" pitchFamily="34" charset="0"/>
              <a:buChar char="•"/>
            </a:pPr>
            <a:r>
              <a:rPr lang="en-US" dirty="0" smtClean="0"/>
              <a:t>SFD-45 lots: 18’</a:t>
            </a:r>
          </a:p>
          <a:p>
            <a:pPr marL="742950" lvl="1" indent="-285750">
              <a:buFont typeface="Arial" panose="020B0604020202020204" pitchFamily="34" charset="0"/>
              <a:buChar char="•"/>
            </a:pPr>
            <a:r>
              <a:rPr lang="en-US" dirty="0" smtClean="0"/>
              <a:t>SFD-30a </a:t>
            </a:r>
            <a:r>
              <a:rPr lang="en-US" dirty="0"/>
              <a:t>&amp; SFD-26a </a:t>
            </a:r>
            <a:r>
              <a:rPr lang="en-US" dirty="0" smtClean="0"/>
              <a:t>lots: driveways </a:t>
            </a:r>
            <a:r>
              <a:rPr lang="en-US" dirty="0"/>
              <a:t>the same width of the dwelling from an </a:t>
            </a:r>
            <a:r>
              <a:rPr lang="en-US" dirty="0" smtClean="0"/>
              <a:t>alley</a:t>
            </a:r>
          </a:p>
          <a:p>
            <a:pPr marL="285750" indent="-285750">
              <a:buFont typeface="Arial" panose="020B0604020202020204" pitchFamily="34" charset="0"/>
              <a:buChar char="•"/>
            </a:pPr>
            <a:r>
              <a:rPr lang="en-US" dirty="0" smtClean="0"/>
              <a:t>Condition of Approval #18: Allow driveway widths proposed on private lots, but require driveway width to not exceed maximum width between property line and street (no more than 40% of lot frontage)</a:t>
            </a:r>
          </a:p>
          <a:p>
            <a:pPr marL="742950" lvl="1" indent="-285750">
              <a:buFont typeface="Arial" panose="020B0604020202020204" pitchFamily="34" charset="0"/>
              <a:buChar char="•"/>
            </a:pPr>
            <a:r>
              <a:rPr lang="en-US" dirty="0" smtClean="0"/>
              <a:t>To reduce vehicle conflicts in sidewalk and provide more space for trees &amp; utilities</a:t>
            </a:r>
          </a:p>
          <a:p>
            <a:pPr marL="742950" lvl="1" indent="-285750">
              <a:buFont typeface="Arial" panose="020B0604020202020204" pitchFamily="34" charset="0"/>
              <a:buChar char="•"/>
            </a:pPr>
            <a:r>
              <a:rPr lang="en-US" dirty="0" smtClean="0"/>
              <a:t>Except for SFD-40 lots</a:t>
            </a:r>
            <a:endParaRPr lang="en-US" dirty="0"/>
          </a:p>
          <a:p>
            <a:pPr marL="285750" indent="-285750">
              <a:buFont typeface="Arial" panose="020B0604020202020204" pitchFamily="34" charset="0"/>
              <a:buChar char="•"/>
            </a:pPr>
            <a:endParaRPr lang="en-US" dirty="0"/>
          </a:p>
        </p:txBody>
      </p:sp>
      <p:pic>
        <p:nvPicPr>
          <p:cNvPr id="2" name="Picture 1"/>
          <p:cNvPicPr>
            <a:picLocks noChangeAspect="1"/>
          </p:cNvPicPr>
          <p:nvPr/>
        </p:nvPicPr>
        <p:blipFill rotWithShape="1">
          <a:blip r:embed="rId3"/>
          <a:srcRect l="58333" t="12500" r="11667" b="8333"/>
          <a:stretch/>
        </p:blipFill>
        <p:spPr>
          <a:xfrm>
            <a:off x="5783053" y="2057400"/>
            <a:ext cx="3190112" cy="3367340"/>
          </a:xfrm>
          <a:prstGeom prst="rect">
            <a:avLst/>
          </a:prstGeom>
          <a:ln>
            <a:solidFill>
              <a:schemeClr val="bg1"/>
            </a:solidFill>
          </a:ln>
        </p:spPr>
      </p:pic>
      <p:pic>
        <p:nvPicPr>
          <p:cNvPr id="4" name="Picture 3"/>
          <p:cNvPicPr>
            <a:picLocks noChangeAspect="1"/>
          </p:cNvPicPr>
          <p:nvPr/>
        </p:nvPicPr>
        <p:blipFill rotWithShape="1">
          <a:blip r:embed="rId4"/>
          <a:srcRect l="53333" t="31250" r="10000" b="8334"/>
          <a:stretch/>
        </p:blipFill>
        <p:spPr>
          <a:xfrm>
            <a:off x="3733800" y="656302"/>
            <a:ext cx="3912224" cy="2578511"/>
          </a:xfrm>
          <a:prstGeom prst="rect">
            <a:avLst/>
          </a:prstGeom>
          <a:ln>
            <a:solidFill>
              <a:schemeClr val="bg1"/>
            </a:solidFill>
          </a:ln>
        </p:spPr>
      </p:pic>
    </p:spTree>
    <p:extLst>
      <p:ext uri="{BB962C8B-B14F-4D97-AF65-F5344CB8AC3E}">
        <p14:creationId xmlns:p14="http://schemas.microsoft.com/office/powerpoint/2010/main" val="27198568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AVOID “COOKIE CUTTER” HOUSING</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457200" y="838200"/>
            <a:ext cx="8325465" cy="4524315"/>
          </a:xfrm>
          <a:prstGeom prst="rect">
            <a:avLst/>
          </a:prstGeom>
        </p:spPr>
        <p:txBody>
          <a:bodyPr wrap="square">
            <a:spAutoFit/>
          </a:bodyPr>
          <a:lstStyle/>
          <a:p>
            <a:pPr marL="285750" indent="-285750">
              <a:buFont typeface="Arial" panose="020B0604020202020204" pitchFamily="34" charset="0"/>
              <a:buChar char="•"/>
            </a:pPr>
            <a:r>
              <a:rPr lang="en-US" dirty="0" smtClean="0"/>
              <a:t>Lot sizes and dimensions proposed will result in denser detached single family housing</a:t>
            </a:r>
          </a:p>
          <a:p>
            <a:pPr marL="285750" indent="-285750">
              <a:buFont typeface="Arial" panose="020B0604020202020204" pitchFamily="34" charset="0"/>
              <a:buChar char="•"/>
            </a:pPr>
            <a:r>
              <a:rPr lang="en-US" dirty="0" smtClean="0"/>
              <a:t>To avoid “cookie cutter” housing as described by the applicant, Planning Commission recommending that specific design standards apply at the time of building permit review:</a:t>
            </a:r>
          </a:p>
          <a:p>
            <a:endParaRPr lang="en-US" dirty="0" smtClean="0"/>
          </a:p>
          <a:p>
            <a:pPr marL="285750" indent="-285750">
              <a:buFont typeface="Arial" panose="020B0604020202020204" pitchFamily="34" charset="0"/>
              <a:buChar char="•"/>
            </a:pPr>
            <a:r>
              <a:rPr lang="en-US" dirty="0" smtClean="0"/>
              <a:t>Condition of Approval #20: Design standards related to:</a:t>
            </a:r>
          </a:p>
          <a:p>
            <a:pPr marL="742950" lvl="1" indent="-285750">
              <a:buFont typeface="Arial" panose="020B0604020202020204" pitchFamily="34" charset="0"/>
              <a:buChar char="•"/>
            </a:pPr>
            <a:r>
              <a:rPr lang="en-US" dirty="0" smtClean="0"/>
              <a:t>Style &amp; Massing</a:t>
            </a:r>
          </a:p>
          <a:p>
            <a:pPr marL="742950" lvl="1" indent="-285750">
              <a:buFont typeface="Arial" panose="020B0604020202020204" pitchFamily="34" charset="0"/>
              <a:buChar char="•"/>
            </a:pPr>
            <a:r>
              <a:rPr lang="en-US" dirty="0" smtClean="0"/>
              <a:t>Quality &amp; Type of Exterior Materials</a:t>
            </a:r>
          </a:p>
          <a:p>
            <a:pPr marL="742950" lvl="1" indent="-285750">
              <a:buFont typeface="Arial" panose="020B0604020202020204" pitchFamily="34" charset="0"/>
              <a:buChar char="•"/>
            </a:pPr>
            <a:r>
              <a:rPr lang="en-US" dirty="0" smtClean="0"/>
              <a:t>Front Porches/Entry Areas</a:t>
            </a:r>
          </a:p>
          <a:p>
            <a:pPr marL="742950" lvl="1" indent="-285750">
              <a:buFont typeface="Arial" panose="020B0604020202020204" pitchFamily="34" charset="0"/>
              <a:buChar char="•"/>
            </a:pPr>
            <a:r>
              <a:rPr lang="en-US" dirty="0" smtClean="0"/>
              <a:t>Roof Design &amp; Materials</a:t>
            </a:r>
          </a:p>
          <a:p>
            <a:pPr marL="742950" lvl="1" indent="-285750">
              <a:buFont typeface="Arial" panose="020B0604020202020204" pitchFamily="34" charset="0"/>
              <a:buChar char="•"/>
            </a:pPr>
            <a:r>
              <a:rPr lang="en-US" dirty="0" smtClean="0"/>
              <a:t>Exterior Doors &amp; Windows</a:t>
            </a:r>
          </a:p>
          <a:p>
            <a:pPr marL="742950" lvl="1" indent="-285750">
              <a:buFont typeface="Arial" panose="020B0604020202020204" pitchFamily="34" charset="0"/>
              <a:buChar char="•"/>
            </a:pPr>
            <a:r>
              <a:rPr lang="en-US" dirty="0" smtClean="0"/>
              <a:t>Garage Door Types</a:t>
            </a:r>
          </a:p>
          <a:p>
            <a:pPr marL="742950" lvl="1" indent="-285750">
              <a:buFont typeface="Arial" panose="020B0604020202020204" pitchFamily="34" charset="0"/>
              <a:buChar char="•"/>
            </a:pPr>
            <a:r>
              <a:rPr lang="en-US" dirty="0" smtClean="0"/>
              <a:t>Exterior Lighting</a:t>
            </a:r>
          </a:p>
          <a:p>
            <a:pPr marL="742950" lvl="1" indent="-285750">
              <a:buFont typeface="Arial" panose="020B0604020202020204" pitchFamily="34" charset="0"/>
              <a:buChar char="•"/>
            </a:pPr>
            <a:r>
              <a:rPr lang="en-US" dirty="0" smtClean="0"/>
              <a:t>Exterior Colors</a:t>
            </a:r>
          </a:p>
          <a:p>
            <a:pPr marL="285750" indent="-285750">
              <a:buFont typeface="Arial" panose="020B0604020202020204" pitchFamily="34" charset="0"/>
              <a:buChar char="•"/>
            </a:pPr>
            <a:r>
              <a:rPr lang="en-US" dirty="0" smtClean="0"/>
              <a:t>Condition of Approval #21: Not allow any same house design in adjacency to another, including both sides of the street</a:t>
            </a:r>
            <a:endParaRPr lang="en-US" dirty="0"/>
          </a:p>
        </p:txBody>
      </p:sp>
    </p:spTree>
    <p:extLst>
      <p:ext uri="{BB962C8B-B14F-4D97-AF65-F5344CB8AC3E}">
        <p14:creationId xmlns:p14="http://schemas.microsoft.com/office/powerpoint/2010/main" val="31800080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OTHER PROPOSED DESIGN FEATURES</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362565" y="1184888"/>
            <a:ext cx="8325465" cy="646331"/>
          </a:xfrm>
          <a:prstGeom prst="rect">
            <a:avLst/>
          </a:prstGeom>
        </p:spPr>
        <p:txBody>
          <a:bodyPr wrap="square">
            <a:spAutoFit/>
          </a:bodyPr>
          <a:lstStyle/>
          <a:p>
            <a:pPr marL="285750" indent="-285750">
              <a:buFont typeface="Arial" panose="020B0604020202020204" pitchFamily="34" charset="0"/>
              <a:buChar char="•"/>
            </a:pPr>
            <a:r>
              <a:rPr lang="en-US" dirty="0" smtClean="0"/>
              <a:t>Condition of Approval #10: Require proposed meandering, wider sidewalk along Baker Creek Road</a:t>
            </a:r>
            <a:endParaRPr lang="en-US" dirty="0"/>
          </a:p>
        </p:txBody>
      </p:sp>
      <p:pic>
        <p:nvPicPr>
          <p:cNvPr id="2" name="Picture 1"/>
          <p:cNvPicPr>
            <a:picLocks noChangeAspect="1"/>
          </p:cNvPicPr>
          <p:nvPr/>
        </p:nvPicPr>
        <p:blipFill rotWithShape="1">
          <a:blip r:embed="rId3"/>
          <a:srcRect l="55000" t="56250" r="5833" b="12500"/>
          <a:stretch/>
        </p:blipFill>
        <p:spPr>
          <a:xfrm>
            <a:off x="278278" y="2009099"/>
            <a:ext cx="8595360" cy="2743200"/>
          </a:xfrm>
          <a:prstGeom prst="rect">
            <a:avLst/>
          </a:prstGeom>
          <a:ln>
            <a:solidFill>
              <a:schemeClr val="bg1"/>
            </a:solidFill>
          </a:ln>
        </p:spPr>
      </p:pic>
    </p:spTree>
    <p:extLst>
      <p:ext uri="{BB962C8B-B14F-4D97-AF65-F5344CB8AC3E}">
        <p14:creationId xmlns:p14="http://schemas.microsoft.com/office/powerpoint/2010/main" val="5197240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OTHER PROPOSED DESIGN FEATURES</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78278" y="767117"/>
            <a:ext cx="8325465" cy="646331"/>
          </a:xfrm>
          <a:prstGeom prst="rect">
            <a:avLst/>
          </a:prstGeom>
        </p:spPr>
        <p:txBody>
          <a:bodyPr wrap="square">
            <a:spAutoFit/>
          </a:bodyPr>
          <a:lstStyle/>
          <a:p>
            <a:pPr marL="285750" indent="-285750">
              <a:buFont typeface="Arial" panose="020B0604020202020204" pitchFamily="34" charset="0"/>
              <a:buChar char="•"/>
            </a:pPr>
            <a:r>
              <a:rPr lang="en-US" dirty="0" smtClean="0"/>
              <a:t>Condition of Approval #19: Allow longer block lengths and block perimeter lengths</a:t>
            </a:r>
          </a:p>
          <a:p>
            <a:pPr marL="742950" lvl="1" indent="-285750">
              <a:buFont typeface="Arial" panose="020B0604020202020204" pitchFamily="34" charset="0"/>
              <a:buChar char="•"/>
            </a:pPr>
            <a:r>
              <a:rPr lang="en-US" dirty="0" smtClean="0"/>
              <a:t>Mid-block pedestrian connections proposed</a:t>
            </a:r>
            <a:endParaRPr lang="en-US" dirty="0"/>
          </a:p>
        </p:txBody>
      </p:sp>
      <p:pic>
        <p:nvPicPr>
          <p:cNvPr id="8" name="Picture 7"/>
          <p:cNvPicPr/>
          <p:nvPr/>
        </p:nvPicPr>
        <p:blipFill>
          <a:blip r:embed="rId3"/>
          <a:stretch>
            <a:fillRect/>
          </a:stretch>
        </p:blipFill>
        <p:spPr>
          <a:xfrm>
            <a:off x="278277" y="1545631"/>
            <a:ext cx="1523859" cy="3749040"/>
          </a:xfrm>
          <a:prstGeom prst="rect">
            <a:avLst/>
          </a:prstGeom>
          <a:ln w="9525">
            <a:solidFill>
              <a:srgbClr val="000000"/>
            </a:solidFill>
            <a:miter lim="0"/>
          </a:ln>
        </p:spPr>
      </p:pic>
      <p:pic>
        <p:nvPicPr>
          <p:cNvPr id="9" name="Picture 8"/>
          <p:cNvPicPr/>
          <p:nvPr/>
        </p:nvPicPr>
        <p:blipFill>
          <a:blip r:embed="rId4"/>
          <a:stretch>
            <a:fillRect/>
          </a:stretch>
        </p:blipFill>
        <p:spPr>
          <a:xfrm>
            <a:off x="1905000" y="1545631"/>
            <a:ext cx="2086648" cy="3749040"/>
          </a:xfrm>
          <a:prstGeom prst="rect">
            <a:avLst/>
          </a:prstGeom>
          <a:ln w="12700">
            <a:solidFill>
              <a:srgbClr val="000000"/>
            </a:solidFill>
            <a:miter lim="0"/>
          </a:ln>
        </p:spPr>
      </p:pic>
      <p:pic>
        <p:nvPicPr>
          <p:cNvPr id="11" name="Picture 10"/>
          <p:cNvPicPr/>
          <p:nvPr/>
        </p:nvPicPr>
        <p:blipFill>
          <a:blip r:embed="rId5"/>
          <a:stretch>
            <a:fillRect/>
          </a:stretch>
        </p:blipFill>
        <p:spPr>
          <a:xfrm>
            <a:off x="4277403" y="1689722"/>
            <a:ext cx="4643091" cy="1617933"/>
          </a:xfrm>
          <a:prstGeom prst="rect">
            <a:avLst/>
          </a:prstGeom>
          <a:ln w="12700">
            <a:solidFill>
              <a:srgbClr val="000000"/>
            </a:solidFill>
            <a:miter lim="0"/>
          </a:ln>
        </p:spPr>
      </p:pic>
      <p:pic>
        <p:nvPicPr>
          <p:cNvPr id="12" name="Picture 11"/>
          <p:cNvPicPr/>
          <p:nvPr/>
        </p:nvPicPr>
        <p:blipFill>
          <a:blip r:embed="rId6"/>
          <a:stretch>
            <a:fillRect/>
          </a:stretch>
        </p:blipFill>
        <p:spPr>
          <a:xfrm>
            <a:off x="4277403" y="3429000"/>
            <a:ext cx="4643091" cy="1633821"/>
          </a:xfrm>
          <a:prstGeom prst="rect">
            <a:avLst/>
          </a:prstGeom>
          <a:ln w="9525">
            <a:solidFill>
              <a:srgbClr val="000000"/>
            </a:solidFill>
            <a:miter lim="0"/>
          </a:ln>
        </p:spPr>
      </p:pic>
    </p:spTree>
    <p:extLst>
      <p:ext uri="{BB962C8B-B14F-4D97-AF65-F5344CB8AC3E}">
        <p14:creationId xmlns:p14="http://schemas.microsoft.com/office/powerpoint/2010/main" val="33256944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PD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78278" y="720213"/>
            <a:ext cx="8694887" cy="1538883"/>
          </a:xfrm>
          <a:prstGeom prst="rect">
            <a:avLst/>
          </a:prstGeom>
        </p:spPr>
        <p:txBody>
          <a:bodyPr wrap="square">
            <a:spAutoFit/>
          </a:bodyPr>
          <a:lstStyle/>
          <a:p>
            <a:r>
              <a:rPr lang="en-US" sz="2200" u="sng" dirty="0" smtClean="0"/>
              <a:t>Section 17.51.030(C)</a:t>
            </a:r>
          </a:p>
          <a:p>
            <a:pPr marL="342900" indent="-342900">
              <a:buFont typeface="+mj-lt"/>
              <a:buAutoNum type="arabicPeriod" startAt="5"/>
            </a:pPr>
            <a:r>
              <a:rPr lang="en-US" dirty="0" smtClean="0"/>
              <a:t>The </a:t>
            </a:r>
            <a:r>
              <a:rPr lang="en-US" dirty="0"/>
              <a:t>streets are adequate to support the anticipated traffic, and the development will not overload the streets outside the planned area</a:t>
            </a:r>
            <a:r>
              <a:rPr lang="en-US" dirty="0" smtClean="0"/>
              <a:t>;</a:t>
            </a:r>
            <a:endParaRPr lang="en-US" dirty="0"/>
          </a:p>
          <a:p>
            <a:pPr marL="342900" indent="-342900">
              <a:buFont typeface="+mj-lt"/>
              <a:buAutoNum type="arabicPeriod" startAt="5"/>
            </a:pPr>
            <a:r>
              <a:rPr lang="en-US" dirty="0" smtClean="0"/>
              <a:t>Proposed </a:t>
            </a:r>
            <a:r>
              <a:rPr lang="en-US" dirty="0"/>
              <a:t>utility and drainage facilities are adequate for the population densities and type of development proposed; </a:t>
            </a:r>
          </a:p>
        </p:txBody>
      </p:sp>
      <p:pic>
        <p:nvPicPr>
          <p:cNvPr id="6" name="Picture 5"/>
          <p:cNvPicPr/>
          <p:nvPr/>
        </p:nvPicPr>
        <p:blipFill>
          <a:blip r:embed="rId3"/>
          <a:stretch>
            <a:fillRect/>
          </a:stretch>
        </p:blipFill>
        <p:spPr>
          <a:xfrm>
            <a:off x="1371600" y="2305798"/>
            <a:ext cx="6258701" cy="3114233"/>
          </a:xfrm>
          <a:prstGeom prst="rect">
            <a:avLst/>
          </a:prstGeom>
          <a:ln w="9525">
            <a:solidFill>
              <a:srgbClr val="000000"/>
            </a:solidFill>
            <a:miter lim="0"/>
          </a:ln>
        </p:spPr>
      </p:pic>
    </p:spTree>
    <p:extLst>
      <p:ext uri="{BB962C8B-B14F-4D97-AF65-F5344CB8AC3E}">
        <p14:creationId xmlns:p14="http://schemas.microsoft.com/office/powerpoint/2010/main" val="21073246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p:cNvSpPr txBox="1"/>
          <p:nvPr/>
        </p:nvSpPr>
        <p:spPr>
          <a:xfrm>
            <a:off x="6248400" y="2209800"/>
            <a:ext cx="3058391" cy="1846659"/>
          </a:xfrm>
          <a:prstGeom prst="rect">
            <a:avLst/>
          </a:prstGeom>
          <a:noFill/>
        </p:spPr>
        <p:txBody>
          <a:bodyPr wrap="square" rtlCol="0">
            <a:spAutoFit/>
          </a:bodyPr>
          <a:lstStyle/>
          <a:p>
            <a:pPr algn="ctr"/>
            <a:r>
              <a:rPr lang="en-US" sz="3800" b="1" dirty="0" smtClean="0"/>
              <a:t>Tentative Subdivision</a:t>
            </a:r>
          </a:p>
          <a:p>
            <a:pPr algn="ctr"/>
            <a:r>
              <a:rPr lang="en-US" sz="3800" b="1" dirty="0" smtClean="0"/>
              <a:t>S 1-19</a:t>
            </a:r>
            <a:endParaRPr lang="en-US" sz="2800" dirty="0"/>
          </a:p>
        </p:txBody>
      </p:sp>
      <p:sp>
        <p:nvSpPr>
          <p:cNvPr id="13" name="TextBox 12"/>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pic>
        <p:nvPicPr>
          <p:cNvPr id="2" name="Picture 1"/>
          <p:cNvPicPr>
            <a:picLocks noChangeAspect="1"/>
          </p:cNvPicPr>
          <p:nvPr/>
        </p:nvPicPr>
        <p:blipFill rotWithShape="1">
          <a:blip r:embed="rId3"/>
          <a:srcRect l="54167" t="18750" r="5000" b="10417"/>
          <a:stretch/>
        </p:blipFill>
        <p:spPr>
          <a:xfrm>
            <a:off x="152400" y="685800"/>
            <a:ext cx="6342386" cy="4400839"/>
          </a:xfrm>
          <a:prstGeom prst="rect">
            <a:avLst/>
          </a:prstGeom>
          <a:ln>
            <a:solidFill>
              <a:schemeClr val="bg1"/>
            </a:solidFill>
          </a:ln>
        </p:spPr>
      </p:pic>
    </p:spTree>
    <p:extLst>
      <p:ext uri="{BB962C8B-B14F-4D97-AF65-F5344CB8AC3E}">
        <p14:creationId xmlns:p14="http://schemas.microsoft.com/office/powerpoint/2010/main" val="10341825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TENTATIVE SUBDIVISION REQUEST</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7039" y="1234308"/>
            <a:ext cx="3657600" cy="3970318"/>
          </a:xfrm>
          <a:prstGeom prst="rect">
            <a:avLst/>
          </a:prstGeom>
        </p:spPr>
        <p:txBody>
          <a:bodyPr wrap="square">
            <a:spAutoFit/>
          </a:bodyPr>
          <a:lstStyle/>
          <a:p>
            <a:pPr marL="285750" indent="-285750">
              <a:buFont typeface="Arial" panose="020B0604020202020204" pitchFamily="34" charset="0"/>
              <a:buChar char="•"/>
            </a:pPr>
            <a:r>
              <a:rPr lang="en-US" dirty="0" smtClean="0"/>
              <a:t>Subdivision consistent with Baker Creek North Planned Development plans (PD 1-19)</a:t>
            </a:r>
          </a:p>
          <a:p>
            <a:endParaRPr lang="en-US" dirty="0" smtClean="0"/>
          </a:p>
          <a:p>
            <a:pPr marL="285750" indent="-285750">
              <a:buFont typeface="Arial" panose="020B0604020202020204" pitchFamily="34" charset="0"/>
              <a:buChar char="•"/>
            </a:pPr>
            <a:r>
              <a:rPr lang="en-US" dirty="0" smtClean="0"/>
              <a:t>Request:</a:t>
            </a:r>
          </a:p>
          <a:p>
            <a:pPr marL="742950" lvl="1" indent="-285750">
              <a:buFont typeface="Arial" panose="020B0604020202020204" pitchFamily="34" charset="0"/>
              <a:buChar char="•"/>
            </a:pPr>
            <a:r>
              <a:rPr lang="en-US" dirty="0" smtClean="0"/>
              <a:t>280 lot detached single family subdivision</a:t>
            </a:r>
          </a:p>
          <a:p>
            <a:pPr marL="742950" lvl="1" indent="-285750">
              <a:buFont typeface="Arial" panose="020B0604020202020204" pitchFamily="34" charset="0"/>
              <a:buChar char="•"/>
            </a:pPr>
            <a:r>
              <a:rPr lang="en-US" dirty="0" smtClean="0"/>
              <a:t>10 Phases</a:t>
            </a:r>
          </a:p>
          <a:p>
            <a:endParaRPr lang="en-US" dirty="0" smtClean="0"/>
          </a:p>
          <a:p>
            <a:pPr marL="285750" indent="-285750">
              <a:buFont typeface="Arial" panose="020B0604020202020204" pitchFamily="34" charset="0"/>
              <a:buChar char="•"/>
            </a:pPr>
            <a:r>
              <a:rPr lang="en-US" dirty="0" smtClean="0"/>
              <a:t>Criteria:</a:t>
            </a:r>
          </a:p>
          <a:p>
            <a:pPr marL="742950" lvl="1" indent="-285750">
              <a:buFont typeface="Arial" panose="020B0604020202020204" pitchFamily="34" charset="0"/>
              <a:buChar char="•"/>
            </a:pPr>
            <a:r>
              <a:rPr lang="en-US" dirty="0" smtClean="0"/>
              <a:t>Chapter 17.53  - Land Division Standards</a:t>
            </a:r>
          </a:p>
          <a:p>
            <a:pPr marL="742950" lvl="1" indent="-285750">
              <a:buFont typeface="Arial" panose="020B0604020202020204" pitchFamily="34" charset="0"/>
              <a:buChar char="•"/>
            </a:pPr>
            <a:r>
              <a:rPr lang="en-US" dirty="0" smtClean="0"/>
              <a:t>Requirements of PD 1-19</a:t>
            </a:r>
            <a:endParaRPr lang="en-US" dirty="0"/>
          </a:p>
          <a:p>
            <a:pPr marL="742950" lvl="1" indent="-285750">
              <a:buFont typeface="Arial" panose="020B0604020202020204" pitchFamily="34" charset="0"/>
              <a:buChar char="•"/>
            </a:pPr>
            <a:endParaRPr lang="en-US" dirty="0"/>
          </a:p>
        </p:txBody>
      </p:sp>
      <p:pic>
        <p:nvPicPr>
          <p:cNvPr id="6" name="Picture 5"/>
          <p:cNvPicPr>
            <a:picLocks noChangeAspect="1"/>
          </p:cNvPicPr>
          <p:nvPr/>
        </p:nvPicPr>
        <p:blipFill rotWithShape="1">
          <a:blip r:embed="rId3"/>
          <a:srcRect l="56400" t="18750" r="6705" b="10417"/>
          <a:stretch/>
        </p:blipFill>
        <p:spPr>
          <a:xfrm>
            <a:off x="3684639" y="1103671"/>
            <a:ext cx="5334000" cy="4096039"/>
          </a:xfrm>
          <a:prstGeom prst="rect">
            <a:avLst/>
          </a:prstGeom>
          <a:ln>
            <a:solidFill>
              <a:schemeClr val="bg1"/>
            </a:solidFill>
          </a:ln>
        </p:spPr>
      </p:pic>
    </p:spTree>
    <p:extLst>
      <p:ext uri="{BB962C8B-B14F-4D97-AF65-F5344CB8AC3E}">
        <p14:creationId xmlns:p14="http://schemas.microsoft.com/office/powerpoint/2010/main" val="21490744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984885"/>
          </a:xfrm>
          <a:prstGeom prst="rect">
            <a:avLst/>
          </a:prstGeom>
          <a:noFill/>
        </p:spPr>
        <p:txBody>
          <a:bodyPr wrap="square" rtlCol="0">
            <a:spAutoFit/>
          </a:bodyPr>
          <a:lstStyle/>
          <a:p>
            <a:pPr algn="ctr"/>
            <a:r>
              <a:rPr lang="en-US" sz="3800" b="1" dirty="0" smtClean="0"/>
              <a:t>S 1-19 REVIEW CRITERIA</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93708" y="767716"/>
            <a:ext cx="2525661" cy="4801314"/>
          </a:xfrm>
          <a:prstGeom prst="rect">
            <a:avLst/>
          </a:prstGeom>
        </p:spPr>
        <p:txBody>
          <a:bodyPr wrap="square">
            <a:spAutoFit/>
          </a:bodyPr>
          <a:lstStyle/>
          <a:p>
            <a:r>
              <a:rPr lang="en-US" u="sng" dirty="0"/>
              <a:t>Chapter 17.53 – Land Division Standards</a:t>
            </a:r>
          </a:p>
          <a:p>
            <a:r>
              <a:rPr lang="en-US" u="sng" dirty="0"/>
              <a:t>Approval of Streets and </a:t>
            </a:r>
            <a:r>
              <a:rPr lang="en-US" u="sng" dirty="0" smtClean="0"/>
              <a:t>Ways</a:t>
            </a:r>
            <a:endParaRPr lang="en-US" dirty="0"/>
          </a:p>
          <a:p>
            <a:r>
              <a:rPr lang="en-US" dirty="0"/>
              <a:t>17.53.101 – </a:t>
            </a:r>
            <a:r>
              <a:rPr lang="en-US" dirty="0" smtClean="0"/>
              <a:t>Streets</a:t>
            </a:r>
          </a:p>
          <a:p>
            <a:endParaRPr lang="en-US" dirty="0"/>
          </a:p>
          <a:p>
            <a:pPr marL="285750" indent="-285750">
              <a:buFont typeface="Arial" panose="020B0604020202020204" pitchFamily="34" charset="0"/>
              <a:buChar char="•"/>
            </a:pPr>
            <a:r>
              <a:rPr lang="en-US" dirty="0" smtClean="0"/>
              <a:t>Alignment with surrounding existing streets</a:t>
            </a:r>
          </a:p>
          <a:p>
            <a:pPr marL="742950" lvl="1" indent="-285750">
              <a:buFont typeface="Arial" panose="020B0604020202020204" pitchFamily="34" charset="0"/>
              <a:buChar char="•"/>
            </a:pPr>
            <a:r>
              <a:rPr lang="en-US" dirty="0" smtClean="0"/>
              <a:t>Hill Road</a:t>
            </a:r>
          </a:p>
          <a:p>
            <a:pPr marL="742950" lvl="1" indent="-285750">
              <a:buFont typeface="Arial" panose="020B0604020202020204" pitchFamily="34" charset="0"/>
              <a:buChar char="•"/>
            </a:pPr>
            <a:r>
              <a:rPr lang="en-US" dirty="0" smtClean="0"/>
              <a:t>Meadows </a:t>
            </a:r>
            <a:r>
              <a:rPr lang="en-US" dirty="0" err="1" smtClean="0"/>
              <a:t>Dr</a:t>
            </a:r>
            <a:endParaRPr lang="en-US" dirty="0" smtClean="0"/>
          </a:p>
          <a:p>
            <a:pPr marL="742950" lvl="1" indent="-285750">
              <a:buFont typeface="Arial" panose="020B0604020202020204" pitchFamily="34" charset="0"/>
              <a:buChar char="•"/>
            </a:pPr>
            <a:r>
              <a:rPr lang="en-US" dirty="0" err="1" smtClean="0"/>
              <a:t>Shadden</a:t>
            </a:r>
            <a:r>
              <a:rPr lang="en-US" dirty="0" smtClean="0"/>
              <a:t> </a:t>
            </a:r>
            <a:r>
              <a:rPr lang="en-US" dirty="0" err="1" smtClean="0"/>
              <a:t>Dr</a:t>
            </a:r>
            <a:endParaRPr lang="en-US" dirty="0" smtClean="0"/>
          </a:p>
          <a:p>
            <a:pPr marL="285750" indent="-285750">
              <a:buFont typeface="Arial" panose="020B0604020202020204" pitchFamily="34" charset="0"/>
              <a:buChar char="•"/>
            </a:pPr>
            <a:r>
              <a:rPr lang="en-US" dirty="0" smtClean="0"/>
              <a:t>Connections to surrounding subdivisions</a:t>
            </a:r>
          </a:p>
          <a:p>
            <a:pPr marL="742950" lvl="1" indent="-285750">
              <a:buFont typeface="Arial" panose="020B0604020202020204" pitchFamily="34" charset="0"/>
              <a:buChar char="•"/>
            </a:pPr>
            <a:r>
              <a:rPr lang="en-US" dirty="0" err="1" smtClean="0"/>
              <a:t>Shadden</a:t>
            </a:r>
            <a:r>
              <a:rPr lang="en-US" dirty="0" smtClean="0"/>
              <a:t> </a:t>
            </a:r>
            <a:r>
              <a:rPr lang="en-US" dirty="0" err="1" smtClean="0"/>
              <a:t>Dr</a:t>
            </a:r>
            <a:endParaRPr lang="en-US" dirty="0" smtClean="0"/>
          </a:p>
          <a:p>
            <a:pPr marL="742950" lvl="1" indent="-285750">
              <a:buFont typeface="Arial" panose="020B0604020202020204" pitchFamily="34" charset="0"/>
              <a:buChar char="•"/>
            </a:pPr>
            <a:r>
              <a:rPr lang="en-US" dirty="0" smtClean="0"/>
              <a:t>Blake St</a:t>
            </a:r>
            <a:endParaRPr lang="en-US" dirty="0"/>
          </a:p>
        </p:txBody>
      </p:sp>
      <p:pic>
        <p:nvPicPr>
          <p:cNvPr id="8" name="Picture 7"/>
          <p:cNvPicPr/>
          <p:nvPr/>
        </p:nvPicPr>
        <p:blipFill rotWithShape="1">
          <a:blip r:embed="rId3"/>
          <a:srcRect l="2264" t="15853" r="51239" b="10544"/>
          <a:stretch/>
        </p:blipFill>
        <p:spPr bwMode="auto">
          <a:xfrm>
            <a:off x="2479561" y="1066800"/>
            <a:ext cx="6493604" cy="4111598"/>
          </a:xfrm>
          <a:prstGeom prst="rect">
            <a:avLst/>
          </a:prstGeom>
          <a:ln>
            <a:solidFill>
              <a:schemeClr val="bg1"/>
            </a:solid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cxnSp>
        <p:nvCxnSpPr>
          <p:cNvPr id="4" name="Straight Arrow Connector 3"/>
          <p:cNvCxnSpPr/>
          <p:nvPr/>
        </p:nvCxnSpPr>
        <p:spPr>
          <a:xfrm flipH="1">
            <a:off x="2819400" y="4343400"/>
            <a:ext cx="76200" cy="457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410200" y="4343400"/>
            <a:ext cx="28882" cy="5186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891604" y="4419600"/>
            <a:ext cx="23978" cy="4424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696200" y="1447800"/>
            <a:ext cx="0" cy="457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8305800" y="2514600"/>
            <a:ext cx="400665" cy="76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8850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05405"/>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54586"/>
            <a:ext cx="8610600" cy="677108"/>
          </a:xfrm>
          <a:prstGeom prst="rect">
            <a:avLst/>
          </a:prstGeom>
          <a:noFill/>
        </p:spPr>
        <p:txBody>
          <a:bodyPr wrap="square" rtlCol="0">
            <a:spAutoFit/>
          </a:bodyPr>
          <a:lstStyle/>
          <a:p>
            <a:pPr algn="ctr"/>
            <a:r>
              <a:rPr lang="en-US" sz="3800" b="1" dirty="0"/>
              <a:t>S 1-19 REVIEW </a:t>
            </a:r>
            <a:r>
              <a:rPr lang="en-US" sz="3800" b="1" dirty="0" smtClean="0"/>
              <a:t>CRITERIA</a:t>
            </a:r>
            <a:endParaRPr lang="en-US" sz="3800" b="1" dirty="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152400" y="605405"/>
            <a:ext cx="3581400" cy="5016758"/>
          </a:xfrm>
          <a:prstGeom prst="rect">
            <a:avLst/>
          </a:prstGeom>
        </p:spPr>
        <p:txBody>
          <a:bodyPr wrap="square">
            <a:spAutoFit/>
          </a:bodyPr>
          <a:lstStyle/>
          <a:p>
            <a:r>
              <a:rPr lang="en-US" sz="2000" u="sng" dirty="0"/>
              <a:t>Approval of Streets and Ways (cont’d)</a:t>
            </a:r>
          </a:p>
          <a:p>
            <a:r>
              <a:rPr lang="en-US" sz="2000" dirty="0" smtClean="0"/>
              <a:t>17.53.105 </a:t>
            </a:r>
            <a:r>
              <a:rPr lang="en-US" sz="2000" dirty="0"/>
              <a:t>– </a:t>
            </a:r>
            <a:r>
              <a:rPr lang="en-US" sz="2000" dirty="0" smtClean="0"/>
              <a:t>Lots</a:t>
            </a:r>
          </a:p>
          <a:p>
            <a:endParaRPr lang="en-US" sz="2000" dirty="0"/>
          </a:p>
          <a:p>
            <a:pPr marL="285750" indent="-285750">
              <a:buFont typeface="Arial" panose="020B0604020202020204" pitchFamily="34" charset="0"/>
              <a:buChar char="•"/>
            </a:pPr>
            <a:r>
              <a:rPr lang="en-US" sz="2000" dirty="0" smtClean="0"/>
              <a:t>Consistent with PD 1-19</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Size and shape of lots are appropriate for proposed use, respond to topographic conditions of site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Street </a:t>
            </a:r>
            <a:r>
              <a:rPr lang="en-US" sz="2000" dirty="0" smtClean="0"/>
              <a:t>access </a:t>
            </a:r>
            <a:r>
              <a:rPr lang="en-US" sz="2000" dirty="0"/>
              <a:t>provided to each proposed lot per City </a:t>
            </a:r>
            <a:r>
              <a:rPr lang="en-US" sz="2000" dirty="0" smtClean="0"/>
              <a:t>standards</a:t>
            </a:r>
          </a:p>
          <a:p>
            <a:pPr marL="742950" lvl="1" indent="-285750">
              <a:buFont typeface="Arial" panose="020B0604020202020204" pitchFamily="34" charset="0"/>
              <a:buChar char="•"/>
            </a:pPr>
            <a:r>
              <a:rPr lang="en-US" sz="2000" dirty="0" smtClean="0"/>
              <a:t>Alley access on smaller lots per PD 1-19</a:t>
            </a:r>
            <a:endParaRPr lang="en-US" sz="2000" dirty="0"/>
          </a:p>
        </p:txBody>
      </p:sp>
      <p:pic>
        <p:nvPicPr>
          <p:cNvPr id="4" name="Picture 3"/>
          <p:cNvPicPr>
            <a:picLocks noChangeAspect="1"/>
          </p:cNvPicPr>
          <p:nvPr/>
        </p:nvPicPr>
        <p:blipFill rotWithShape="1">
          <a:blip r:embed="rId3"/>
          <a:srcRect l="59167" t="12501" r="1667" b="6249"/>
          <a:stretch/>
        </p:blipFill>
        <p:spPr>
          <a:xfrm>
            <a:off x="3733800" y="963713"/>
            <a:ext cx="5182222" cy="4300142"/>
          </a:xfrm>
          <a:prstGeom prst="rect">
            <a:avLst/>
          </a:prstGeom>
          <a:ln>
            <a:solidFill>
              <a:schemeClr val="bg1"/>
            </a:solidFill>
          </a:ln>
        </p:spPr>
      </p:pic>
    </p:spTree>
    <p:extLst>
      <p:ext uri="{BB962C8B-B14F-4D97-AF65-F5344CB8AC3E}">
        <p14:creationId xmlns:p14="http://schemas.microsoft.com/office/powerpoint/2010/main" val="3137362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5" y="27683"/>
            <a:ext cx="8610600" cy="1077218"/>
          </a:xfrm>
          <a:prstGeom prst="rect">
            <a:avLst/>
          </a:prstGeom>
          <a:noFill/>
        </p:spPr>
        <p:txBody>
          <a:bodyPr wrap="square" rtlCol="0">
            <a:spAutoFit/>
          </a:bodyPr>
          <a:lstStyle/>
          <a:p>
            <a:pPr algn="ctr"/>
            <a:r>
              <a:rPr lang="en-US" sz="4400" b="1" dirty="0" smtClean="0"/>
              <a:t>SITE LOCATION</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2" name="Rectangle 3"/>
          <p:cNvSpPr>
            <a:spLocks noChangeArrowheads="1"/>
          </p:cNvSpPr>
          <p:nvPr/>
        </p:nvSpPr>
        <p:spPr bwMode="auto">
          <a:xfrm>
            <a:off x="1304925" y="190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
          <p:cNvSpPr>
            <a:spLocks noChangeArrowheads="1"/>
          </p:cNvSpPr>
          <p:nvPr/>
        </p:nvSpPr>
        <p:spPr bwMode="auto">
          <a:xfrm>
            <a:off x="1304925" y="647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p:cNvSpPr>
            <a:spLocks noChangeArrowheads="1"/>
          </p:cNvSpPr>
          <p:nvPr/>
        </p:nvSpPr>
        <p:spPr bwMode="auto">
          <a:xfrm>
            <a:off x="1304925" y="5943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3"/>
          <p:cNvSpPr>
            <a:spLocks noChangeArrowheads="1"/>
          </p:cNvSpPr>
          <p:nvPr/>
        </p:nvSpPr>
        <p:spPr bwMode="auto">
          <a:xfrm>
            <a:off x="1447800" y="428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4"/>
          <p:cNvSpPr>
            <a:spLocks noChangeArrowheads="1"/>
          </p:cNvSpPr>
          <p:nvPr/>
        </p:nvSpPr>
        <p:spPr bwMode="auto">
          <a:xfrm>
            <a:off x="1447800" y="500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5"/>
          <p:cNvSpPr>
            <a:spLocks noChangeArrowheads="1"/>
          </p:cNvSpPr>
          <p:nvPr/>
        </p:nvSpPr>
        <p:spPr bwMode="auto">
          <a:xfrm>
            <a:off x="1447800" y="5634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9" name="Picture 8"/>
          <p:cNvPicPr>
            <a:picLocks noChangeAspect="1"/>
          </p:cNvPicPr>
          <p:nvPr/>
        </p:nvPicPr>
        <p:blipFill rotWithShape="1">
          <a:blip r:embed="rId3"/>
          <a:srcRect l="56667" t="20833" r="5833" b="12500"/>
          <a:stretch/>
        </p:blipFill>
        <p:spPr>
          <a:xfrm>
            <a:off x="1447800" y="934719"/>
            <a:ext cx="6400800" cy="4551680"/>
          </a:xfrm>
          <a:prstGeom prst="rect">
            <a:avLst/>
          </a:prstGeom>
          <a:ln>
            <a:solidFill>
              <a:schemeClr val="bg1"/>
            </a:solidFill>
          </a:ln>
        </p:spPr>
      </p:pic>
    </p:spTree>
    <p:extLst>
      <p:ext uri="{BB962C8B-B14F-4D97-AF65-F5344CB8AC3E}">
        <p14:creationId xmlns:p14="http://schemas.microsoft.com/office/powerpoint/2010/main" val="24724638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677108"/>
          </a:xfrm>
          <a:prstGeom prst="rect">
            <a:avLst/>
          </a:prstGeom>
          <a:noFill/>
        </p:spPr>
        <p:txBody>
          <a:bodyPr wrap="square" rtlCol="0">
            <a:spAutoFit/>
          </a:bodyPr>
          <a:lstStyle/>
          <a:p>
            <a:pPr algn="ctr"/>
            <a:r>
              <a:rPr lang="en-US" sz="3800" b="1" dirty="0"/>
              <a:t>S 1-19 </a:t>
            </a:r>
            <a:r>
              <a:rPr lang="en-US" sz="3800" b="1" dirty="0" smtClean="0"/>
              <a:t>CONDTIONS OF APPROVAL</a:t>
            </a:r>
            <a:endParaRPr lang="en-US" sz="3800" b="1" dirty="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152401" y="714158"/>
            <a:ext cx="3532238" cy="5078313"/>
          </a:xfrm>
          <a:prstGeom prst="rect">
            <a:avLst/>
          </a:prstGeom>
        </p:spPr>
        <p:txBody>
          <a:bodyPr wrap="square">
            <a:spAutoFit/>
          </a:bodyPr>
          <a:lstStyle/>
          <a:p>
            <a:r>
              <a:rPr lang="en-US" u="sng" dirty="0" smtClean="0"/>
              <a:t>Plat Phasing:</a:t>
            </a:r>
          </a:p>
          <a:p>
            <a:pPr marL="285750" indent="-285750">
              <a:buFont typeface="Arial" panose="020B0604020202020204" pitchFamily="34" charset="0"/>
              <a:buChar char="•"/>
            </a:pPr>
            <a:r>
              <a:rPr lang="en-US" dirty="0" smtClean="0"/>
              <a:t>Condition of Approval #5: Approve phasing as shown in EXH-6 (10 phases)</a:t>
            </a:r>
          </a:p>
          <a:p>
            <a:pPr marL="285750" indent="-285750">
              <a:buFont typeface="Arial" panose="020B0604020202020204" pitchFamily="34" charset="0"/>
              <a:buChar char="•"/>
            </a:pPr>
            <a:r>
              <a:rPr lang="en-US" dirty="0" smtClean="0"/>
              <a:t>Conditions of Approval #6 &amp; #7:</a:t>
            </a:r>
          </a:p>
          <a:p>
            <a:pPr marL="742950" lvl="1" indent="-285750">
              <a:buFont typeface="Arial" panose="020B0604020202020204" pitchFamily="34" charset="0"/>
              <a:buChar char="•"/>
            </a:pPr>
            <a:r>
              <a:rPr lang="en-US" dirty="0" smtClean="0"/>
              <a:t>Phase 1A to expire 2 years from date of approval</a:t>
            </a:r>
          </a:p>
          <a:p>
            <a:pPr marL="742950" lvl="1" indent="-285750">
              <a:buFont typeface="Arial" panose="020B0604020202020204" pitchFamily="34" charset="0"/>
              <a:buChar char="•"/>
            </a:pPr>
            <a:r>
              <a:rPr lang="en-US" dirty="0" smtClean="0"/>
              <a:t>Each subsequent phase expire 5 years from date of approval</a:t>
            </a:r>
            <a:endParaRPr lang="en-US" dirty="0"/>
          </a:p>
          <a:p>
            <a:pPr marL="285750" indent="-285750">
              <a:buFont typeface="Arial" panose="020B0604020202020204" pitchFamily="34" charset="0"/>
              <a:buChar char="•"/>
            </a:pPr>
            <a:r>
              <a:rPr lang="en-US" dirty="0" smtClean="0"/>
              <a:t>Allows for applicant’s proposed  tentative timeframe:</a:t>
            </a:r>
          </a:p>
          <a:p>
            <a:pPr marL="742950" lvl="1" indent="-285750">
              <a:buFont typeface="Arial" panose="020B0604020202020204" pitchFamily="34" charset="0"/>
              <a:buChar char="•"/>
            </a:pPr>
            <a:r>
              <a:rPr lang="en-US" dirty="0" smtClean="0"/>
              <a:t>Phase 1A-1D: 2019-2021</a:t>
            </a:r>
          </a:p>
          <a:p>
            <a:pPr marL="742950" lvl="1" indent="-285750">
              <a:buFont typeface="Arial" panose="020B0604020202020204" pitchFamily="34" charset="0"/>
              <a:buChar char="•"/>
            </a:pPr>
            <a:r>
              <a:rPr lang="en-US" dirty="0" smtClean="0"/>
              <a:t>Phase 2A-2C: 2021-2024</a:t>
            </a:r>
          </a:p>
          <a:p>
            <a:pPr marL="742950" lvl="1" indent="-285750">
              <a:buFont typeface="Arial" panose="020B0604020202020204" pitchFamily="34" charset="0"/>
              <a:buChar char="•"/>
            </a:pPr>
            <a:r>
              <a:rPr lang="en-US" dirty="0" smtClean="0"/>
              <a:t>Phase 3A-3C: 2020-2024</a:t>
            </a:r>
          </a:p>
          <a:p>
            <a:pPr marL="742950" lvl="1" indent="-285750">
              <a:buFont typeface="Arial" panose="020B0604020202020204" pitchFamily="34" charset="0"/>
              <a:buChar char="•"/>
            </a:pPr>
            <a:r>
              <a:rPr lang="en-US" dirty="0" smtClean="0"/>
              <a:t>Some phases may be constructed concurrently</a:t>
            </a: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rotWithShape="1">
          <a:blip r:embed="rId3"/>
          <a:srcRect l="56400" t="18750" r="6705" b="10417"/>
          <a:stretch/>
        </p:blipFill>
        <p:spPr>
          <a:xfrm>
            <a:off x="3699387" y="1066800"/>
            <a:ext cx="5334000" cy="4096039"/>
          </a:xfrm>
          <a:prstGeom prst="rect">
            <a:avLst/>
          </a:prstGeom>
          <a:ln>
            <a:solidFill>
              <a:schemeClr val="bg1"/>
            </a:solidFill>
          </a:ln>
        </p:spPr>
      </p:pic>
    </p:spTree>
    <p:extLst>
      <p:ext uri="{BB962C8B-B14F-4D97-AF65-F5344CB8AC3E}">
        <p14:creationId xmlns:p14="http://schemas.microsoft.com/office/powerpoint/2010/main" val="13648731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677108"/>
          </a:xfrm>
          <a:prstGeom prst="rect">
            <a:avLst/>
          </a:prstGeom>
          <a:noFill/>
        </p:spPr>
        <p:txBody>
          <a:bodyPr wrap="square" rtlCol="0">
            <a:spAutoFit/>
          </a:bodyPr>
          <a:lstStyle/>
          <a:p>
            <a:pPr algn="ctr"/>
            <a:r>
              <a:rPr lang="en-US" sz="3800" b="1" dirty="0"/>
              <a:t>S 1-19 </a:t>
            </a:r>
            <a:r>
              <a:rPr lang="en-US" sz="3800" b="1" dirty="0" smtClean="0"/>
              <a:t>CONDTIONS OF APPROVAL</a:t>
            </a:r>
            <a:endParaRPr lang="en-US" sz="3800" b="1" dirty="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387146" y="764393"/>
            <a:ext cx="7821561" cy="4801314"/>
          </a:xfrm>
          <a:prstGeom prst="rect">
            <a:avLst/>
          </a:prstGeom>
        </p:spPr>
        <p:txBody>
          <a:bodyPr wrap="square">
            <a:spAutoFit/>
          </a:bodyPr>
          <a:lstStyle/>
          <a:p>
            <a:r>
              <a:rPr lang="en-US" u="sng" dirty="0" smtClean="0"/>
              <a:t>Lot Sales Policy:</a:t>
            </a:r>
          </a:p>
          <a:p>
            <a:r>
              <a:rPr lang="en-US" i="1" dirty="0" smtClean="0"/>
              <a:t>Policy 99.10: The </a:t>
            </a:r>
            <a:r>
              <a:rPr lang="en-US" i="1" dirty="0"/>
              <a:t>City of McMinnville recognizes the value to the City of encouraging the sale of lots to persons who desire to build their own homes.  Therefore, the City Planning staff shall develop a formula to be applied to medium and large size subdivisions, that will require a reasonable proportion of lots be set aside for owner-developer purchase for a reasonable amount of time which shall be made a part of the subdivision ordinance. </a:t>
            </a:r>
            <a:endParaRPr lang="en-US" i="1" dirty="0" smtClean="0"/>
          </a:p>
          <a:p>
            <a:endParaRPr lang="en-US" i="1" dirty="0" smtClean="0"/>
          </a:p>
          <a:p>
            <a:pPr marL="285750" indent="-285750">
              <a:buFont typeface="Arial" panose="020B0604020202020204" pitchFamily="34" charset="0"/>
              <a:buChar char="•"/>
            </a:pPr>
            <a:r>
              <a:rPr lang="en-US" dirty="0" smtClean="0"/>
              <a:t>Condition </a:t>
            </a:r>
            <a:r>
              <a:rPr lang="en-US" dirty="0"/>
              <a:t>of Approval #8: </a:t>
            </a:r>
            <a:r>
              <a:rPr lang="en-US" dirty="0" smtClean="0"/>
              <a:t>That </a:t>
            </a:r>
            <a:r>
              <a:rPr lang="en-US" dirty="0"/>
              <a:t>the applicant shall provide twenty-five percent (25%) of the single family lots within each phase of the subdivision for sale </a:t>
            </a:r>
            <a:r>
              <a:rPr lang="en-US" dirty="0" smtClean="0"/>
              <a:t>for </a:t>
            </a:r>
            <a:r>
              <a:rPr lang="en-US" dirty="0"/>
              <a:t>a period of six months for each subdivision phase.  The applicant shall provide information detailing the number of lots that will be made available for individual sale </a:t>
            </a:r>
            <a:r>
              <a:rPr lang="en-US" dirty="0" smtClean="0"/>
              <a:t>for </a:t>
            </a:r>
            <a:r>
              <a:rPr lang="en-US" dirty="0"/>
              <a:t>review and approval by the Planning Director prior to recording of the final plat for each subdivision.  Upon approval, the referenced lots will be made available for sale to the general public for a minimum of one hundred eighty (180) days prior to building permit issuance for said lots.</a:t>
            </a: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815206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07143"/>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67507"/>
            <a:ext cx="8610600" cy="677108"/>
          </a:xfrm>
          <a:prstGeom prst="rect">
            <a:avLst/>
          </a:prstGeom>
          <a:noFill/>
        </p:spPr>
        <p:txBody>
          <a:bodyPr wrap="square" rtlCol="0">
            <a:spAutoFit/>
          </a:bodyPr>
          <a:lstStyle/>
          <a:p>
            <a:pPr algn="ctr"/>
            <a:r>
              <a:rPr lang="en-US" sz="3800" b="1" dirty="0"/>
              <a:t>S 1-19 </a:t>
            </a:r>
            <a:r>
              <a:rPr lang="en-US" sz="3800" b="1" dirty="0" smtClean="0"/>
              <a:t>CONDTIONS OF APPROVAL</a:t>
            </a:r>
            <a:endParaRPr lang="en-US" sz="3800" b="1" dirty="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325694" y="866468"/>
            <a:ext cx="3865306" cy="1477328"/>
          </a:xfrm>
          <a:prstGeom prst="rect">
            <a:avLst/>
          </a:prstGeom>
        </p:spPr>
        <p:txBody>
          <a:bodyPr wrap="square">
            <a:spAutoFit/>
          </a:bodyPr>
          <a:lstStyle/>
          <a:p>
            <a:pPr marL="285750" indent="-285750">
              <a:buFont typeface="Arial" panose="020B0604020202020204" pitchFamily="34" charset="0"/>
              <a:buChar char="•"/>
            </a:pPr>
            <a:r>
              <a:rPr lang="en-US" dirty="0" smtClean="0"/>
              <a:t>Condition of Approval #13: Redesign of intersection geometry at Gregory &amp; Augustine Streets</a:t>
            </a:r>
          </a:p>
          <a:p>
            <a:pPr marL="285750" indent="-285750">
              <a:buFont typeface="Arial" panose="020B0604020202020204" pitchFamily="34" charset="0"/>
              <a:buChar char="•"/>
            </a:pPr>
            <a:endParaRPr lang="en-US" dirty="0"/>
          </a:p>
          <a:p>
            <a:endParaRPr lang="en-US" dirty="0" smtClean="0"/>
          </a:p>
        </p:txBody>
      </p:sp>
      <p:pic>
        <p:nvPicPr>
          <p:cNvPr id="6" name="Picture 5" descr="cid:image001.png@01D59C73.F7772390"/>
          <p:cNvPicPr/>
          <p:nvPr/>
        </p:nvPicPr>
        <p:blipFill>
          <a:blip r:embed="rId3"/>
          <a:stretch>
            <a:fillRect/>
          </a:stretch>
        </p:blipFill>
        <p:spPr>
          <a:xfrm>
            <a:off x="278278" y="2083363"/>
            <a:ext cx="4268777" cy="2857910"/>
          </a:xfrm>
          <a:prstGeom prst="rect">
            <a:avLst/>
          </a:prstGeom>
          <a:ln>
            <a:solidFill>
              <a:schemeClr val="bg1"/>
            </a:solidFill>
          </a:ln>
        </p:spPr>
      </p:pic>
      <p:pic>
        <p:nvPicPr>
          <p:cNvPr id="2" name="Picture 1"/>
          <p:cNvPicPr>
            <a:picLocks noChangeAspect="1"/>
          </p:cNvPicPr>
          <p:nvPr/>
        </p:nvPicPr>
        <p:blipFill rotWithShape="1">
          <a:blip r:embed="rId4"/>
          <a:srcRect l="57500" t="29167" r="7500" b="12499"/>
          <a:stretch/>
        </p:blipFill>
        <p:spPr>
          <a:xfrm>
            <a:off x="4680155" y="2083363"/>
            <a:ext cx="4286865" cy="2857910"/>
          </a:xfrm>
          <a:prstGeom prst="rect">
            <a:avLst/>
          </a:prstGeom>
          <a:ln>
            <a:solidFill>
              <a:schemeClr val="bg1"/>
            </a:solidFill>
          </a:ln>
        </p:spPr>
      </p:pic>
      <p:sp>
        <p:nvSpPr>
          <p:cNvPr id="8" name="Rectangle 7"/>
          <p:cNvSpPr/>
          <p:nvPr/>
        </p:nvSpPr>
        <p:spPr>
          <a:xfrm>
            <a:off x="4680155" y="889733"/>
            <a:ext cx="3778045" cy="923330"/>
          </a:xfrm>
          <a:prstGeom prst="rect">
            <a:avLst/>
          </a:prstGeom>
        </p:spPr>
        <p:txBody>
          <a:bodyPr wrap="square">
            <a:spAutoFit/>
          </a:bodyPr>
          <a:lstStyle/>
          <a:p>
            <a:pPr marL="285750" indent="-285750">
              <a:buFont typeface="Arial" panose="020B0604020202020204" pitchFamily="34" charset="0"/>
              <a:buChar char="•"/>
            </a:pPr>
            <a:r>
              <a:rPr lang="en-US" dirty="0" smtClean="0"/>
              <a:t>Condition of Approval #14: Require alleys to be private either in tract or easement</a:t>
            </a:r>
          </a:p>
        </p:txBody>
      </p:sp>
    </p:spTree>
    <p:extLst>
      <p:ext uri="{BB962C8B-B14F-4D97-AF65-F5344CB8AC3E}">
        <p14:creationId xmlns:p14="http://schemas.microsoft.com/office/powerpoint/2010/main" val="40616295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677108"/>
          </a:xfrm>
          <a:prstGeom prst="rect">
            <a:avLst/>
          </a:prstGeom>
          <a:noFill/>
        </p:spPr>
        <p:txBody>
          <a:bodyPr wrap="square" rtlCol="0">
            <a:spAutoFit/>
          </a:bodyPr>
          <a:lstStyle/>
          <a:p>
            <a:pPr algn="ctr"/>
            <a:r>
              <a:rPr lang="en-US" sz="3800" b="1" dirty="0"/>
              <a:t>S 1-19 </a:t>
            </a:r>
            <a:r>
              <a:rPr lang="en-US" sz="3800" b="1" dirty="0" smtClean="0"/>
              <a:t>CONDTIONS OF APPROVAL</a:t>
            </a:r>
            <a:endParaRPr lang="en-US" sz="3800" b="1" dirty="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309717" y="1371600"/>
            <a:ext cx="8458200" cy="3170099"/>
          </a:xfrm>
          <a:prstGeom prst="rect">
            <a:avLst/>
          </a:prstGeom>
        </p:spPr>
        <p:txBody>
          <a:bodyPr wrap="square">
            <a:spAutoFit/>
          </a:bodyPr>
          <a:lstStyle/>
          <a:p>
            <a:pPr marL="285750" indent="-285750">
              <a:buFont typeface="Arial" panose="020B0604020202020204" pitchFamily="34" charset="0"/>
              <a:buChar char="•"/>
            </a:pPr>
            <a:r>
              <a:rPr lang="en-US" sz="2000" dirty="0" smtClean="0"/>
              <a:t>General Conditions:</a:t>
            </a:r>
          </a:p>
          <a:p>
            <a:pPr marL="742950" lvl="1" indent="-285750">
              <a:buFont typeface="Arial" panose="020B0604020202020204" pitchFamily="34" charset="0"/>
              <a:buChar char="•"/>
            </a:pPr>
            <a:r>
              <a:rPr lang="en-US" sz="2000" dirty="0" smtClean="0"/>
              <a:t>CC&amp;Rs and Homeowner’s Association</a:t>
            </a:r>
          </a:p>
          <a:p>
            <a:pPr marL="1200150" lvl="2" indent="-285750">
              <a:buFont typeface="Arial" panose="020B0604020202020204" pitchFamily="34" charset="0"/>
              <a:buChar char="•"/>
            </a:pPr>
            <a:r>
              <a:rPr lang="en-US" sz="2000" dirty="0" smtClean="0"/>
              <a:t>Assume maintenance of open space tracts and public park until 2032</a:t>
            </a:r>
          </a:p>
          <a:p>
            <a:pPr marL="742950" lvl="1" indent="-285750">
              <a:buFont typeface="Arial" panose="020B0604020202020204" pitchFamily="34" charset="0"/>
              <a:buChar char="•"/>
            </a:pPr>
            <a:r>
              <a:rPr lang="en-US" sz="2000" dirty="0" smtClean="0"/>
              <a:t>Right-of-way dedication along Baker Creek Road</a:t>
            </a:r>
          </a:p>
          <a:p>
            <a:pPr marL="742950" lvl="1" indent="-285750">
              <a:buFont typeface="Arial" panose="020B0604020202020204" pitchFamily="34" charset="0"/>
              <a:buChar char="•"/>
            </a:pPr>
            <a:r>
              <a:rPr lang="en-US" sz="2000" dirty="0" smtClean="0"/>
              <a:t>Standards for right-of-way improvements</a:t>
            </a:r>
          </a:p>
          <a:p>
            <a:pPr marL="742950" lvl="1" indent="-285750">
              <a:buFont typeface="Arial" panose="020B0604020202020204" pitchFamily="34" charset="0"/>
              <a:buChar char="•"/>
            </a:pPr>
            <a:r>
              <a:rPr lang="en-US" sz="2000" dirty="0" smtClean="0"/>
              <a:t>Process for improvements and review of final plats</a:t>
            </a:r>
          </a:p>
          <a:p>
            <a:pPr marL="742950" lvl="1" indent="-285750">
              <a:buFont typeface="Arial" panose="020B0604020202020204" pitchFamily="34" charset="0"/>
              <a:buChar char="•"/>
            </a:pPr>
            <a:r>
              <a:rPr lang="en-US" sz="2000" dirty="0" smtClean="0"/>
              <a:t>Requirement for applicant to obtain permits (if necessary) from:</a:t>
            </a:r>
          </a:p>
          <a:p>
            <a:pPr marL="1200150" lvl="2" indent="-285750">
              <a:buFont typeface="Arial" panose="020B0604020202020204" pitchFamily="34" charset="0"/>
              <a:buChar char="•"/>
            </a:pPr>
            <a:r>
              <a:rPr lang="en-US" sz="2000" dirty="0" smtClean="0"/>
              <a:t>Department of Environmental Quality (</a:t>
            </a:r>
            <a:r>
              <a:rPr lang="en-US" sz="2000" dirty="0" err="1" smtClean="0"/>
              <a:t>stormwater</a:t>
            </a:r>
            <a:r>
              <a:rPr lang="en-US" sz="2000" dirty="0" smtClean="0"/>
              <a:t> and water quality)</a:t>
            </a:r>
          </a:p>
          <a:p>
            <a:pPr marL="1200150" lvl="2" indent="-285750">
              <a:buFont typeface="Arial" panose="020B0604020202020204" pitchFamily="34" charset="0"/>
              <a:buChar char="•"/>
            </a:pPr>
            <a:r>
              <a:rPr lang="en-US" sz="2000" dirty="0" smtClean="0"/>
              <a:t>Department of State Lands</a:t>
            </a:r>
          </a:p>
          <a:p>
            <a:pPr marL="1200150" lvl="2" indent="-285750">
              <a:buFont typeface="Arial" panose="020B0604020202020204" pitchFamily="34" charset="0"/>
              <a:buChar char="•"/>
            </a:pPr>
            <a:r>
              <a:rPr lang="en-US" sz="2000" dirty="0" smtClean="0"/>
              <a:t>US Army Corps of Engineers</a:t>
            </a:r>
            <a:endParaRPr lang="en-US" sz="2000" dirty="0"/>
          </a:p>
        </p:txBody>
      </p:sp>
    </p:spTree>
    <p:extLst>
      <p:ext uri="{BB962C8B-B14F-4D97-AF65-F5344CB8AC3E}">
        <p14:creationId xmlns:p14="http://schemas.microsoft.com/office/powerpoint/2010/main" val="42341202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p:cNvSpPr txBox="1"/>
          <p:nvPr/>
        </p:nvSpPr>
        <p:spPr>
          <a:xfrm>
            <a:off x="6248400" y="2209800"/>
            <a:ext cx="3058391" cy="1846659"/>
          </a:xfrm>
          <a:prstGeom prst="rect">
            <a:avLst/>
          </a:prstGeom>
          <a:noFill/>
        </p:spPr>
        <p:txBody>
          <a:bodyPr wrap="square" rtlCol="0">
            <a:spAutoFit/>
          </a:bodyPr>
          <a:lstStyle/>
          <a:p>
            <a:pPr algn="ctr"/>
            <a:r>
              <a:rPr lang="en-US" sz="3800" b="1" dirty="0" smtClean="0"/>
              <a:t>Landscape Plan Review</a:t>
            </a:r>
          </a:p>
          <a:p>
            <a:pPr algn="ctr"/>
            <a:r>
              <a:rPr lang="en-US" sz="3800" b="1" dirty="0" smtClean="0"/>
              <a:t>L 12-19</a:t>
            </a:r>
            <a:endParaRPr lang="en-US" sz="2800" dirty="0"/>
          </a:p>
        </p:txBody>
      </p:sp>
      <p:sp>
        <p:nvSpPr>
          <p:cNvPr id="13" name="TextBox 12"/>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pic>
        <p:nvPicPr>
          <p:cNvPr id="3" name="Picture 2"/>
          <p:cNvPicPr>
            <a:picLocks noChangeAspect="1"/>
          </p:cNvPicPr>
          <p:nvPr/>
        </p:nvPicPr>
        <p:blipFill rotWithShape="1">
          <a:blip r:embed="rId3"/>
          <a:srcRect l="54167" t="18750" r="5000" b="10417"/>
          <a:stretch/>
        </p:blipFill>
        <p:spPr>
          <a:xfrm>
            <a:off x="278278" y="838200"/>
            <a:ext cx="6083782" cy="4221400"/>
          </a:xfrm>
          <a:prstGeom prst="rect">
            <a:avLst/>
          </a:prstGeom>
          <a:ln>
            <a:solidFill>
              <a:schemeClr val="bg1"/>
            </a:solidFill>
          </a:ln>
        </p:spPr>
      </p:pic>
    </p:spTree>
    <p:extLst>
      <p:ext uri="{BB962C8B-B14F-4D97-AF65-F5344CB8AC3E}">
        <p14:creationId xmlns:p14="http://schemas.microsoft.com/office/powerpoint/2010/main" val="4631450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677108"/>
          </a:xfrm>
          <a:prstGeom prst="rect">
            <a:avLst/>
          </a:prstGeom>
          <a:noFill/>
        </p:spPr>
        <p:txBody>
          <a:bodyPr wrap="square" rtlCol="0">
            <a:spAutoFit/>
          </a:bodyPr>
          <a:lstStyle/>
          <a:p>
            <a:pPr algn="ctr"/>
            <a:r>
              <a:rPr lang="en-US" sz="3800" b="1" dirty="0" smtClean="0"/>
              <a:t>L 12-19 – LANDSCAP PLAN REVIEW</a:t>
            </a:r>
            <a:endParaRPr lang="en-US" sz="3800" b="1" dirty="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152400" y="762000"/>
            <a:ext cx="3581400" cy="4708981"/>
          </a:xfrm>
          <a:prstGeom prst="rect">
            <a:avLst/>
          </a:prstGeom>
        </p:spPr>
        <p:txBody>
          <a:bodyPr wrap="square">
            <a:spAutoFit/>
          </a:bodyPr>
          <a:lstStyle/>
          <a:p>
            <a:r>
              <a:rPr lang="en-US" sz="2000" u="sng" dirty="0" smtClean="0"/>
              <a:t>Application includes: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Request for Tree Removals</a:t>
            </a:r>
          </a:p>
          <a:p>
            <a:pPr marL="742950" lvl="1" indent="-285750">
              <a:buFont typeface="Arial" panose="020B0604020202020204" pitchFamily="34" charset="0"/>
              <a:buChar char="•"/>
            </a:pPr>
            <a:r>
              <a:rPr lang="en-US" sz="2000" dirty="0" smtClean="0"/>
              <a:t>Removal of 17 deciduous trees</a:t>
            </a:r>
          </a:p>
          <a:p>
            <a:pPr lvl="1"/>
            <a:endParaRPr lang="en-US" sz="2000" dirty="0" smtClean="0"/>
          </a:p>
          <a:p>
            <a:pPr marL="285750" indent="-285750">
              <a:buFont typeface="Arial" panose="020B0604020202020204" pitchFamily="34" charset="0"/>
              <a:buChar char="•"/>
            </a:pPr>
            <a:r>
              <a:rPr lang="en-US" sz="2000" dirty="0" smtClean="0"/>
              <a:t>Street Tree Plan for New &amp; Improved Public Right-of-Ways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Landscaping in Open Space Tracts</a:t>
            </a:r>
          </a:p>
          <a:p>
            <a:pPr marL="742950" lvl="1" indent="-285750">
              <a:buFont typeface="Arial" panose="020B0604020202020204" pitchFamily="34" charset="0"/>
              <a:buChar char="•"/>
            </a:pPr>
            <a:r>
              <a:rPr lang="en-US" sz="2000" dirty="0" smtClean="0"/>
              <a:t>Private open space tracts</a:t>
            </a:r>
          </a:p>
          <a:p>
            <a:pPr marL="742950" lvl="1" indent="-285750">
              <a:buFont typeface="Arial" panose="020B0604020202020204" pitchFamily="34" charset="0"/>
              <a:buChar char="•"/>
            </a:pPr>
            <a:r>
              <a:rPr lang="en-US" sz="2000" dirty="0" smtClean="0"/>
              <a:t>Tracts to be dedicated as public parks</a:t>
            </a:r>
            <a:endParaRPr lang="en-US" sz="2000" dirty="0"/>
          </a:p>
        </p:txBody>
      </p:sp>
      <p:pic>
        <p:nvPicPr>
          <p:cNvPr id="2" name="Picture 1"/>
          <p:cNvPicPr>
            <a:picLocks noChangeAspect="1"/>
          </p:cNvPicPr>
          <p:nvPr/>
        </p:nvPicPr>
        <p:blipFill rotWithShape="1">
          <a:blip r:embed="rId3"/>
          <a:srcRect l="53332" t="16667" r="2501" b="14584"/>
          <a:stretch/>
        </p:blipFill>
        <p:spPr>
          <a:xfrm>
            <a:off x="3733800" y="1468693"/>
            <a:ext cx="5292922" cy="3295593"/>
          </a:xfrm>
          <a:prstGeom prst="rect">
            <a:avLst/>
          </a:prstGeom>
          <a:ln>
            <a:solidFill>
              <a:schemeClr val="bg1"/>
            </a:solidFill>
          </a:ln>
        </p:spPr>
      </p:pic>
    </p:spTree>
    <p:extLst>
      <p:ext uri="{BB962C8B-B14F-4D97-AF65-F5344CB8AC3E}">
        <p14:creationId xmlns:p14="http://schemas.microsoft.com/office/powerpoint/2010/main" val="27830584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677108"/>
          </a:xfrm>
          <a:prstGeom prst="rect">
            <a:avLst/>
          </a:prstGeom>
          <a:noFill/>
        </p:spPr>
        <p:txBody>
          <a:bodyPr wrap="square" rtlCol="0">
            <a:spAutoFit/>
          </a:bodyPr>
          <a:lstStyle/>
          <a:p>
            <a:pPr algn="ctr"/>
            <a:r>
              <a:rPr lang="en-US" sz="3800" b="1" dirty="0" smtClean="0"/>
              <a:t>L 12-19 CONDTIONS OF APPROVAL</a:t>
            </a:r>
            <a:endParaRPr lang="en-US" sz="3800" b="1" dirty="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5002162" y="762000"/>
            <a:ext cx="4109883" cy="4708981"/>
          </a:xfrm>
          <a:prstGeom prst="rect">
            <a:avLst/>
          </a:prstGeom>
        </p:spPr>
        <p:txBody>
          <a:bodyPr wrap="square">
            <a:spAutoFit/>
          </a:bodyPr>
          <a:lstStyle/>
          <a:p>
            <a:pPr marL="285750" indent="-285750">
              <a:buFont typeface="Arial" panose="020B0604020202020204" pitchFamily="34" charset="0"/>
              <a:buChar char="•"/>
            </a:pPr>
            <a:r>
              <a:rPr lang="en-US" sz="2000" dirty="0" smtClean="0"/>
              <a:t>Verifying approved tree species</a:t>
            </a:r>
          </a:p>
          <a:p>
            <a:pPr marL="285750" indent="-285750">
              <a:buFont typeface="Arial" panose="020B0604020202020204" pitchFamily="34" charset="0"/>
              <a:buChar char="•"/>
            </a:pPr>
            <a:r>
              <a:rPr lang="en-US" sz="2000" dirty="0" smtClean="0"/>
              <a:t>Allowing variations in spacing of street trees</a:t>
            </a:r>
          </a:p>
          <a:p>
            <a:pPr marL="285750" indent="-285750">
              <a:buFont typeface="Arial" panose="020B0604020202020204" pitchFamily="34" charset="0"/>
              <a:buChar char="•"/>
            </a:pPr>
            <a:r>
              <a:rPr lang="en-US" sz="2000" dirty="0" smtClean="0"/>
              <a:t>Identification of additional locations for street trees</a:t>
            </a:r>
          </a:p>
          <a:p>
            <a:pPr marL="285750" indent="-285750">
              <a:buFont typeface="Arial" panose="020B0604020202020204" pitchFamily="34" charset="0"/>
              <a:buChar char="•"/>
            </a:pPr>
            <a:r>
              <a:rPr lang="en-US" sz="2000" dirty="0" smtClean="0"/>
              <a:t>Requiring tree species appropriate for planting near overhead electrical transmission line (BPA easement)</a:t>
            </a:r>
          </a:p>
          <a:p>
            <a:pPr marL="285750" indent="-285750">
              <a:buFont typeface="Arial" panose="020B0604020202020204" pitchFamily="34" charset="0"/>
              <a:buChar char="•"/>
            </a:pPr>
            <a:r>
              <a:rPr lang="en-US" sz="2000" dirty="0" smtClean="0"/>
              <a:t>Other typical conditions:</a:t>
            </a:r>
          </a:p>
          <a:p>
            <a:pPr marL="742950" lvl="1" indent="-285750">
              <a:buFont typeface="Arial" panose="020B0604020202020204" pitchFamily="34" charset="0"/>
              <a:buChar char="•"/>
            </a:pPr>
            <a:r>
              <a:rPr lang="en-US" sz="2000" dirty="0" smtClean="0"/>
              <a:t>Setbacks from utilities</a:t>
            </a:r>
          </a:p>
          <a:p>
            <a:pPr marL="742950" lvl="1" indent="-285750">
              <a:buFont typeface="Arial" panose="020B0604020202020204" pitchFamily="34" charset="0"/>
              <a:buChar char="•"/>
            </a:pPr>
            <a:r>
              <a:rPr lang="en-US" sz="2000" dirty="0" smtClean="0"/>
              <a:t>Planting standards</a:t>
            </a:r>
          </a:p>
          <a:p>
            <a:pPr marL="285750" indent="-285750">
              <a:buFont typeface="Arial" panose="020B0604020202020204" pitchFamily="34" charset="0"/>
              <a:buChar char="•"/>
            </a:pPr>
            <a:r>
              <a:rPr lang="en-US" sz="2000" dirty="0" smtClean="0"/>
              <a:t>Requiring submittal of revised landscape plan that achieves all required conditions of approval</a:t>
            </a:r>
          </a:p>
        </p:txBody>
      </p:sp>
      <p:pic>
        <p:nvPicPr>
          <p:cNvPr id="2" name="Picture 1"/>
          <p:cNvPicPr>
            <a:picLocks noChangeAspect="1"/>
          </p:cNvPicPr>
          <p:nvPr/>
        </p:nvPicPr>
        <p:blipFill rotWithShape="1">
          <a:blip r:embed="rId3"/>
          <a:srcRect l="55834" t="18749" r="5000" b="20834"/>
          <a:stretch/>
        </p:blipFill>
        <p:spPr>
          <a:xfrm>
            <a:off x="457200" y="860484"/>
            <a:ext cx="4423788" cy="2729571"/>
          </a:xfrm>
          <a:prstGeom prst="rect">
            <a:avLst/>
          </a:prstGeom>
          <a:ln>
            <a:solidFill>
              <a:schemeClr val="bg1"/>
            </a:solidFill>
          </a:ln>
        </p:spPr>
      </p:pic>
      <p:pic>
        <p:nvPicPr>
          <p:cNvPr id="4" name="Picture 3"/>
          <p:cNvPicPr>
            <a:picLocks noChangeAspect="1"/>
          </p:cNvPicPr>
          <p:nvPr/>
        </p:nvPicPr>
        <p:blipFill rotWithShape="1">
          <a:blip r:embed="rId4"/>
          <a:srcRect l="54167" t="54167" r="10833" b="12500"/>
          <a:stretch/>
        </p:blipFill>
        <p:spPr>
          <a:xfrm>
            <a:off x="474406" y="3764738"/>
            <a:ext cx="4406582" cy="1678698"/>
          </a:xfrm>
          <a:prstGeom prst="rect">
            <a:avLst/>
          </a:prstGeom>
          <a:ln>
            <a:solidFill>
              <a:schemeClr val="bg1"/>
            </a:solidFill>
          </a:ln>
        </p:spPr>
      </p:pic>
    </p:spTree>
    <p:extLst>
      <p:ext uri="{BB962C8B-B14F-4D97-AF65-F5344CB8AC3E}">
        <p14:creationId xmlns:p14="http://schemas.microsoft.com/office/powerpoint/2010/main" val="15991083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53065"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565" y="0"/>
            <a:ext cx="8610600" cy="677108"/>
          </a:xfrm>
          <a:prstGeom prst="rect">
            <a:avLst/>
          </a:prstGeom>
          <a:noFill/>
        </p:spPr>
        <p:txBody>
          <a:bodyPr wrap="square" rtlCol="0">
            <a:spAutoFit/>
          </a:bodyPr>
          <a:lstStyle/>
          <a:p>
            <a:pPr algn="ctr"/>
            <a:r>
              <a:rPr lang="en-US" sz="3800" b="1" dirty="0" smtClean="0"/>
              <a:t>L 12-19 CONDTIONS OF APPROVAL</a:t>
            </a:r>
            <a:endParaRPr lang="en-US" sz="3800" b="1" dirty="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100390" y="783296"/>
            <a:ext cx="4457378" cy="1938992"/>
          </a:xfrm>
          <a:prstGeom prst="rect">
            <a:avLst/>
          </a:prstGeom>
        </p:spPr>
        <p:txBody>
          <a:bodyPr wrap="square">
            <a:spAutoFit/>
          </a:bodyPr>
          <a:lstStyle/>
          <a:p>
            <a:pPr marL="285750" indent="-285750">
              <a:buFont typeface="Arial" panose="020B0604020202020204" pitchFamily="34" charset="0"/>
              <a:buChar char="•"/>
            </a:pPr>
            <a:r>
              <a:rPr lang="en-US" sz="2000" dirty="0" smtClean="0"/>
              <a:t>Require submittal of landscape and development plan for public sewer pump station (Tract G)</a:t>
            </a:r>
          </a:p>
          <a:p>
            <a:pPr marL="742950" lvl="1" indent="-285750">
              <a:buFont typeface="Arial" panose="020B0604020202020204" pitchFamily="34" charset="0"/>
              <a:buChar char="•"/>
            </a:pPr>
            <a:r>
              <a:rPr lang="en-US" sz="2000" dirty="0" smtClean="0"/>
              <a:t>Include street trees along Tract G</a:t>
            </a:r>
          </a:p>
          <a:p>
            <a:pPr marL="742950" lvl="1" indent="-285750">
              <a:buFont typeface="Arial" panose="020B0604020202020204" pitchFamily="34" charset="0"/>
              <a:buChar char="•"/>
            </a:pPr>
            <a:r>
              <a:rPr lang="en-US" sz="2000" dirty="0" smtClean="0"/>
              <a:t>Screening of pump station</a:t>
            </a:r>
          </a:p>
          <a:p>
            <a:pPr marL="742950" lvl="1" indent="-285750">
              <a:buFont typeface="Arial" panose="020B0604020202020204" pitchFamily="34" charset="0"/>
              <a:buChar char="•"/>
            </a:pPr>
            <a:r>
              <a:rPr lang="en-US" sz="2000" dirty="0" smtClean="0"/>
              <a:t>Minimum 25% of site landscaped</a:t>
            </a:r>
          </a:p>
        </p:txBody>
      </p:sp>
      <p:pic>
        <p:nvPicPr>
          <p:cNvPr id="6" name="Picture 5"/>
          <p:cNvPicPr>
            <a:picLocks noChangeAspect="1"/>
          </p:cNvPicPr>
          <p:nvPr/>
        </p:nvPicPr>
        <p:blipFill rotWithShape="1">
          <a:blip r:embed="rId3"/>
          <a:srcRect l="60834" t="25000" r="10833" b="25000"/>
          <a:stretch/>
        </p:blipFill>
        <p:spPr>
          <a:xfrm>
            <a:off x="4524905" y="822452"/>
            <a:ext cx="4448260" cy="3139948"/>
          </a:xfrm>
          <a:prstGeom prst="rect">
            <a:avLst/>
          </a:prstGeom>
          <a:ln>
            <a:solidFill>
              <a:schemeClr val="bg1"/>
            </a:solidFill>
          </a:ln>
        </p:spPr>
      </p:pic>
      <p:pic>
        <p:nvPicPr>
          <p:cNvPr id="8" name="Picture 7"/>
          <p:cNvPicPr>
            <a:picLocks noChangeAspect="1"/>
          </p:cNvPicPr>
          <p:nvPr/>
        </p:nvPicPr>
        <p:blipFill rotWithShape="1">
          <a:blip r:embed="rId4"/>
          <a:srcRect l="60000" t="20834" r="5834" b="27083"/>
          <a:stretch/>
        </p:blipFill>
        <p:spPr>
          <a:xfrm>
            <a:off x="248781" y="2794960"/>
            <a:ext cx="4208598" cy="2566218"/>
          </a:xfrm>
          <a:prstGeom prst="rect">
            <a:avLst/>
          </a:prstGeom>
          <a:ln>
            <a:solidFill>
              <a:schemeClr val="bg1"/>
            </a:solidFill>
          </a:ln>
        </p:spPr>
      </p:pic>
    </p:spTree>
    <p:extLst>
      <p:ext uri="{BB962C8B-B14F-4D97-AF65-F5344CB8AC3E}">
        <p14:creationId xmlns:p14="http://schemas.microsoft.com/office/powerpoint/2010/main" val="37070790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28600" y="1295400"/>
            <a:ext cx="866027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8278" y="18232"/>
            <a:ext cx="8610600" cy="1384995"/>
          </a:xfrm>
          <a:prstGeom prst="rect">
            <a:avLst/>
          </a:prstGeom>
          <a:noFill/>
        </p:spPr>
        <p:txBody>
          <a:bodyPr wrap="square" rtlCol="0">
            <a:spAutoFit/>
          </a:bodyPr>
          <a:lstStyle/>
          <a:p>
            <a:pPr algn="ctr"/>
            <a:r>
              <a:rPr lang="en-US" sz="4200" b="1" dirty="0"/>
              <a:t>PUBLIC HEARING &amp; NEIGHBORHOOD MEETING PROCESSES</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76200" y="1403227"/>
            <a:ext cx="8911001" cy="4154984"/>
          </a:xfrm>
          <a:prstGeom prst="rect">
            <a:avLst/>
          </a:prstGeom>
        </p:spPr>
        <p:txBody>
          <a:bodyPr wrap="square">
            <a:spAutoFit/>
          </a:bodyPr>
          <a:lstStyle/>
          <a:p>
            <a:pPr marL="457200" indent="-457200">
              <a:buFont typeface="Arial" panose="020B0604020202020204" pitchFamily="34" charset="0"/>
              <a:buChar char="•"/>
            </a:pPr>
            <a:r>
              <a:rPr lang="en-US" sz="2200" dirty="0" smtClean="0"/>
              <a:t>Neighborhood Meeting – November 1, 2018</a:t>
            </a:r>
          </a:p>
          <a:p>
            <a:pPr marL="914400" lvl="1" indent="-457200">
              <a:buFont typeface="Arial" panose="020B0604020202020204" pitchFamily="34" charset="0"/>
              <a:buChar char="•"/>
            </a:pPr>
            <a:r>
              <a:rPr lang="en-US" sz="2200" dirty="0" smtClean="0"/>
              <a:t>10 attendees</a:t>
            </a:r>
          </a:p>
          <a:p>
            <a:pPr marL="457200" indent="-457200">
              <a:buFont typeface="Arial" panose="020B0604020202020204" pitchFamily="34" charset="0"/>
              <a:buChar char="•"/>
            </a:pPr>
            <a:r>
              <a:rPr lang="en-US" sz="2200" dirty="0" smtClean="0"/>
              <a:t>Planning Commission Public Hearing – December 5, 2019</a:t>
            </a:r>
          </a:p>
          <a:p>
            <a:pPr marL="914400" lvl="1" indent="-457200">
              <a:buFont typeface="Arial" panose="020B0604020202020204" pitchFamily="34" charset="0"/>
              <a:buChar char="•"/>
            </a:pPr>
            <a:r>
              <a:rPr lang="en-US" sz="2200" dirty="0" smtClean="0"/>
              <a:t>Two items of written public testimony received:</a:t>
            </a:r>
          </a:p>
          <a:p>
            <a:pPr marL="1371600" lvl="2" indent="-457200">
              <a:buFont typeface="Arial" panose="020B0604020202020204" pitchFamily="34" charset="0"/>
              <a:buChar char="•"/>
            </a:pPr>
            <a:r>
              <a:rPr lang="en-US" sz="2200" dirty="0" smtClean="0"/>
              <a:t>Letter – Patty O’Leary – Received 12/4/19</a:t>
            </a:r>
          </a:p>
          <a:p>
            <a:pPr marL="1371600" lvl="2" indent="-457200">
              <a:buFont typeface="Arial" panose="020B0604020202020204" pitchFamily="34" charset="0"/>
              <a:buChar char="•"/>
            </a:pPr>
            <a:r>
              <a:rPr lang="en-US" sz="2200" dirty="0" smtClean="0"/>
              <a:t>Letter – Markus </a:t>
            </a:r>
            <a:r>
              <a:rPr lang="en-US" sz="2200" dirty="0" err="1" smtClean="0"/>
              <a:t>Pfahler</a:t>
            </a:r>
            <a:r>
              <a:rPr lang="en-US" sz="2200" dirty="0" smtClean="0"/>
              <a:t> – Received 12/5/19</a:t>
            </a:r>
          </a:p>
          <a:p>
            <a:pPr marL="914400" lvl="1" indent="-457200">
              <a:buFont typeface="Arial" panose="020B0604020202020204" pitchFamily="34" charset="0"/>
              <a:buChar char="•"/>
            </a:pPr>
            <a:r>
              <a:rPr lang="en-US" sz="2200" dirty="0" smtClean="0"/>
              <a:t>Three people testified in opposition</a:t>
            </a:r>
          </a:p>
          <a:p>
            <a:pPr marL="457200" indent="-457200">
              <a:buFont typeface="Arial" panose="020B0604020202020204" pitchFamily="34" charset="0"/>
              <a:buChar char="•"/>
            </a:pPr>
            <a:r>
              <a:rPr lang="en-US" sz="2200" dirty="0" smtClean="0"/>
              <a:t>Opposition testimony related to:</a:t>
            </a:r>
          </a:p>
          <a:p>
            <a:pPr marL="914400" lvl="1" indent="-457200">
              <a:buFont typeface="Arial" panose="020B0604020202020204" pitchFamily="34" charset="0"/>
              <a:buChar char="•"/>
            </a:pPr>
            <a:r>
              <a:rPr lang="en-US" sz="2200" dirty="0" smtClean="0"/>
              <a:t>Reduction of Commercial land, traffic on Baker Creek Road, design and architectural standards, housing mix, mass and scale of project</a:t>
            </a:r>
          </a:p>
          <a:p>
            <a:pPr marL="457200" indent="-457200">
              <a:buFont typeface="Arial" panose="020B0604020202020204" pitchFamily="34" charset="0"/>
              <a:buChar char="•"/>
            </a:pPr>
            <a:r>
              <a:rPr lang="en-US" sz="2200" dirty="0" smtClean="0"/>
              <a:t>Applicant testimony:</a:t>
            </a:r>
          </a:p>
          <a:p>
            <a:pPr marL="914400" lvl="1" indent="-457200">
              <a:buFont typeface="Arial" panose="020B0604020202020204" pitchFamily="34" charset="0"/>
              <a:buChar char="•"/>
            </a:pPr>
            <a:r>
              <a:rPr lang="en-US" sz="2200" dirty="0" smtClean="0"/>
              <a:t>Concern with some architectural standards and driveway limitations</a:t>
            </a:r>
            <a:endParaRPr lang="en-US" sz="2200" dirty="0"/>
          </a:p>
        </p:txBody>
      </p:sp>
    </p:spTree>
    <p:extLst>
      <p:ext uri="{BB962C8B-B14F-4D97-AF65-F5344CB8AC3E}">
        <p14:creationId xmlns:p14="http://schemas.microsoft.com/office/powerpoint/2010/main" val="37364197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71948" y="679829"/>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8278" y="-71125"/>
            <a:ext cx="8610600" cy="738664"/>
          </a:xfrm>
          <a:prstGeom prst="rect">
            <a:avLst/>
          </a:prstGeom>
          <a:noFill/>
        </p:spPr>
        <p:txBody>
          <a:bodyPr wrap="square" rtlCol="0">
            <a:spAutoFit/>
          </a:bodyPr>
          <a:lstStyle/>
          <a:p>
            <a:pPr algn="ctr"/>
            <a:r>
              <a:rPr lang="en-US" sz="4200" b="1" dirty="0" smtClean="0"/>
              <a:t>SITE HISTORY</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76200" y="721617"/>
            <a:ext cx="8890365" cy="4893647"/>
          </a:xfrm>
          <a:prstGeom prst="rect">
            <a:avLst/>
          </a:prstGeom>
        </p:spPr>
        <p:txBody>
          <a:bodyPr wrap="square">
            <a:spAutoFit/>
          </a:bodyPr>
          <a:lstStyle/>
          <a:p>
            <a:pPr marL="457200" indent="-457200">
              <a:buFont typeface="Arial" panose="020B0604020202020204" pitchFamily="34" charset="0"/>
              <a:buChar char="•"/>
            </a:pPr>
            <a:r>
              <a:rPr lang="en-US" sz="2600" dirty="0" smtClean="0"/>
              <a:t>Ordinance 4506:</a:t>
            </a:r>
          </a:p>
          <a:p>
            <a:pPr marL="914400" lvl="1" indent="-457200">
              <a:buFont typeface="Arial" panose="020B0604020202020204" pitchFamily="34" charset="0"/>
              <a:buChar char="•"/>
            </a:pPr>
            <a:r>
              <a:rPr lang="en-US" sz="2600" dirty="0" smtClean="0"/>
              <a:t>Designated 5 acres of Commercial land south of Baker Creek Road</a:t>
            </a:r>
          </a:p>
          <a:p>
            <a:pPr marL="457200" indent="-457200">
              <a:buFont typeface="Arial" panose="020B0604020202020204" pitchFamily="34" charset="0"/>
              <a:buChar char="•"/>
            </a:pPr>
            <a:r>
              <a:rPr lang="en-US" sz="2600" dirty="0" smtClean="0"/>
              <a:t>Ordinance 4626:</a:t>
            </a:r>
          </a:p>
          <a:p>
            <a:pPr marL="914400" lvl="1" indent="-457200">
              <a:buFont typeface="Arial" panose="020B0604020202020204" pitchFamily="34" charset="0"/>
              <a:buChar char="•"/>
            </a:pPr>
            <a:r>
              <a:rPr lang="en-US" sz="2600" dirty="0" smtClean="0"/>
              <a:t>Reduced Commercial land south of Baker Creek Road and allowed multiple family (currently being built-out)</a:t>
            </a:r>
          </a:p>
          <a:p>
            <a:pPr marL="1371600" lvl="2" indent="-457200">
              <a:buFont typeface="Arial" panose="020B0604020202020204" pitchFamily="34" charset="0"/>
              <a:buChar char="•"/>
            </a:pPr>
            <a:r>
              <a:rPr lang="en-US" sz="2600" dirty="0" smtClean="0"/>
              <a:t>Condition of approval that land north of Baker Creek Road be changed to commercial with no multiple family</a:t>
            </a:r>
          </a:p>
          <a:p>
            <a:pPr marL="457200" indent="-457200">
              <a:buFont typeface="Arial" panose="020B0604020202020204" pitchFamily="34" charset="0"/>
              <a:buChar char="•"/>
            </a:pPr>
            <a:r>
              <a:rPr lang="en-US" sz="2600" dirty="0" smtClean="0"/>
              <a:t>Ordinance 4633:</a:t>
            </a:r>
          </a:p>
          <a:p>
            <a:pPr marL="914400" lvl="1" indent="-457200">
              <a:buFont typeface="Arial" panose="020B0604020202020204" pitchFamily="34" charset="0"/>
              <a:buChar char="•"/>
            </a:pPr>
            <a:r>
              <a:rPr lang="en-US" sz="2600" dirty="0" smtClean="0"/>
              <a:t>Separate land use application that designated 12.34 acres of Commercial land north of Baker Creek Road</a:t>
            </a:r>
          </a:p>
          <a:p>
            <a:pPr marL="914400" lvl="1" indent="-457200">
              <a:buFont typeface="Arial" panose="020B0604020202020204" pitchFamily="34" charset="0"/>
              <a:buChar char="•"/>
            </a:pPr>
            <a:r>
              <a:rPr lang="en-US" sz="2600" dirty="0" smtClean="0"/>
              <a:t>Condition of approval that prohibits multifamily</a:t>
            </a:r>
          </a:p>
        </p:txBody>
      </p:sp>
    </p:spTree>
    <p:extLst>
      <p:ext uri="{BB962C8B-B14F-4D97-AF65-F5344CB8AC3E}">
        <p14:creationId xmlns:p14="http://schemas.microsoft.com/office/powerpoint/2010/main" val="11182243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33400" y="838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5" y="27683"/>
            <a:ext cx="8610600" cy="1077218"/>
          </a:xfrm>
          <a:prstGeom prst="rect">
            <a:avLst/>
          </a:prstGeom>
          <a:noFill/>
        </p:spPr>
        <p:txBody>
          <a:bodyPr wrap="square" rtlCol="0">
            <a:spAutoFit/>
          </a:bodyPr>
          <a:lstStyle/>
          <a:p>
            <a:pPr algn="ctr"/>
            <a:r>
              <a:rPr lang="en-US" sz="4400" b="1" dirty="0" smtClean="0"/>
              <a:t>SITE LOCATION</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2" name="Rectangle 3"/>
          <p:cNvSpPr>
            <a:spLocks noChangeArrowheads="1"/>
          </p:cNvSpPr>
          <p:nvPr/>
        </p:nvSpPr>
        <p:spPr bwMode="auto">
          <a:xfrm>
            <a:off x="1304925" y="190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
          <p:cNvSpPr>
            <a:spLocks noChangeArrowheads="1"/>
          </p:cNvSpPr>
          <p:nvPr/>
        </p:nvSpPr>
        <p:spPr bwMode="auto">
          <a:xfrm>
            <a:off x="1304925" y="647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p:cNvSpPr>
            <a:spLocks noChangeArrowheads="1"/>
          </p:cNvSpPr>
          <p:nvPr/>
        </p:nvSpPr>
        <p:spPr bwMode="auto">
          <a:xfrm>
            <a:off x="1304925" y="5943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3"/>
          <p:cNvSpPr>
            <a:spLocks noChangeArrowheads="1"/>
          </p:cNvSpPr>
          <p:nvPr/>
        </p:nvSpPr>
        <p:spPr bwMode="auto">
          <a:xfrm>
            <a:off x="1447800" y="428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4"/>
          <p:cNvSpPr>
            <a:spLocks noChangeArrowheads="1"/>
          </p:cNvSpPr>
          <p:nvPr/>
        </p:nvSpPr>
        <p:spPr bwMode="auto">
          <a:xfrm>
            <a:off x="1447800" y="500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5"/>
          <p:cNvSpPr>
            <a:spLocks noChangeArrowheads="1"/>
          </p:cNvSpPr>
          <p:nvPr/>
        </p:nvSpPr>
        <p:spPr bwMode="auto">
          <a:xfrm>
            <a:off x="1447800" y="5634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en-US" alt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a:picLocks noChangeAspect="1"/>
          </p:cNvPicPr>
          <p:nvPr/>
        </p:nvPicPr>
        <p:blipFill rotWithShape="1">
          <a:blip r:embed="rId3"/>
          <a:srcRect l="51667" t="16667" r="834" b="6250"/>
          <a:stretch/>
        </p:blipFill>
        <p:spPr>
          <a:xfrm>
            <a:off x="1219200" y="979870"/>
            <a:ext cx="6858000" cy="4451684"/>
          </a:xfrm>
          <a:prstGeom prst="rect">
            <a:avLst/>
          </a:prstGeom>
          <a:ln>
            <a:solidFill>
              <a:schemeClr val="bg1"/>
            </a:solidFill>
          </a:ln>
        </p:spPr>
      </p:pic>
    </p:spTree>
    <p:extLst>
      <p:ext uri="{BB962C8B-B14F-4D97-AF65-F5344CB8AC3E}">
        <p14:creationId xmlns:p14="http://schemas.microsoft.com/office/powerpoint/2010/main" val="23075989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57200" y="5334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6700" y="-141005"/>
            <a:ext cx="8610600" cy="738664"/>
          </a:xfrm>
          <a:prstGeom prst="rect">
            <a:avLst/>
          </a:prstGeom>
          <a:noFill/>
        </p:spPr>
        <p:txBody>
          <a:bodyPr wrap="square" rtlCol="0">
            <a:spAutoFit/>
          </a:bodyPr>
          <a:lstStyle/>
          <a:p>
            <a:pPr algn="ctr"/>
            <a:r>
              <a:rPr lang="en-US" sz="4200" b="1" dirty="0" smtClean="0"/>
              <a:t>SITE HISTORY</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pic>
        <p:nvPicPr>
          <p:cNvPr id="2" name="Picture 1"/>
          <p:cNvPicPr>
            <a:picLocks noChangeAspect="1"/>
          </p:cNvPicPr>
          <p:nvPr/>
        </p:nvPicPr>
        <p:blipFill rotWithShape="1">
          <a:blip r:embed="rId3"/>
          <a:srcRect l="2499" t="16667" r="50833" b="14584"/>
          <a:stretch/>
        </p:blipFill>
        <p:spPr>
          <a:xfrm>
            <a:off x="553286" y="685800"/>
            <a:ext cx="8037427" cy="4736341"/>
          </a:xfrm>
          <a:prstGeom prst="rect">
            <a:avLst/>
          </a:prstGeom>
          <a:ln>
            <a:solidFill>
              <a:schemeClr val="bg1"/>
            </a:solidFill>
          </a:ln>
        </p:spPr>
      </p:pic>
      <p:grpSp>
        <p:nvGrpSpPr>
          <p:cNvPr id="21" name="Group 20"/>
          <p:cNvGrpSpPr/>
          <p:nvPr/>
        </p:nvGrpSpPr>
        <p:grpSpPr>
          <a:xfrm>
            <a:off x="4473677" y="953729"/>
            <a:ext cx="3973461" cy="4208206"/>
            <a:chOff x="4473677" y="953729"/>
            <a:chExt cx="3973461" cy="4208206"/>
          </a:xfrm>
        </p:grpSpPr>
        <p:sp>
          <p:nvSpPr>
            <p:cNvPr id="4" name="Freeform 3"/>
            <p:cNvSpPr/>
            <p:nvPr/>
          </p:nvSpPr>
          <p:spPr>
            <a:xfrm>
              <a:off x="4473677" y="953729"/>
              <a:ext cx="2271252" cy="4208206"/>
            </a:xfrm>
            <a:custGeom>
              <a:avLst/>
              <a:gdLst>
                <a:gd name="connsiteX0" fmla="*/ 471949 w 2271252"/>
                <a:gd name="connsiteY0" fmla="*/ 0 h 4208206"/>
                <a:gd name="connsiteX1" fmla="*/ 2271252 w 2271252"/>
                <a:gd name="connsiteY1" fmla="*/ 0 h 4208206"/>
                <a:gd name="connsiteX2" fmla="*/ 2231923 w 2271252"/>
                <a:gd name="connsiteY2" fmla="*/ 4198374 h 4208206"/>
                <a:gd name="connsiteX3" fmla="*/ 0 w 2271252"/>
                <a:gd name="connsiteY3" fmla="*/ 4208206 h 4208206"/>
                <a:gd name="connsiteX4" fmla="*/ 471949 w 2271252"/>
                <a:gd name="connsiteY4" fmla="*/ 0 h 4208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1252" h="4208206">
                  <a:moveTo>
                    <a:pt x="471949" y="0"/>
                  </a:moveTo>
                  <a:lnTo>
                    <a:pt x="2271252" y="0"/>
                  </a:lnTo>
                  <a:lnTo>
                    <a:pt x="2231923" y="4198374"/>
                  </a:lnTo>
                  <a:lnTo>
                    <a:pt x="0" y="4208206"/>
                  </a:lnTo>
                  <a:lnTo>
                    <a:pt x="471949"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304138" y="1905000"/>
              <a:ext cx="1143000" cy="369332"/>
            </a:xfrm>
            <a:prstGeom prst="rect">
              <a:avLst/>
            </a:prstGeom>
            <a:solidFill>
              <a:schemeClr val="tx1"/>
            </a:solidFill>
            <a:ln>
              <a:solidFill>
                <a:schemeClr val="bg1"/>
              </a:solidFill>
            </a:ln>
          </p:spPr>
          <p:txBody>
            <a:bodyPr wrap="square" rtlCol="0">
              <a:spAutoFit/>
            </a:bodyPr>
            <a:lstStyle/>
            <a:p>
              <a:r>
                <a:rPr lang="en-US" dirty="0" smtClean="0">
                  <a:ln>
                    <a:solidFill>
                      <a:sysClr val="windowText" lastClr="000000"/>
                    </a:solidFill>
                  </a:ln>
                  <a:solidFill>
                    <a:sysClr val="windowText" lastClr="000000"/>
                  </a:solidFill>
                </a:rPr>
                <a:t>Ord 4626</a:t>
              </a:r>
              <a:endParaRPr lang="en-US" dirty="0">
                <a:ln>
                  <a:solidFill>
                    <a:sysClr val="windowText" lastClr="000000"/>
                  </a:solidFill>
                </a:ln>
                <a:solidFill>
                  <a:sysClr val="windowText" lastClr="000000"/>
                </a:solidFill>
              </a:endParaRPr>
            </a:p>
          </p:txBody>
        </p:sp>
        <p:cxnSp>
          <p:nvCxnSpPr>
            <p:cNvPr id="13" name="Straight Arrow Connector 12"/>
            <p:cNvCxnSpPr>
              <a:stCxn id="11" idx="1"/>
            </p:cNvCxnSpPr>
            <p:nvPr/>
          </p:nvCxnSpPr>
          <p:spPr>
            <a:xfrm flipH="1">
              <a:off x="6744929" y="2089666"/>
              <a:ext cx="559209" cy="57733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376627" y="3569110"/>
            <a:ext cx="3165876" cy="1622322"/>
            <a:chOff x="1376627" y="3569110"/>
            <a:chExt cx="3165876" cy="1622322"/>
          </a:xfrm>
        </p:grpSpPr>
        <p:sp>
          <p:nvSpPr>
            <p:cNvPr id="9" name="Freeform 8"/>
            <p:cNvSpPr/>
            <p:nvPr/>
          </p:nvSpPr>
          <p:spPr>
            <a:xfrm>
              <a:off x="3342968" y="3569110"/>
              <a:ext cx="1199535" cy="1622322"/>
            </a:xfrm>
            <a:custGeom>
              <a:avLst/>
              <a:gdLst>
                <a:gd name="connsiteX0" fmla="*/ 196645 w 1199535"/>
                <a:gd name="connsiteY0" fmla="*/ 0 h 1622322"/>
                <a:gd name="connsiteX1" fmla="*/ 1199535 w 1199535"/>
                <a:gd name="connsiteY1" fmla="*/ 0 h 1622322"/>
                <a:gd name="connsiteX2" fmla="*/ 1022555 w 1199535"/>
                <a:gd name="connsiteY2" fmla="*/ 1622322 h 1622322"/>
                <a:gd name="connsiteX3" fmla="*/ 0 w 1199535"/>
                <a:gd name="connsiteY3" fmla="*/ 1612490 h 1622322"/>
                <a:gd name="connsiteX4" fmla="*/ 196645 w 1199535"/>
                <a:gd name="connsiteY4" fmla="*/ 0 h 162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535" h="1622322">
                  <a:moveTo>
                    <a:pt x="196645" y="0"/>
                  </a:moveTo>
                  <a:lnTo>
                    <a:pt x="1199535" y="0"/>
                  </a:lnTo>
                  <a:lnTo>
                    <a:pt x="1022555" y="1622322"/>
                  </a:lnTo>
                  <a:lnTo>
                    <a:pt x="0" y="1612490"/>
                  </a:lnTo>
                  <a:lnTo>
                    <a:pt x="196645"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76627" y="4822100"/>
              <a:ext cx="1143000" cy="369332"/>
            </a:xfrm>
            <a:prstGeom prst="rect">
              <a:avLst/>
            </a:prstGeom>
            <a:solidFill>
              <a:schemeClr val="tx1"/>
            </a:solidFill>
            <a:ln>
              <a:solidFill>
                <a:schemeClr val="bg1"/>
              </a:solidFill>
            </a:ln>
          </p:spPr>
          <p:txBody>
            <a:bodyPr wrap="square" rtlCol="0">
              <a:spAutoFit/>
            </a:bodyPr>
            <a:lstStyle/>
            <a:p>
              <a:r>
                <a:rPr lang="en-US" dirty="0" smtClean="0">
                  <a:ln>
                    <a:solidFill>
                      <a:sysClr val="windowText" lastClr="000000"/>
                    </a:solidFill>
                  </a:ln>
                  <a:solidFill>
                    <a:sysClr val="windowText" lastClr="000000"/>
                  </a:solidFill>
                </a:rPr>
                <a:t>Ord 4633</a:t>
              </a:r>
              <a:endParaRPr lang="en-US" dirty="0">
                <a:ln>
                  <a:solidFill>
                    <a:sysClr val="windowText" lastClr="000000"/>
                  </a:solidFill>
                </a:ln>
                <a:solidFill>
                  <a:sysClr val="windowText" lastClr="000000"/>
                </a:solidFill>
              </a:endParaRPr>
            </a:p>
          </p:txBody>
        </p:sp>
        <p:cxnSp>
          <p:nvCxnSpPr>
            <p:cNvPr id="17" name="Straight Arrow Connector 16"/>
            <p:cNvCxnSpPr/>
            <p:nvPr/>
          </p:nvCxnSpPr>
          <p:spPr>
            <a:xfrm flipV="1">
              <a:off x="2519627" y="4591391"/>
              <a:ext cx="909373" cy="41537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426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71948" y="679829"/>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8278" y="-71125"/>
            <a:ext cx="8610600" cy="738664"/>
          </a:xfrm>
          <a:prstGeom prst="rect">
            <a:avLst/>
          </a:prstGeom>
          <a:noFill/>
        </p:spPr>
        <p:txBody>
          <a:bodyPr wrap="square" rtlCol="0">
            <a:spAutoFit/>
          </a:bodyPr>
          <a:lstStyle/>
          <a:p>
            <a:pPr algn="ctr"/>
            <a:r>
              <a:rPr lang="en-US" sz="4200" b="1" dirty="0" smtClean="0"/>
              <a:t>SITE HISTORY</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00590" y="914400"/>
            <a:ext cx="8765975" cy="4493538"/>
          </a:xfrm>
          <a:prstGeom prst="rect">
            <a:avLst/>
          </a:prstGeom>
        </p:spPr>
        <p:txBody>
          <a:bodyPr wrap="square">
            <a:spAutoFit/>
          </a:bodyPr>
          <a:lstStyle/>
          <a:p>
            <a:pPr marL="457200" indent="-457200">
              <a:buFont typeface="Arial" panose="020B0604020202020204" pitchFamily="34" charset="0"/>
              <a:buChar char="•"/>
            </a:pPr>
            <a:r>
              <a:rPr lang="en-US" sz="2600" dirty="0" smtClean="0"/>
              <a:t>Ordinance 5021:</a:t>
            </a:r>
          </a:p>
          <a:p>
            <a:pPr marL="914400" lvl="1" indent="-457200">
              <a:buFont typeface="Arial" panose="020B0604020202020204" pitchFamily="34" charset="0"/>
              <a:buChar char="•"/>
            </a:pPr>
            <a:r>
              <a:rPr lang="en-US" sz="2600" dirty="0" smtClean="0"/>
              <a:t>Approved Planned Development Amendment on land south of Baker Creek Road</a:t>
            </a:r>
          </a:p>
          <a:p>
            <a:pPr marL="914400" lvl="1" indent="-457200">
              <a:buFont typeface="Arial" panose="020B0604020202020204" pitchFamily="34" charset="0"/>
              <a:buChar char="•"/>
            </a:pPr>
            <a:r>
              <a:rPr lang="en-US" sz="2600" dirty="0" smtClean="0"/>
              <a:t>Approved Baker Creek West and Baker Creek East (currently being built-out)</a:t>
            </a:r>
          </a:p>
          <a:p>
            <a:pPr marL="914400" lvl="1" indent="-457200">
              <a:buFont typeface="Arial" panose="020B0604020202020204" pitchFamily="34" charset="0"/>
              <a:buChar char="•"/>
            </a:pPr>
            <a:r>
              <a:rPr lang="en-US" sz="2600" dirty="0" smtClean="0"/>
              <a:t>Repealed Ordinance 4626 – no longer in effect</a:t>
            </a:r>
          </a:p>
          <a:p>
            <a:pPr marL="457200" indent="-457200">
              <a:buFont typeface="Arial" panose="020B0604020202020204" pitchFamily="34" charset="0"/>
              <a:buChar char="•"/>
            </a:pPr>
            <a:r>
              <a:rPr lang="en-US" sz="2600" dirty="0" smtClean="0"/>
              <a:t>Ordinance 5076:</a:t>
            </a:r>
          </a:p>
          <a:p>
            <a:pPr marL="914400" lvl="1" indent="-457200">
              <a:buFont typeface="Arial" panose="020B0604020202020204" pitchFamily="34" charset="0"/>
              <a:buChar char="•"/>
            </a:pPr>
            <a:r>
              <a:rPr lang="en-US" sz="2600" dirty="0" smtClean="0"/>
              <a:t>Reduced size of existing Planned Development Overlay District regulated by 4633</a:t>
            </a:r>
          </a:p>
          <a:p>
            <a:pPr marL="914400" lvl="1" indent="-457200">
              <a:buFont typeface="Arial" panose="020B0604020202020204" pitchFamily="34" charset="0"/>
              <a:buChar char="•"/>
            </a:pPr>
            <a:r>
              <a:rPr lang="en-US" sz="2600" dirty="0" smtClean="0"/>
              <a:t>McMinnville Water &amp; Light substation expansion</a:t>
            </a:r>
          </a:p>
          <a:p>
            <a:pPr marL="457200" indent="-457200">
              <a:buFont typeface="Arial" panose="020B0604020202020204" pitchFamily="34" charset="0"/>
              <a:buChar char="•"/>
            </a:pPr>
            <a:endParaRPr lang="en-US" sz="2600" dirty="0"/>
          </a:p>
        </p:txBody>
      </p:sp>
    </p:spTree>
    <p:extLst>
      <p:ext uri="{BB962C8B-B14F-4D97-AF65-F5344CB8AC3E}">
        <p14:creationId xmlns:p14="http://schemas.microsoft.com/office/powerpoint/2010/main" val="28317786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68778" y="600466"/>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8278" y="-119937"/>
            <a:ext cx="8610600" cy="738664"/>
          </a:xfrm>
          <a:prstGeom prst="rect">
            <a:avLst/>
          </a:prstGeom>
          <a:noFill/>
        </p:spPr>
        <p:txBody>
          <a:bodyPr wrap="square" rtlCol="0">
            <a:spAutoFit/>
          </a:bodyPr>
          <a:lstStyle/>
          <a:p>
            <a:pPr algn="ctr"/>
            <a:r>
              <a:rPr lang="en-US" sz="4200" b="1" dirty="0" smtClean="0"/>
              <a:t>NEIGHBORHOOD ACTIVITY CENTER</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pic>
        <p:nvPicPr>
          <p:cNvPr id="2" name="Picture 1"/>
          <p:cNvPicPr>
            <a:picLocks noChangeAspect="1"/>
          </p:cNvPicPr>
          <p:nvPr/>
        </p:nvPicPr>
        <p:blipFill rotWithShape="1">
          <a:blip r:embed="rId3"/>
          <a:srcRect l="53334" t="14583" r="2499" b="6250"/>
          <a:stretch/>
        </p:blipFill>
        <p:spPr>
          <a:xfrm>
            <a:off x="1235791" y="685800"/>
            <a:ext cx="6695574" cy="4800600"/>
          </a:xfrm>
          <a:prstGeom prst="rect">
            <a:avLst/>
          </a:prstGeom>
        </p:spPr>
      </p:pic>
    </p:spTree>
    <p:extLst>
      <p:ext uri="{BB962C8B-B14F-4D97-AF65-F5344CB8AC3E}">
        <p14:creationId xmlns:p14="http://schemas.microsoft.com/office/powerpoint/2010/main" val="27719253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71948" y="679829"/>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8278" y="-71125"/>
            <a:ext cx="8610600" cy="738664"/>
          </a:xfrm>
          <a:prstGeom prst="rect">
            <a:avLst/>
          </a:prstGeom>
          <a:noFill/>
        </p:spPr>
        <p:txBody>
          <a:bodyPr wrap="square" rtlCol="0">
            <a:spAutoFit/>
          </a:bodyPr>
          <a:lstStyle/>
          <a:p>
            <a:pPr algn="ctr"/>
            <a:r>
              <a:rPr lang="en-US" sz="4200" b="1" dirty="0" smtClean="0"/>
              <a:t>PC RECOMMENDATION</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200590" y="721617"/>
            <a:ext cx="8765975" cy="4893647"/>
          </a:xfrm>
          <a:prstGeom prst="rect">
            <a:avLst/>
          </a:prstGeom>
        </p:spPr>
        <p:txBody>
          <a:bodyPr wrap="square">
            <a:spAutoFit/>
          </a:bodyPr>
          <a:lstStyle/>
          <a:p>
            <a:pPr marL="457200" indent="-457200">
              <a:buFont typeface="Arial" panose="020B0604020202020204" pitchFamily="34" charset="0"/>
              <a:buChar char="•"/>
            </a:pPr>
            <a:r>
              <a:rPr lang="en-US" sz="2600" dirty="0" smtClean="0"/>
              <a:t>CPA 1-19: Approval</a:t>
            </a:r>
          </a:p>
          <a:p>
            <a:pPr marL="457200" indent="-457200">
              <a:buFont typeface="Arial" panose="020B0604020202020204" pitchFamily="34" charset="0"/>
              <a:buChar char="•"/>
            </a:pPr>
            <a:r>
              <a:rPr lang="en-US" sz="2600" dirty="0" smtClean="0"/>
              <a:t>ZC 1-19: Approval with conditions</a:t>
            </a:r>
          </a:p>
          <a:p>
            <a:pPr marL="914400" lvl="1" indent="-457200">
              <a:buFont typeface="Arial" panose="020B0604020202020204" pitchFamily="34" charset="0"/>
              <a:buChar char="•"/>
            </a:pPr>
            <a:r>
              <a:rPr lang="en-US" sz="2600" dirty="0" smtClean="0"/>
              <a:t>Recommendation: Not be approved unless PDA 2-19 &amp; PD 1-19 are approved</a:t>
            </a:r>
          </a:p>
          <a:p>
            <a:pPr marL="457200" indent="-457200">
              <a:buFont typeface="Arial" panose="020B0604020202020204" pitchFamily="34" charset="0"/>
              <a:buChar char="•"/>
            </a:pPr>
            <a:r>
              <a:rPr lang="en-US" sz="2600" dirty="0" smtClean="0"/>
              <a:t>PDA 2-19: Approval with conditions</a:t>
            </a:r>
          </a:p>
          <a:p>
            <a:pPr marL="457200" indent="-457200">
              <a:buFont typeface="Arial" panose="020B0604020202020204" pitchFamily="34" charset="0"/>
              <a:buChar char="•"/>
            </a:pPr>
            <a:r>
              <a:rPr lang="en-US" sz="2600" dirty="0" smtClean="0"/>
              <a:t>PD 1-19: Approval with conditions</a:t>
            </a:r>
          </a:p>
          <a:p>
            <a:pPr marL="457200" indent="-457200">
              <a:buFont typeface="Arial" panose="020B0604020202020204" pitchFamily="34" charset="0"/>
              <a:buChar char="•"/>
            </a:pPr>
            <a:r>
              <a:rPr lang="en-US" sz="2600" dirty="0" smtClean="0"/>
              <a:t>S 1-19: Approval with conditions</a:t>
            </a:r>
          </a:p>
          <a:p>
            <a:pPr marL="914400" lvl="1" indent="-457200">
              <a:buFont typeface="Arial" panose="020B0604020202020204" pitchFamily="34" charset="0"/>
              <a:buChar char="•"/>
            </a:pPr>
            <a:r>
              <a:rPr lang="en-US" sz="2600" dirty="0" smtClean="0"/>
              <a:t>Recommendation: Not be approved unless PD 1-19 is approved</a:t>
            </a:r>
          </a:p>
          <a:p>
            <a:pPr marL="457200" indent="-457200">
              <a:buFont typeface="Arial" panose="020B0604020202020204" pitchFamily="34" charset="0"/>
              <a:buChar char="•"/>
            </a:pPr>
            <a:r>
              <a:rPr lang="en-US" sz="2600" dirty="0" smtClean="0"/>
              <a:t>L 12-19: Approval with conditions</a:t>
            </a:r>
          </a:p>
          <a:p>
            <a:pPr marL="914400" lvl="1" indent="-457200">
              <a:buFont typeface="Arial" panose="020B0604020202020204" pitchFamily="34" charset="0"/>
              <a:buChar char="•"/>
            </a:pPr>
            <a:r>
              <a:rPr lang="en-US" sz="2600" dirty="0" smtClean="0"/>
              <a:t>Recommendation</a:t>
            </a:r>
            <a:r>
              <a:rPr lang="en-US" sz="2600" dirty="0"/>
              <a:t>: Not be approved unless </a:t>
            </a:r>
            <a:r>
              <a:rPr lang="en-US" sz="2600" dirty="0" smtClean="0"/>
              <a:t>S </a:t>
            </a:r>
            <a:r>
              <a:rPr lang="en-US" sz="2600" dirty="0"/>
              <a:t>1-19 is </a:t>
            </a:r>
            <a:r>
              <a:rPr lang="en-US" sz="2600" dirty="0" smtClean="0"/>
              <a:t>approved</a:t>
            </a:r>
            <a:endParaRPr lang="en-US" sz="2600" dirty="0"/>
          </a:p>
        </p:txBody>
      </p:sp>
    </p:spTree>
    <p:extLst>
      <p:ext uri="{BB962C8B-B14F-4D97-AF65-F5344CB8AC3E}">
        <p14:creationId xmlns:p14="http://schemas.microsoft.com/office/powerpoint/2010/main" val="40592462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71948" y="679829"/>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8278" y="-71125"/>
            <a:ext cx="8610600" cy="738664"/>
          </a:xfrm>
          <a:prstGeom prst="rect">
            <a:avLst/>
          </a:prstGeom>
          <a:noFill/>
        </p:spPr>
        <p:txBody>
          <a:bodyPr wrap="square" rtlCol="0">
            <a:spAutoFit/>
          </a:bodyPr>
          <a:lstStyle/>
          <a:p>
            <a:pPr algn="ctr"/>
            <a:r>
              <a:rPr lang="en-US" sz="4200" b="1" dirty="0" smtClean="0"/>
              <a:t>CITY COUNCIL OPTIONS</a:t>
            </a:r>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01.14.20</a:t>
            </a:r>
          </a:p>
        </p:txBody>
      </p:sp>
      <p:sp>
        <p:nvSpPr>
          <p:cNvPr id="5" name="Rectangle 4"/>
          <p:cNvSpPr/>
          <p:nvPr/>
        </p:nvSpPr>
        <p:spPr>
          <a:xfrm>
            <a:off x="87778" y="838200"/>
            <a:ext cx="8991600" cy="4385816"/>
          </a:xfrm>
          <a:prstGeom prst="rect">
            <a:avLst/>
          </a:prstGeom>
        </p:spPr>
        <p:txBody>
          <a:bodyPr wrap="square">
            <a:spAutoFit/>
          </a:bodyPr>
          <a:lstStyle/>
          <a:p>
            <a:pPr marL="457200" indent="-457200">
              <a:buFont typeface="Arial" panose="020B0604020202020204" pitchFamily="34" charset="0"/>
              <a:buChar char="•"/>
            </a:pPr>
            <a:r>
              <a:rPr lang="en-US" sz="3100" dirty="0" smtClean="0"/>
              <a:t>Complete 1</a:t>
            </a:r>
            <a:r>
              <a:rPr lang="en-US" sz="3100" baseline="30000" dirty="0" smtClean="0"/>
              <a:t>st</a:t>
            </a:r>
            <a:r>
              <a:rPr lang="en-US" sz="3100" dirty="0" smtClean="0"/>
              <a:t> (and possible 2</a:t>
            </a:r>
            <a:r>
              <a:rPr lang="en-US" sz="3100" baseline="30000" dirty="0" smtClean="0"/>
              <a:t>nd</a:t>
            </a:r>
            <a:r>
              <a:rPr lang="en-US" sz="3100" dirty="0" smtClean="0"/>
              <a:t>) reading of ordinances as recommended by Planning Commission</a:t>
            </a:r>
            <a:endParaRPr lang="en-US" sz="3100" dirty="0"/>
          </a:p>
          <a:p>
            <a:pPr lvl="6"/>
            <a:r>
              <a:rPr lang="en-US" sz="3100" dirty="0" smtClean="0"/>
              <a:t>	or</a:t>
            </a:r>
          </a:p>
          <a:p>
            <a:pPr marL="457200" indent="-457200">
              <a:buFont typeface="Arial" panose="020B0604020202020204" pitchFamily="34" charset="0"/>
              <a:buChar char="•"/>
            </a:pPr>
            <a:r>
              <a:rPr lang="en-US" sz="3100" dirty="0" smtClean="0"/>
              <a:t>Call for public hearing on applications</a:t>
            </a:r>
            <a:endParaRPr lang="en-US" sz="3100" dirty="0"/>
          </a:p>
          <a:p>
            <a:pPr marL="914400" lvl="1" indent="-457200">
              <a:buFont typeface="Arial" panose="020B0604020202020204" pitchFamily="34" charset="0"/>
              <a:buChar char="•"/>
            </a:pPr>
            <a:r>
              <a:rPr lang="en-US" sz="3100" dirty="0" smtClean="0"/>
              <a:t>Would be held on January 28</a:t>
            </a:r>
            <a:r>
              <a:rPr lang="en-US" sz="3100" baseline="30000" dirty="0" smtClean="0"/>
              <a:t>th</a:t>
            </a:r>
            <a:r>
              <a:rPr lang="en-US" sz="3100" dirty="0" smtClean="0"/>
              <a:t>, 2020</a:t>
            </a:r>
          </a:p>
          <a:p>
            <a:pPr marL="914400" lvl="1" indent="-457200">
              <a:buFont typeface="Arial" panose="020B0604020202020204" pitchFamily="34" charset="0"/>
              <a:buChar char="•"/>
            </a:pPr>
            <a:r>
              <a:rPr lang="en-US" sz="3100" dirty="0" smtClean="0"/>
              <a:t>Per direction during department head comments at December 10, 2019 Council meeting, public hearing notice has been mailed in order to meet required notification timeframe</a:t>
            </a:r>
          </a:p>
        </p:txBody>
      </p:sp>
    </p:spTree>
    <p:extLst>
      <p:ext uri="{BB962C8B-B14F-4D97-AF65-F5344CB8AC3E}">
        <p14:creationId xmlns:p14="http://schemas.microsoft.com/office/powerpoint/2010/main" val="35325481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33399"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8278" y="-42379"/>
            <a:ext cx="8610600" cy="1077218"/>
          </a:xfrm>
          <a:prstGeom prst="rect">
            <a:avLst/>
          </a:prstGeom>
          <a:noFill/>
        </p:spPr>
        <p:txBody>
          <a:bodyPr wrap="square" rtlCol="0">
            <a:spAutoFit/>
          </a:bodyPr>
          <a:lstStyle/>
          <a:p>
            <a:pPr algn="ctr"/>
            <a:r>
              <a:rPr lang="en-US" sz="4400" b="1" dirty="0" smtClean="0"/>
              <a:t>QUESTIONS?</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
          <p:cNvSpPr>
            <a:spLocks noChangeArrowheads="1"/>
          </p:cNvSpPr>
          <p:nvPr/>
        </p:nvSpPr>
        <p:spPr bwMode="auto">
          <a:xfrm>
            <a:off x="0" y="8458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p:cNvPicPr/>
          <p:nvPr/>
        </p:nvPicPr>
        <p:blipFill rotWithShape="1">
          <a:blip r:embed="rId3"/>
          <a:srcRect l="2264" t="15853" r="51239" b="10544"/>
          <a:stretch/>
        </p:blipFill>
        <p:spPr bwMode="auto">
          <a:xfrm>
            <a:off x="914400" y="771019"/>
            <a:ext cx="7315200" cy="4631813"/>
          </a:xfrm>
          <a:prstGeom prst="rect">
            <a:avLst/>
          </a:prstGeom>
          <a:ln>
            <a:solidFill>
              <a:schemeClr val="bg1"/>
            </a:solid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3238175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33399"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8278" y="-42379"/>
            <a:ext cx="8610600" cy="1077218"/>
          </a:xfrm>
          <a:prstGeom prst="rect">
            <a:avLst/>
          </a:prstGeom>
          <a:noFill/>
        </p:spPr>
        <p:txBody>
          <a:bodyPr wrap="square" rtlCol="0">
            <a:spAutoFit/>
          </a:bodyPr>
          <a:lstStyle/>
          <a:p>
            <a:pPr algn="ctr"/>
            <a:r>
              <a:rPr lang="en-US" sz="4400" b="1" dirty="0" smtClean="0"/>
              <a:t>COMP PLAN DESIGNATION</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
          <p:cNvSpPr>
            <a:spLocks noChangeArrowheads="1"/>
          </p:cNvSpPr>
          <p:nvPr/>
        </p:nvSpPr>
        <p:spPr bwMode="auto">
          <a:xfrm>
            <a:off x="0" y="8467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p:cNvPicPr/>
          <p:nvPr/>
        </p:nvPicPr>
        <p:blipFill>
          <a:blip r:embed="rId3"/>
          <a:stretch>
            <a:fillRect/>
          </a:stretch>
        </p:blipFill>
        <p:spPr>
          <a:xfrm>
            <a:off x="184594" y="878785"/>
            <a:ext cx="3470788" cy="4574403"/>
          </a:xfrm>
          <a:prstGeom prst="rect">
            <a:avLst/>
          </a:prstGeom>
          <a:ln w="9525">
            <a:solidFill>
              <a:srgbClr val="000000"/>
            </a:solidFill>
            <a:miter lim="0"/>
          </a:ln>
        </p:spPr>
      </p:pic>
      <p:pic>
        <p:nvPicPr>
          <p:cNvPr id="11" name="Picture 10"/>
          <p:cNvPicPr/>
          <p:nvPr/>
        </p:nvPicPr>
        <p:blipFill>
          <a:blip r:embed="rId4"/>
          <a:stretch>
            <a:fillRect/>
          </a:stretch>
        </p:blipFill>
        <p:spPr>
          <a:xfrm>
            <a:off x="3895819" y="1245607"/>
            <a:ext cx="4968478" cy="3962400"/>
          </a:xfrm>
          <a:prstGeom prst="rect">
            <a:avLst/>
          </a:prstGeom>
          <a:ln w="9525">
            <a:solidFill>
              <a:srgbClr val="000000"/>
            </a:solidFill>
            <a:miter lim="0"/>
          </a:ln>
        </p:spPr>
      </p:pic>
    </p:spTree>
    <p:extLst>
      <p:ext uri="{BB962C8B-B14F-4D97-AF65-F5344CB8AC3E}">
        <p14:creationId xmlns:p14="http://schemas.microsoft.com/office/powerpoint/2010/main" val="35645775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33399" y="6858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8278" y="-42379"/>
            <a:ext cx="8610600" cy="1077218"/>
          </a:xfrm>
          <a:prstGeom prst="rect">
            <a:avLst/>
          </a:prstGeom>
          <a:noFill/>
        </p:spPr>
        <p:txBody>
          <a:bodyPr wrap="square" rtlCol="0">
            <a:spAutoFit/>
          </a:bodyPr>
          <a:lstStyle/>
          <a:p>
            <a:pPr algn="ctr"/>
            <a:r>
              <a:rPr lang="en-US" sz="4400" b="1" dirty="0" smtClean="0"/>
              <a:t>ZONING</a:t>
            </a:r>
          </a:p>
          <a:p>
            <a:pPr algn="ctr"/>
            <a:endParaRPr lang="en-US" sz="2000" b="1" dirty="0" smtClean="0"/>
          </a:p>
        </p:txBody>
      </p:sp>
      <p:sp>
        <p:nvSpPr>
          <p:cNvPr id="7" name="TextBox 6"/>
          <p:cNvSpPr txBox="1"/>
          <p:nvPr/>
        </p:nvSpPr>
        <p:spPr>
          <a:xfrm>
            <a:off x="278278" y="5943600"/>
            <a:ext cx="6009409" cy="523220"/>
          </a:xfrm>
          <a:prstGeom prst="rect">
            <a:avLst/>
          </a:prstGeom>
          <a:noFill/>
        </p:spPr>
        <p:txBody>
          <a:bodyPr wrap="square" rtlCol="0">
            <a:spAutoFit/>
          </a:bodyPr>
          <a:lstStyle/>
          <a:p>
            <a:pPr algn="ctr"/>
            <a:r>
              <a:rPr lang="en-US" sz="2800" b="1" dirty="0"/>
              <a:t>CITY COUNCIL. </a:t>
            </a:r>
            <a:r>
              <a:rPr lang="en-US" sz="2800" b="1" dirty="0" smtClean="0"/>
              <a:t>01.14.20</a:t>
            </a:r>
            <a:endParaRPr lang="en-US" sz="2800" b="1" dirty="0"/>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
          <p:cNvSpPr>
            <a:spLocks noChangeArrowheads="1"/>
          </p:cNvSpPr>
          <p:nvPr/>
        </p:nvSpPr>
        <p:spPr bwMode="auto">
          <a:xfrm>
            <a:off x="0" y="8458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p:cNvPicPr/>
          <p:nvPr/>
        </p:nvPicPr>
        <p:blipFill>
          <a:blip r:embed="rId3"/>
          <a:stretch>
            <a:fillRect/>
          </a:stretch>
        </p:blipFill>
        <p:spPr>
          <a:xfrm>
            <a:off x="285652" y="838200"/>
            <a:ext cx="3477319" cy="4636664"/>
          </a:xfrm>
          <a:prstGeom prst="rect">
            <a:avLst/>
          </a:prstGeom>
          <a:ln w="9525">
            <a:solidFill>
              <a:srgbClr val="000000"/>
            </a:solidFill>
            <a:miter lim="0"/>
          </a:ln>
        </p:spPr>
      </p:pic>
      <p:pic>
        <p:nvPicPr>
          <p:cNvPr id="11" name="Picture 10"/>
          <p:cNvPicPr/>
          <p:nvPr/>
        </p:nvPicPr>
        <p:blipFill rotWithShape="1">
          <a:blip r:embed="rId4"/>
          <a:srcRect l="5767"/>
          <a:stretch/>
        </p:blipFill>
        <p:spPr>
          <a:xfrm>
            <a:off x="3886200" y="1626076"/>
            <a:ext cx="5116112" cy="3257550"/>
          </a:xfrm>
          <a:prstGeom prst="rect">
            <a:avLst/>
          </a:prstGeom>
          <a:ln w="9525">
            <a:solidFill>
              <a:srgbClr val="000000"/>
            </a:solidFill>
            <a:miter lim="0"/>
          </a:ln>
        </p:spPr>
      </p:pic>
    </p:spTree>
    <p:extLst>
      <p:ext uri="{BB962C8B-B14F-4D97-AF65-F5344CB8AC3E}">
        <p14:creationId xmlns:p14="http://schemas.microsoft.com/office/powerpoint/2010/main" val="8992696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16384</TotalTime>
  <Words>5221</Words>
  <Application>Microsoft Office PowerPoint</Application>
  <PresentationFormat>On-screen Show (4:3)</PresentationFormat>
  <Paragraphs>645</Paragraphs>
  <Slides>75</Slides>
  <Notes>75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Tw Cen MT</vt:lpstr>
      <vt:lpstr>Wingdings</vt:lpstr>
      <vt:lpstr>Wingdings 2</vt:lpstr>
      <vt:lpstr>Median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McMinnville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 Pomeroy</dc:creator>
  <cp:lastModifiedBy>Claudia Cisneros</cp:lastModifiedBy>
  <cp:revision>460</cp:revision>
  <dcterms:created xsi:type="dcterms:W3CDTF">2015-07-10T15:36:43Z</dcterms:created>
  <dcterms:modified xsi:type="dcterms:W3CDTF">2020-01-15T00:40:07Z</dcterms:modified>
</cp:coreProperties>
</file>