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32" r:id="rId1"/>
    <p:sldMasterId id="2147483753" r:id="rId2"/>
    <p:sldMasterId id="2147483766" r:id="rId3"/>
    <p:sldMasterId id="2147483781" r:id="rId4"/>
  </p:sldMasterIdLst>
  <p:notesMasterIdLst>
    <p:notesMasterId r:id="rId66"/>
  </p:notesMasterIdLst>
  <p:sldIdLst>
    <p:sldId id="419" r:id="rId5"/>
    <p:sldId id="282" r:id="rId6"/>
    <p:sldId id="361" r:id="rId7"/>
    <p:sldId id="417" r:id="rId8"/>
    <p:sldId id="418" r:id="rId9"/>
    <p:sldId id="408" r:id="rId10"/>
    <p:sldId id="409" r:id="rId11"/>
    <p:sldId id="410" r:id="rId12"/>
    <p:sldId id="411" r:id="rId13"/>
    <p:sldId id="461" r:id="rId14"/>
    <p:sldId id="412" r:id="rId15"/>
    <p:sldId id="413" r:id="rId16"/>
    <p:sldId id="414" r:id="rId17"/>
    <p:sldId id="462" r:id="rId18"/>
    <p:sldId id="463" r:id="rId19"/>
    <p:sldId id="457" r:id="rId20"/>
    <p:sldId id="458" r:id="rId21"/>
    <p:sldId id="459" r:id="rId22"/>
    <p:sldId id="422" r:id="rId23"/>
    <p:sldId id="423" r:id="rId24"/>
    <p:sldId id="460" r:id="rId25"/>
    <p:sldId id="293" r:id="rId26"/>
    <p:sldId id="294" r:id="rId27"/>
    <p:sldId id="300" r:id="rId28"/>
    <p:sldId id="297" r:id="rId29"/>
    <p:sldId id="298" r:id="rId30"/>
    <p:sldId id="435" r:id="rId31"/>
    <p:sldId id="436" r:id="rId32"/>
    <p:sldId id="437" r:id="rId33"/>
    <p:sldId id="296" r:id="rId34"/>
    <p:sldId id="366" r:id="rId35"/>
    <p:sldId id="301" r:id="rId36"/>
    <p:sldId id="368" r:id="rId37"/>
    <p:sldId id="367" r:id="rId38"/>
    <p:sldId id="449" r:id="rId39"/>
    <p:sldId id="451" r:id="rId40"/>
    <p:sldId id="453" r:id="rId41"/>
    <p:sldId id="456" r:id="rId42"/>
    <p:sldId id="454" r:id="rId43"/>
    <p:sldId id="455" r:id="rId44"/>
    <p:sldId id="439" r:id="rId45"/>
    <p:sldId id="440" r:id="rId46"/>
    <p:sldId id="441" r:id="rId47"/>
    <p:sldId id="442" r:id="rId48"/>
    <p:sldId id="448" r:id="rId49"/>
    <p:sldId id="444" r:id="rId50"/>
    <p:sldId id="447" r:id="rId51"/>
    <p:sldId id="381" r:id="rId52"/>
    <p:sldId id="378" r:id="rId53"/>
    <p:sldId id="428" r:id="rId54"/>
    <p:sldId id="429" r:id="rId55"/>
    <p:sldId id="431" r:id="rId56"/>
    <p:sldId id="432" r:id="rId57"/>
    <p:sldId id="433" r:id="rId58"/>
    <p:sldId id="430" r:id="rId59"/>
    <p:sldId id="438" r:id="rId60"/>
    <p:sldId id="421" r:id="rId61"/>
    <p:sldId id="424" r:id="rId62"/>
    <p:sldId id="425" r:id="rId63"/>
    <p:sldId id="426" r:id="rId64"/>
    <p:sldId id="420"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5920"/>
    <a:srgbClr val="251F0D"/>
    <a:srgbClr val="2F290F"/>
    <a:srgbClr val="3D3513"/>
    <a:srgbClr val="241E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7" autoAdjust="0"/>
    <p:restoredTop sz="94630" autoAdjust="0"/>
  </p:normalViewPr>
  <p:slideViewPr>
    <p:cSldViewPr>
      <p:cViewPr varScale="1">
        <p:scale>
          <a:sx n="88" d="100"/>
          <a:sy n="88" d="100"/>
        </p:scale>
        <p:origin x="1174" y="43"/>
      </p:cViewPr>
      <p:guideLst>
        <p:guide orient="horz" pos="2160"/>
        <p:guide pos="2880"/>
      </p:guideLst>
    </p:cSldViewPr>
  </p:slideViewPr>
  <p:outlineViewPr>
    <p:cViewPr>
      <p:scale>
        <a:sx n="33" d="100"/>
        <a:sy n="33" d="100"/>
      </p:scale>
      <p:origin x="0" y="-73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6E81F4-91DB-4AE8-B054-09143936A7BF}" type="datetimeFigureOut">
              <a:rPr lang="en-US" smtClean="0"/>
              <a:t>2/10/2020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9B22783-3F1E-4B85-9F09-7995E50C723F}" type="slidenum">
              <a:rPr lang="en-US" smtClean="0"/>
              <a:t>‹#›</a:t>
            </a:fld>
            <a:endParaRPr lang="en-US" dirty="0"/>
          </a:p>
        </p:txBody>
      </p:sp>
    </p:spTree>
    <p:extLst>
      <p:ext uri="{BB962C8B-B14F-4D97-AF65-F5344CB8AC3E}">
        <p14:creationId xmlns:p14="http://schemas.microsoft.com/office/powerpoint/2010/main" val="2782961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a:t>
            </a:fld>
            <a:endParaRPr lang="en-US" dirty="0"/>
          </a:p>
        </p:txBody>
      </p:sp>
    </p:spTree>
    <p:extLst>
      <p:ext uri="{BB962C8B-B14F-4D97-AF65-F5344CB8AC3E}">
        <p14:creationId xmlns:p14="http://schemas.microsoft.com/office/powerpoint/2010/main" val="3138200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30919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967069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3647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993013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12157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49382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94089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684434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859204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22</a:t>
            </a:fld>
            <a:endParaRPr lang="en-US" dirty="0"/>
          </a:p>
        </p:txBody>
      </p:sp>
    </p:spTree>
    <p:extLst>
      <p:ext uri="{BB962C8B-B14F-4D97-AF65-F5344CB8AC3E}">
        <p14:creationId xmlns:p14="http://schemas.microsoft.com/office/powerpoint/2010/main" val="1040296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a:t>
            </a:fld>
            <a:endParaRPr lang="en-US" dirty="0"/>
          </a:p>
        </p:txBody>
      </p:sp>
    </p:spTree>
    <p:extLst>
      <p:ext uri="{BB962C8B-B14F-4D97-AF65-F5344CB8AC3E}">
        <p14:creationId xmlns:p14="http://schemas.microsoft.com/office/powerpoint/2010/main" val="3404808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23</a:t>
            </a:fld>
            <a:endParaRPr lang="en-US" dirty="0"/>
          </a:p>
        </p:txBody>
      </p:sp>
    </p:spTree>
    <p:extLst>
      <p:ext uri="{BB962C8B-B14F-4D97-AF65-F5344CB8AC3E}">
        <p14:creationId xmlns:p14="http://schemas.microsoft.com/office/powerpoint/2010/main" val="47342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24</a:t>
            </a:fld>
            <a:endParaRPr lang="en-US" dirty="0"/>
          </a:p>
        </p:txBody>
      </p:sp>
    </p:spTree>
    <p:extLst>
      <p:ext uri="{BB962C8B-B14F-4D97-AF65-F5344CB8AC3E}">
        <p14:creationId xmlns:p14="http://schemas.microsoft.com/office/powerpoint/2010/main" val="1490113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25</a:t>
            </a:fld>
            <a:endParaRPr lang="en-US" dirty="0"/>
          </a:p>
        </p:txBody>
      </p:sp>
    </p:spTree>
    <p:extLst>
      <p:ext uri="{BB962C8B-B14F-4D97-AF65-F5344CB8AC3E}">
        <p14:creationId xmlns:p14="http://schemas.microsoft.com/office/powerpoint/2010/main" val="3842631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26</a:t>
            </a:fld>
            <a:endParaRPr lang="en-US" dirty="0"/>
          </a:p>
        </p:txBody>
      </p:sp>
    </p:spTree>
    <p:extLst>
      <p:ext uri="{BB962C8B-B14F-4D97-AF65-F5344CB8AC3E}">
        <p14:creationId xmlns:p14="http://schemas.microsoft.com/office/powerpoint/2010/main" val="837228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30</a:t>
            </a:fld>
            <a:endParaRPr lang="en-US" dirty="0"/>
          </a:p>
        </p:txBody>
      </p:sp>
    </p:spTree>
    <p:extLst>
      <p:ext uri="{BB962C8B-B14F-4D97-AF65-F5344CB8AC3E}">
        <p14:creationId xmlns:p14="http://schemas.microsoft.com/office/powerpoint/2010/main" val="1918338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31</a:t>
            </a:fld>
            <a:endParaRPr lang="en-US" dirty="0"/>
          </a:p>
        </p:txBody>
      </p:sp>
    </p:spTree>
    <p:extLst>
      <p:ext uri="{BB962C8B-B14F-4D97-AF65-F5344CB8AC3E}">
        <p14:creationId xmlns:p14="http://schemas.microsoft.com/office/powerpoint/2010/main" val="780648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32</a:t>
            </a:fld>
            <a:endParaRPr lang="en-US" dirty="0"/>
          </a:p>
        </p:txBody>
      </p:sp>
    </p:spTree>
    <p:extLst>
      <p:ext uri="{BB962C8B-B14F-4D97-AF65-F5344CB8AC3E}">
        <p14:creationId xmlns:p14="http://schemas.microsoft.com/office/powerpoint/2010/main" val="3303022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33</a:t>
            </a:fld>
            <a:endParaRPr lang="en-US" dirty="0"/>
          </a:p>
        </p:txBody>
      </p:sp>
    </p:spTree>
    <p:extLst>
      <p:ext uri="{BB962C8B-B14F-4D97-AF65-F5344CB8AC3E}">
        <p14:creationId xmlns:p14="http://schemas.microsoft.com/office/powerpoint/2010/main" val="3643903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34</a:t>
            </a:fld>
            <a:endParaRPr lang="en-US" dirty="0"/>
          </a:p>
        </p:txBody>
      </p:sp>
    </p:spTree>
    <p:extLst>
      <p:ext uri="{BB962C8B-B14F-4D97-AF65-F5344CB8AC3E}">
        <p14:creationId xmlns:p14="http://schemas.microsoft.com/office/powerpoint/2010/main" val="1003023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Introduce ourselves</a:t>
            </a:r>
          </a:p>
          <a:p>
            <a:r>
              <a:rPr lang="en-US" baseline="0" dirty="0" smtClean="0"/>
              <a:t>Introduce topic via survey:</a:t>
            </a:r>
          </a:p>
          <a:p>
            <a:pPr marL="171450" indent="-171450">
              <a:buFontTx/>
              <a:buChar char="-"/>
            </a:pPr>
            <a:r>
              <a:rPr lang="en-US" baseline="0" dirty="0" smtClean="0"/>
              <a:t>Housing crisis?</a:t>
            </a:r>
          </a:p>
          <a:p>
            <a:pPr marL="171450" indent="-171450">
              <a:buFontTx/>
              <a:buChar char="-"/>
            </a:pPr>
            <a:r>
              <a:rPr lang="en-US" baseline="0" dirty="0" smtClean="0"/>
              <a:t>Talked to a builder?</a:t>
            </a:r>
          </a:p>
          <a:p>
            <a:pPr marL="171450" indent="-171450">
              <a:buFontTx/>
              <a:buChar char="-"/>
            </a:pPr>
            <a:r>
              <a:rPr lang="en-US" baseline="0" dirty="0" smtClean="0"/>
              <a:t>Number of units needed?</a:t>
            </a:r>
          </a:p>
          <a:p>
            <a:pPr marL="171450" indent="-171450">
              <a:buFontTx/>
              <a:buChar char="-"/>
            </a:pPr>
            <a:endParaRPr lang="en-US" baseline="0" dirty="0" smtClean="0"/>
          </a:p>
          <a:p>
            <a:pPr marL="171450" indent="-171450">
              <a:buFontTx/>
              <a:buChar char="-"/>
            </a:pPr>
            <a:r>
              <a:rPr lang="en-US" baseline="0" dirty="0" smtClean="0"/>
              <a:t>Purpose of presentation today: </a:t>
            </a:r>
          </a:p>
          <a:p>
            <a:pPr marL="628650" lvl="1" indent="-171450">
              <a:buFontTx/>
              <a:buChar char="-"/>
            </a:pPr>
            <a:r>
              <a:rPr lang="en-US" baseline="0" dirty="0" smtClean="0"/>
              <a:t>How COB got incentives in place and built 1500+ deed restricted units built. We can’t do this w/o giving credit to our builders.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1DCA209-F29E-4C14-8182-E1C431CFF71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010983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a:t>
            </a:fld>
            <a:endParaRPr lang="en-US" dirty="0"/>
          </a:p>
        </p:txBody>
      </p:sp>
    </p:spTree>
    <p:extLst>
      <p:ext uri="{BB962C8B-B14F-4D97-AF65-F5344CB8AC3E}">
        <p14:creationId xmlns:p14="http://schemas.microsoft.com/office/powerpoint/2010/main" val="4175666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Nordic vs</a:t>
            </a:r>
            <a:r>
              <a:rPr lang="en-US" baseline="0" dirty="0" smtClean="0"/>
              <a:t> Alpine</a:t>
            </a:r>
          </a:p>
          <a:p>
            <a:r>
              <a:rPr lang="en-US" baseline="0" dirty="0" smtClean="0"/>
              <a:t>History 2000 became MPO</a:t>
            </a:r>
          </a:p>
          <a:p>
            <a:r>
              <a:rPr lang="en-US" baseline="0" dirty="0" smtClean="0"/>
              <a:t>2004 became entitlement area</a:t>
            </a:r>
          </a:p>
          <a:p>
            <a:r>
              <a:rPr lang="en-US" baseline="0" dirty="0" smtClean="0"/>
              <a:t>2006 CET</a:t>
            </a:r>
            <a:endParaRPr lang="en-US" dirty="0"/>
          </a:p>
        </p:txBody>
      </p:sp>
      <p:sp>
        <p:nvSpPr>
          <p:cNvPr id="4" name="Slide Number Placeholder 3"/>
          <p:cNvSpPr>
            <a:spLocks noGrp="1"/>
          </p:cNvSpPr>
          <p:nvPr>
            <p:ph type="sldNum" sz="quarter" idx="10"/>
          </p:nvPr>
        </p:nvSpPr>
        <p:spPr/>
        <p:txBody>
          <a:bodyPr/>
          <a:lstStyle/>
          <a:p>
            <a:fld id="{A1DCA209-F29E-4C14-8182-E1C431CFF71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51091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Lynne</a:t>
            </a:r>
          </a:p>
          <a:p>
            <a:endParaRPr lang="en-US" dirty="0" smtClean="0"/>
          </a:p>
          <a:p>
            <a:r>
              <a:rPr lang="en-US" baseline="0" dirty="0" smtClean="0"/>
              <a:t>UGB expansion– In remand, State required us to do more for affordable housing (in our case, this was missing middle housing. </a:t>
            </a:r>
          </a:p>
          <a:p>
            <a:r>
              <a:rPr lang="en-US" baseline="0" dirty="0" smtClean="0"/>
              <a:t>Once we were on the path to expansion, the competition for annexation was huge. Landowners voluntarily committed to provide deed restricted housing in order to be considered by the Committees and Council for inclusion.  </a:t>
            </a:r>
          </a:p>
          <a:p>
            <a:r>
              <a:rPr lang="en-US" baseline="0" dirty="0" smtClean="0"/>
              <a:t>Goal 10 – need. Providing deed restricted AH is the best way to guarantee the need is met. Otherwise it’s up to the market and easy to miss your mark. (just designating multifamily is not enough.)</a:t>
            </a:r>
          </a:p>
          <a:p>
            <a:r>
              <a:rPr lang="en-US" baseline="0" dirty="0" smtClean="0"/>
              <a:t>Goal 14– allows for the balancing of needs.</a:t>
            </a:r>
          </a:p>
          <a:p>
            <a:r>
              <a:rPr lang="en-US" baseline="0" dirty="0" smtClean="0"/>
              <a:t>	In Bend’s case, most of the final land for selection was comparable. Thus, we were able to make a compelling social argument that AH was needed and could be a weighing factor in our findings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1DCA209-F29E-4C14-8182-E1C431CFF71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622210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Lynne</a:t>
            </a:r>
          </a:p>
          <a:p>
            <a:endParaRPr lang="en-US" dirty="0" smtClean="0"/>
          </a:p>
          <a:p>
            <a:r>
              <a:rPr lang="en-US" dirty="0" smtClean="0"/>
              <a:t>How we are addressing the crisis</a:t>
            </a:r>
          </a:p>
          <a:p>
            <a:r>
              <a:rPr lang="en-US" dirty="0" smtClean="0"/>
              <a:t>Matrix disclaimer– de-duplication, looked for tipping point,</a:t>
            </a:r>
            <a:r>
              <a:rPr lang="en-US" baseline="0" dirty="0" smtClean="0"/>
              <a:t> involved judgment, doesn’t show pipeline of approx. 200 units (not including HB 4079)</a:t>
            </a:r>
            <a:endParaRPr lang="en-US" dirty="0" smtClean="0"/>
          </a:p>
          <a:p>
            <a:endParaRPr lang="en-US" dirty="0" smtClean="0"/>
          </a:p>
          <a:p>
            <a:endParaRPr lang="en-US" dirty="0" smtClean="0"/>
          </a:p>
          <a:p>
            <a:r>
              <a:rPr lang="en-US" dirty="0" smtClean="0"/>
              <a:t>Bend’s serious</a:t>
            </a:r>
            <a:r>
              <a:rPr lang="en-US" baseline="0" dirty="0" smtClean="0"/>
              <a:t> efforts towards housing affordability began in the early 2000s with CDBG entitlement and Low Income Property Tax Exemption. </a:t>
            </a:r>
          </a:p>
          <a:p>
            <a:endParaRPr lang="en-US" baseline="0" dirty="0" smtClean="0"/>
          </a:p>
          <a:p>
            <a:r>
              <a:rPr lang="en-US" baseline="0" dirty="0" smtClean="0"/>
              <a:t>Affordable Housing Fee was created in 2006, first in the state</a:t>
            </a:r>
          </a:p>
          <a:p>
            <a:r>
              <a:rPr lang="en-US" baseline="0" dirty="0" smtClean="0"/>
              <a:t>Surplus property method is fairly recent</a:t>
            </a:r>
          </a:p>
          <a:p>
            <a:endParaRPr lang="en-US" baseline="0" dirty="0" smtClean="0"/>
          </a:p>
          <a:p>
            <a:r>
              <a:rPr lang="en-US" baseline="0" dirty="0" smtClean="0"/>
              <a:t>What this matrix shows is that our most successful tools involve cash and land</a:t>
            </a:r>
          </a:p>
          <a:p>
            <a:endParaRPr lang="en-US" dirty="0"/>
          </a:p>
        </p:txBody>
      </p:sp>
      <p:sp>
        <p:nvSpPr>
          <p:cNvPr id="4" name="Slide Number Placeholder 3"/>
          <p:cNvSpPr>
            <a:spLocks noGrp="1"/>
          </p:cNvSpPr>
          <p:nvPr>
            <p:ph type="sldNum" sz="quarter" idx="10"/>
          </p:nvPr>
        </p:nvSpPr>
        <p:spPr/>
        <p:txBody>
          <a:bodyPr/>
          <a:lstStyle/>
          <a:p>
            <a:fld id="{A1DCA209-F29E-4C14-8182-E1C431CFF71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36124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CA209-F29E-4C14-8182-E1C431CFF71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274736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41</a:t>
            </a:fld>
            <a:endParaRPr lang="en-US" dirty="0"/>
          </a:p>
        </p:txBody>
      </p:sp>
    </p:spTree>
    <p:extLst>
      <p:ext uri="{BB962C8B-B14F-4D97-AF65-F5344CB8AC3E}">
        <p14:creationId xmlns:p14="http://schemas.microsoft.com/office/powerpoint/2010/main" val="471364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42</a:t>
            </a:fld>
            <a:endParaRPr lang="en-US" dirty="0"/>
          </a:p>
        </p:txBody>
      </p:sp>
    </p:spTree>
    <p:extLst>
      <p:ext uri="{BB962C8B-B14F-4D97-AF65-F5344CB8AC3E}">
        <p14:creationId xmlns:p14="http://schemas.microsoft.com/office/powerpoint/2010/main" val="3132823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43</a:t>
            </a:fld>
            <a:endParaRPr lang="en-US" dirty="0"/>
          </a:p>
        </p:txBody>
      </p:sp>
    </p:spTree>
    <p:extLst>
      <p:ext uri="{BB962C8B-B14F-4D97-AF65-F5344CB8AC3E}">
        <p14:creationId xmlns:p14="http://schemas.microsoft.com/office/powerpoint/2010/main" val="109453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44</a:t>
            </a:fld>
            <a:endParaRPr lang="en-US" dirty="0"/>
          </a:p>
        </p:txBody>
      </p:sp>
    </p:spTree>
    <p:extLst>
      <p:ext uri="{BB962C8B-B14F-4D97-AF65-F5344CB8AC3E}">
        <p14:creationId xmlns:p14="http://schemas.microsoft.com/office/powerpoint/2010/main" val="3575792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Across the State,</a:t>
            </a:r>
            <a:r>
              <a:rPr lang="en-US" baseline="0" dirty="0" smtClean="0"/>
              <a:t> demand for housing has outpaced the supply of new housing coming on the market.  The unsurprising outcome is an affordability crisis that affects all Oregonians and disproportionately affects lower and middle-income households leading to homelessness increasing in the past few years.</a:t>
            </a:r>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45</a:t>
            </a:fld>
            <a:endParaRPr lang="en-US" dirty="0"/>
          </a:p>
        </p:txBody>
      </p:sp>
    </p:spTree>
    <p:extLst>
      <p:ext uri="{BB962C8B-B14F-4D97-AF65-F5344CB8AC3E}">
        <p14:creationId xmlns:p14="http://schemas.microsoft.com/office/powerpoint/2010/main" val="1354460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46</a:t>
            </a:fld>
            <a:endParaRPr lang="en-US" dirty="0"/>
          </a:p>
        </p:txBody>
      </p:sp>
    </p:spTree>
    <p:extLst>
      <p:ext uri="{BB962C8B-B14F-4D97-AF65-F5344CB8AC3E}">
        <p14:creationId xmlns:p14="http://schemas.microsoft.com/office/powerpoint/2010/main" val="79869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a:t>
            </a:fld>
            <a:endParaRPr lang="en-US" dirty="0"/>
          </a:p>
        </p:txBody>
      </p:sp>
    </p:spTree>
    <p:extLst>
      <p:ext uri="{BB962C8B-B14F-4D97-AF65-F5344CB8AC3E}">
        <p14:creationId xmlns:p14="http://schemas.microsoft.com/office/powerpoint/2010/main" val="1599322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47</a:t>
            </a:fld>
            <a:endParaRPr lang="en-US" dirty="0"/>
          </a:p>
        </p:txBody>
      </p:sp>
    </p:spTree>
    <p:extLst>
      <p:ext uri="{BB962C8B-B14F-4D97-AF65-F5344CB8AC3E}">
        <p14:creationId xmlns:p14="http://schemas.microsoft.com/office/powerpoint/2010/main" val="3291958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48</a:t>
            </a:fld>
            <a:endParaRPr lang="en-US" dirty="0"/>
          </a:p>
        </p:txBody>
      </p:sp>
    </p:spTree>
    <p:extLst>
      <p:ext uri="{BB962C8B-B14F-4D97-AF65-F5344CB8AC3E}">
        <p14:creationId xmlns:p14="http://schemas.microsoft.com/office/powerpoint/2010/main" val="1237292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49</a:t>
            </a:fld>
            <a:endParaRPr lang="en-US" dirty="0"/>
          </a:p>
        </p:txBody>
      </p:sp>
    </p:spTree>
    <p:extLst>
      <p:ext uri="{BB962C8B-B14F-4D97-AF65-F5344CB8AC3E}">
        <p14:creationId xmlns:p14="http://schemas.microsoft.com/office/powerpoint/2010/main" val="2761724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50</a:t>
            </a:fld>
            <a:endParaRPr lang="en-US" dirty="0"/>
          </a:p>
        </p:txBody>
      </p:sp>
    </p:spTree>
    <p:extLst>
      <p:ext uri="{BB962C8B-B14F-4D97-AF65-F5344CB8AC3E}">
        <p14:creationId xmlns:p14="http://schemas.microsoft.com/office/powerpoint/2010/main" val="3279833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51</a:t>
            </a:fld>
            <a:endParaRPr lang="en-US" dirty="0"/>
          </a:p>
        </p:txBody>
      </p:sp>
    </p:spTree>
    <p:extLst>
      <p:ext uri="{BB962C8B-B14F-4D97-AF65-F5344CB8AC3E}">
        <p14:creationId xmlns:p14="http://schemas.microsoft.com/office/powerpoint/2010/main" val="1635291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52</a:t>
            </a:fld>
            <a:endParaRPr lang="en-US" dirty="0"/>
          </a:p>
        </p:txBody>
      </p:sp>
    </p:spTree>
    <p:extLst>
      <p:ext uri="{BB962C8B-B14F-4D97-AF65-F5344CB8AC3E}">
        <p14:creationId xmlns:p14="http://schemas.microsoft.com/office/powerpoint/2010/main" val="1490451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53</a:t>
            </a:fld>
            <a:endParaRPr lang="en-US" dirty="0"/>
          </a:p>
        </p:txBody>
      </p:sp>
    </p:spTree>
    <p:extLst>
      <p:ext uri="{BB962C8B-B14F-4D97-AF65-F5344CB8AC3E}">
        <p14:creationId xmlns:p14="http://schemas.microsoft.com/office/powerpoint/2010/main" val="803740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54</a:t>
            </a:fld>
            <a:endParaRPr lang="en-US" dirty="0"/>
          </a:p>
        </p:txBody>
      </p:sp>
    </p:spTree>
    <p:extLst>
      <p:ext uri="{BB962C8B-B14F-4D97-AF65-F5344CB8AC3E}">
        <p14:creationId xmlns:p14="http://schemas.microsoft.com/office/powerpoint/2010/main" val="25182001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55</a:t>
            </a:fld>
            <a:endParaRPr lang="en-US" dirty="0"/>
          </a:p>
        </p:txBody>
      </p:sp>
    </p:spTree>
    <p:extLst>
      <p:ext uri="{BB962C8B-B14F-4D97-AF65-F5344CB8AC3E}">
        <p14:creationId xmlns:p14="http://schemas.microsoft.com/office/powerpoint/2010/main" val="2032728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56</a:t>
            </a:fld>
            <a:endParaRPr lang="en-US" dirty="0"/>
          </a:p>
        </p:txBody>
      </p:sp>
    </p:spTree>
    <p:extLst>
      <p:ext uri="{BB962C8B-B14F-4D97-AF65-F5344CB8AC3E}">
        <p14:creationId xmlns:p14="http://schemas.microsoft.com/office/powerpoint/2010/main" val="3157608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8652164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9656405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58</a:t>
            </a:fld>
            <a:endParaRPr lang="en-US" dirty="0"/>
          </a:p>
        </p:txBody>
      </p:sp>
    </p:spTree>
    <p:extLst>
      <p:ext uri="{BB962C8B-B14F-4D97-AF65-F5344CB8AC3E}">
        <p14:creationId xmlns:p14="http://schemas.microsoft.com/office/powerpoint/2010/main" val="456067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59</a:t>
            </a:fld>
            <a:endParaRPr lang="en-US" dirty="0"/>
          </a:p>
        </p:txBody>
      </p:sp>
    </p:spTree>
    <p:extLst>
      <p:ext uri="{BB962C8B-B14F-4D97-AF65-F5344CB8AC3E}">
        <p14:creationId xmlns:p14="http://schemas.microsoft.com/office/powerpoint/2010/main" val="1257071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60</a:t>
            </a:fld>
            <a:endParaRPr lang="en-US" dirty="0"/>
          </a:p>
        </p:txBody>
      </p:sp>
    </p:spTree>
    <p:extLst>
      <p:ext uri="{BB962C8B-B14F-4D97-AF65-F5344CB8AC3E}">
        <p14:creationId xmlns:p14="http://schemas.microsoft.com/office/powerpoint/2010/main" val="3490075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732217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McMinnville </a:t>
            </a:r>
            <a:r>
              <a:rPr lang="mr-IN" dirty="0"/>
              <a:t>–</a:t>
            </a:r>
            <a:r>
              <a:rPr lang="en-US" dirty="0"/>
              <a:t> Increase from $140,600 (Jan 2012)</a:t>
            </a:r>
            <a:r>
              <a:rPr lang="en-US" baseline="0" dirty="0"/>
              <a:t> to $349,000 (June 2018)</a:t>
            </a:r>
          </a:p>
          <a:p>
            <a:r>
              <a:rPr lang="en-US" baseline="0" dirty="0"/>
              <a:t>	$208,400 or 148%</a:t>
            </a:r>
          </a:p>
          <a:p>
            <a:endParaRPr lang="en-US" baseline="0" dirty="0"/>
          </a:p>
          <a:p>
            <a:r>
              <a:rPr lang="en-US" baseline="0" dirty="0"/>
              <a:t>Other increases (Jan 2012 – June 2018):</a:t>
            </a:r>
          </a:p>
          <a:p>
            <a:r>
              <a:rPr lang="en-US" baseline="0" dirty="0"/>
              <a:t>	Dallas: $119,000 or 78%</a:t>
            </a:r>
          </a:p>
          <a:p>
            <a:r>
              <a:rPr lang="en-US" baseline="0" dirty="0"/>
              <a:t>	Newberg: $19,000 or 112%</a:t>
            </a:r>
          </a:p>
          <a:p>
            <a:r>
              <a:rPr lang="en-US" baseline="0" dirty="0"/>
              <a:t>	Yamhill County: $195,550 or 126%</a:t>
            </a:r>
          </a:p>
          <a:p>
            <a:r>
              <a:rPr lang="en-US" baseline="0" dirty="0"/>
              <a:t>	</a:t>
            </a:r>
            <a:endParaRPr lang="en-US" dirty="0"/>
          </a:p>
        </p:txBody>
      </p:sp>
      <p:sp>
        <p:nvSpPr>
          <p:cNvPr id="4" name="Slide Number Placeholder 3"/>
          <p:cNvSpPr>
            <a:spLocks noGrp="1"/>
          </p:cNvSpPr>
          <p:nvPr>
            <p:ph type="sldNum" sz="quarter" idx="10"/>
          </p:nvPr>
        </p:nvSpPr>
        <p:spPr/>
        <p:txBody>
          <a:bodyPr/>
          <a:lstStyle/>
          <a:p>
            <a:fld id="{5E983DB3-B80D-CF45-B1D6-98D94DC51D6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535432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McMinnville </a:t>
            </a:r>
            <a:r>
              <a:rPr lang="mr-IN" dirty="0"/>
              <a:t>–</a:t>
            </a:r>
            <a:r>
              <a:rPr lang="en-US" dirty="0"/>
              <a:t> Increase from $140,600 (Jan 2012)</a:t>
            </a:r>
            <a:r>
              <a:rPr lang="en-US" baseline="0" dirty="0"/>
              <a:t> to $349,000 (June 2018)</a:t>
            </a:r>
          </a:p>
          <a:p>
            <a:r>
              <a:rPr lang="en-US" baseline="0" dirty="0"/>
              <a:t>	$208,400 or 148%</a:t>
            </a:r>
          </a:p>
          <a:p>
            <a:endParaRPr lang="en-US" baseline="0" dirty="0"/>
          </a:p>
          <a:p>
            <a:r>
              <a:rPr lang="en-US" baseline="0" dirty="0"/>
              <a:t>Other increases (Jan 2012 – June 2018):</a:t>
            </a:r>
          </a:p>
          <a:p>
            <a:r>
              <a:rPr lang="en-US" baseline="0" dirty="0"/>
              <a:t>	Dallas: $119,000 or 78%</a:t>
            </a:r>
          </a:p>
          <a:p>
            <a:r>
              <a:rPr lang="en-US" baseline="0" dirty="0"/>
              <a:t>	Newberg: $19,000 or 112%</a:t>
            </a:r>
          </a:p>
          <a:p>
            <a:r>
              <a:rPr lang="en-US" baseline="0" dirty="0"/>
              <a:t>	Yamhill County: $195,550 or 126%</a:t>
            </a:r>
          </a:p>
          <a:p>
            <a:r>
              <a:rPr lang="en-US" baseline="0" dirty="0"/>
              <a:t>	</a:t>
            </a:r>
            <a:endParaRPr lang="en-US" dirty="0"/>
          </a:p>
        </p:txBody>
      </p:sp>
      <p:sp>
        <p:nvSpPr>
          <p:cNvPr id="4" name="Slide Number Placeholder 3"/>
          <p:cNvSpPr>
            <a:spLocks noGrp="1"/>
          </p:cNvSpPr>
          <p:nvPr>
            <p:ph type="sldNum" sz="quarter" idx="10"/>
          </p:nvPr>
        </p:nvSpPr>
        <p:spPr/>
        <p:txBody>
          <a:bodyPr/>
          <a:lstStyle/>
          <a:p>
            <a:fld id="{5E983DB3-B80D-CF45-B1D6-98D94DC51D68}"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5889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McMinnville </a:t>
            </a:r>
            <a:r>
              <a:rPr lang="mr-IN" dirty="0"/>
              <a:t>–</a:t>
            </a:r>
            <a:r>
              <a:rPr lang="en-US" dirty="0"/>
              <a:t> Increase from $140,600 (Jan 2012)</a:t>
            </a:r>
            <a:r>
              <a:rPr lang="en-US" baseline="0" dirty="0"/>
              <a:t> to $349,000 (June 2018)</a:t>
            </a:r>
          </a:p>
          <a:p>
            <a:r>
              <a:rPr lang="en-US" baseline="0" dirty="0"/>
              <a:t>	$208,400 or 148%</a:t>
            </a:r>
          </a:p>
          <a:p>
            <a:endParaRPr lang="en-US" baseline="0" dirty="0"/>
          </a:p>
          <a:p>
            <a:r>
              <a:rPr lang="en-US" baseline="0" dirty="0"/>
              <a:t>Other increases (Jan 2012 – June 2018):</a:t>
            </a:r>
          </a:p>
          <a:p>
            <a:r>
              <a:rPr lang="en-US" baseline="0" dirty="0"/>
              <a:t>	Dallas: $119,000 or 78%</a:t>
            </a:r>
          </a:p>
          <a:p>
            <a:r>
              <a:rPr lang="en-US" baseline="0" dirty="0"/>
              <a:t>	Newberg: $19,000 or 112%</a:t>
            </a:r>
          </a:p>
          <a:p>
            <a:r>
              <a:rPr lang="en-US" baseline="0" dirty="0"/>
              <a:t>	Yamhill County: $195,550 or 126%</a:t>
            </a:r>
          </a:p>
          <a:p>
            <a:r>
              <a:rPr lang="en-US" baseline="0" dirty="0"/>
              <a:t>	</a:t>
            </a:r>
            <a:endParaRPr lang="en-US" dirty="0"/>
          </a:p>
        </p:txBody>
      </p:sp>
      <p:sp>
        <p:nvSpPr>
          <p:cNvPr id="4" name="Slide Number Placeholder 3"/>
          <p:cNvSpPr>
            <a:spLocks noGrp="1"/>
          </p:cNvSpPr>
          <p:nvPr>
            <p:ph type="sldNum" sz="quarter" idx="10"/>
          </p:nvPr>
        </p:nvSpPr>
        <p:spPr/>
        <p:txBody>
          <a:bodyPr/>
          <a:lstStyle/>
          <a:p>
            <a:fld id="{5E983DB3-B80D-CF45-B1D6-98D94DC51D6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736785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034011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562600"/>
            <a:ext cx="9144000" cy="12954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88106" y="5715000"/>
            <a:ext cx="6496050" cy="966216"/>
          </a:xfrm>
          <a:prstGeom prst="rect">
            <a:avLst/>
          </a:prstGeom>
          <a:solidFill>
            <a:srgbClr val="6659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667000" y="2286000"/>
            <a:ext cx="6477000" cy="1828800"/>
          </a:xfrm>
        </p:spPr>
        <p:txBody>
          <a:bodyPr anchor="b"/>
          <a:lstStyle>
            <a:lvl1pPr>
              <a:defRPr cap="all" baseline="0"/>
            </a:lvl1pPr>
          </a:lstStyle>
          <a:p>
            <a:r>
              <a:rPr kumimoji="0" lang="en-US" dirty="0" smtClean="0"/>
              <a:t>Click to edit Master title style</a:t>
            </a:r>
            <a:endParaRPr kumimoji="0" lang="en-US" dirty="0"/>
          </a:p>
        </p:txBody>
      </p:sp>
      <p:sp>
        <p:nvSpPr>
          <p:cNvPr id="9" name="Subtitle 8"/>
          <p:cNvSpPr>
            <a:spLocks noGrp="1"/>
          </p:cNvSpPr>
          <p:nvPr>
            <p:ph type="subTitle" idx="1" hasCustomPrompt="1"/>
          </p:nvPr>
        </p:nvSpPr>
        <p:spPr>
          <a:xfrm>
            <a:off x="276225" y="5877282"/>
            <a:ext cx="6396037" cy="639837"/>
          </a:xfrm>
        </p:spPr>
        <p:txBody>
          <a:bodyPr anchor="ctr">
            <a:noAutofit/>
          </a:bodyPr>
          <a:lstStyle>
            <a:lvl1pPr marL="0" indent="0" algn="ctr">
              <a:buNone/>
              <a:defRPr sz="2800" b="1" baseline="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PLANNING COMMISSION, 09.15.16</a:t>
            </a:r>
            <a:endParaRPr kumimoji="0"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6FABBA3-BA57-4F9E-B2F3-893672880019}" type="slidenum">
              <a:rPr lang="en-US" smtClean="0"/>
              <a:pPr/>
              <a:t>‹#›</a:t>
            </a:fld>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262" y="5180286"/>
            <a:ext cx="2438400" cy="163961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0ADD5B7-C5DD-442E-9E86-B59D14FB1198}" type="datetimeFigureOut">
              <a:rPr lang="en-US" smtClean="0"/>
              <a:pPr/>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FABBA3-BA57-4F9E-B2F3-89367288001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C0ADD5B7-C5DD-442E-9E86-B59D14FB1198}" type="datetimeFigureOut">
              <a:rPr lang="en-US" smtClean="0"/>
              <a:pPr/>
              <a:t>2/10/2020</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86FABBA3-BA57-4F9E-B2F3-89367288001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562600"/>
            <a:ext cx="9144000" cy="12954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88106" y="5715000"/>
            <a:ext cx="6496050" cy="966216"/>
          </a:xfrm>
          <a:prstGeom prst="rect">
            <a:avLst/>
          </a:prstGeom>
          <a:solidFill>
            <a:srgbClr val="6659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2667000" y="2286000"/>
            <a:ext cx="6477000" cy="1828800"/>
          </a:xfrm>
        </p:spPr>
        <p:txBody>
          <a:bodyPr anchor="b"/>
          <a:lstStyle>
            <a:lvl1pPr>
              <a:defRPr cap="all" baseline="0"/>
            </a:lvl1pPr>
          </a:lstStyle>
          <a:p>
            <a:r>
              <a:rPr kumimoji="0" lang="en-US" dirty="0" smtClean="0"/>
              <a:t>Click to edit Master title style</a:t>
            </a:r>
            <a:endParaRPr kumimoji="0"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C9C2D1"/>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6FABBA3-BA57-4F9E-B2F3-893672880019}" type="slidenum">
              <a:rPr lang="en-US" smtClean="0">
                <a:solidFill>
                  <a:srgbClr val="C9C2D1"/>
                </a:solidFill>
              </a:rPr>
              <a:pPr/>
              <a:t>‹#›</a:t>
            </a:fld>
            <a:endParaRPr lang="en-US" dirty="0">
              <a:solidFill>
                <a:srgbClr val="C9C2D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262" y="5180286"/>
            <a:ext cx="2438400" cy="1639614"/>
          </a:xfrm>
          <a:prstGeom prst="rect">
            <a:avLst/>
          </a:prstGeom>
        </p:spPr>
      </p:pic>
      <p:sp>
        <p:nvSpPr>
          <p:cNvPr id="9" name="Subtitle 8"/>
          <p:cNvSpPr>
            <a:spLocks noGrp="1"/>
          </p:cNvSpPr>
          <p:nvPr>
            <p:ph type="subTitle" idx="1" hasCustomPrompt="1"/>
          </p:nvPr>
        </p:nvSpPr>
        <p:spPr>
          <a:xfrm>
            <a:off x="125051" y="5878189"/>
            <a:ext cx="6396037" cy="639837"/>
          </a:xfrm>
        </p:spPr>
        <p:txBody>
          <a:bodyPr anchor="ctr">
            <a:noAutofit/>
          </a:bodyPr>
          <a:lstStyle>
            <a:lvl1pPr marL="0" indent="0" algn="ctr">
              <a:buNone/>
              <a:defRPr sz="2800" b="1" baseline="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PLANNING COMMISSION, 09.15.16</a:t>
            </a:r>
            <a:endParaRPr kumimoji="0" lang="en-US" dirty="0"/>
          </a:p>
        </p:txBody>
      </p:sp>
    </p:spTree>
    <p:extLst>
      <p:ext uri="{BB962C8B-B14F-4D97-AF65-F5344CB8AC3E}">
        <p14:creationId xmlns:p14="http://schemas.microsoft.com/office/powerpoint/2010/main" val="13964618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0ADD5B7-C5DD-442E-9E86-B59D14FB1198}" type="datetimeFigureOut">
              <a:rPr lang="en-US" smtClean="0">
                <a:solidFill>
                  <a:srgbClr val="69676D"/>
                </a:solidFill>
              </a:rPr>
              <a:pPr/>
              <a:t>2/10/2020</a:t>
            </a:fld>
            <a:endParaRPr lang="en-US" dirty="0">
              <a:solidFill>
                <a:srgbClr val="69676D"/>
              </a:solidFill>
            </a:endParaRPr>
          </a:p>
        </p:txBody>
      </p:sp>
      <p:sp>
        <p:nvSpPr>
          <p:cNvPr id="5" name="Footer Placeholder 4"/>
          <p:cNvSpPr>
            <a:spLocks noGrp="1"/>
          </p:cNvSpPr>
          <p:nvPr>
            <p:ph type="ftr" sz="quarter" idx="11"/>
          </p:nvPr>
        </p:nvSpPr>
        <p:spPr/>
        <p:txBody>
          <a:bodyPr/>
          <a:lstStyle/>
          <a:p>
            <a:endParaRPr lang="en-US" dirty="0">
              <a:solidFill>
                <a:srgbClr val="69676D"/>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6FABBA3-BA57-4F9E-B2F3-893672880019}"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0316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C0ADD5B7-C5DD-442E-9E86-B59D14FB1198}" type="datetimeFigureOut">
              <a:rPr lang="en-US" smtClean="0">
                <a:solidFill>
                  <a:srgbClr val="69676D"/>
                </a:solidFill>
              </a:rPr>
              <a:pPr/>
              <a:t>2/10/2020</a:t>
            </a:fld>
            <a:endParaRPr lang="en-US" dirty="0">
              <a:solidFill>
                <a:srgbClr val="69676D"/>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6FABBA3-BA57-4F9E-B2F3-893672880019}"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69676D"/>
              </a:solidFill>
            </a:endParaRPr>
          </a:p>
        </p:txBody>
      </p:sp>
    </p:spTree>
    <p:extLst>
      <p:ext uri="{BB962C8B-B14F-4D97-AF65-F5344CB8AC3E}">
        <p14:creationId xmlns:p14="http://schemas.microsoft.com/office/powerpoint/2010/main" val="296771878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C0ADD5B7-C5DD-442E-9E86-B59D14FB1198}" type="datetimeFigureOut">
              <a:rPr lang="en-US" smtClean="0">
                <a:solidFill>
                  <a:srgbClr val="69676D"/>
                </a:solidFill>
              </a:rPr>
              <a:pPr/>
              <a:t>2/10/2020</a:t>
            </a:fld>
            <a:endParaRPr lang="en-US" dirty="0">
              <a:solidFill>
                <a:srgbClr val="69676D"/>
              </a:solidFill>
            </a:endParaRPr>
          </a:p>
        </p:txBody>
      </p:sp>
      <p:sp>
        <p:nvSpPr>
          <p:cNvPr id="10" name="Slide Number Placeholder 9"/>
          <p:cNvSpPr>
            <a:spLocks noGrp="1"/>
          </p:cNvSpPr>
          <p:nvPr>
            <p:ph type="sldNum" sz="quarter" idx="16"/>
          </p:nvPr>
        </p:nvSpPr>
        <p:spPr/>
        <p:txBody>
          <a:bodyPr rtlCol="0"/>
          <a:lstStyle/>
          <a:p>
            <a:fld id="{86FABBA3-BA57-4F9E-B2F3-893672880019}"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69676D"/>
              </a:solidFill>
            </a:endParaRPr>
          </a:p>
        </p:txBody>
      </p:sp>
    </p:spTree>
    <p:extLst>
      <p:ext uri="{BB962C8B-B14F-4D97-AF65-F5344CB8AC3E}">
        <p14:creationId xmlns:p14="http://schemas.microsoft.com/office/powerpoint/2010/main" val="1023519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C0ADD5B7-C5DD-442E-9E86-B59D14FB1198}" type="datetimeFigureOut">
              <a:rPr lang="en-US" smtClean="0">
                <a:solidFill>
                  <a:srgbClr val="69676D"/>
                </a:solidFill>
              </a:rPr>
              <a:pPr/>
              <a:t>2/10/2020</a:t>
            </a:fld>
            <a:endParaRPr lang="en-US" dirty="0">
              <a:solidFill>
                <a:srgbClr val="69676D"/>
              </a:solidFill>
            </a:endParaRPr>
          </a:p>
        </p:txBody>
      </p:sp>
      <p:sp>
        <p:nvSpPr>
          <p:cNvPr id="12" name="Slide Number Placeholder 11"/>
          <p:cNvSpPr>
            <a:spLocks noGrp="1"/>
          </p:cNvSpPr>
          <p:nvPr>
            <p:ph type="sldNum" sz="quarter" idx="16"/>
          </p:nvPr>
        </p:nvSpPr>
        <p:spPr/>
        <p:txBody>
          <a:bodyPr rtlCol="0"/>
          <a:lstStyle/>
          <a:p>
            <a:fld id="{86FABBA3-BA57-4F9E-B2F3-893672880019}"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69676D"/>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6089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0ADD5B7-C5DD-442E-9E86-B59D14FB1198}" type="datetimeFigureOut">
              <a:rPr lang="en-US" smtClean="0">
                <a:solidFill>
                  <a:srgbClr val="69676D"/>
                </a:solidFill>
              </a:rPr>
              <a:pPr/>
              <a:t>2/10/2020</a:t>
            </a:fld>
            <a:endParaRPr lang="en-US" dirty="0">
              <a:solidFill>
                <a:srgbClr val="69676D"/>
              </a:solidFill>
            </a:endParaRPr>
          </a:p>
        </p:txBody>
      </p:sp>
      <p:sp>
        <p:nvSpPr>
          <p:cNvPr id="4" name="Footer Placeholder 3"/>
          <p:cNvSpPr>
            <a:spLocks noGrp="1"/>
          </p:cNvSpPr>
          <p:nvPr>
            <p:ph type="ftr" sz="quarter" idx="11"/>
          </p:nvPr>
        </p:nvSpPr>
        <p:spPr/>
        <p:txBody>
          <a:bodyPr/>
          <a:lstStyle/>
          <a:p>
            <a:endParaRPr lang="en-US" dirty="0">
              <a:solidFill>
                <a:srgbClr val="69676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6FABBA3-BA57-4F9E-B2F3-893672880019}" type="slidenum">
              <a:rPr lang="en-US" smtClean="0"/>
              <a:pPr/>
              <a:t>‹#›</a:t>
            </a:fld>
            <a:endParaRPr lang="en-US" dirty="0"/>
          </a:p>
        </p:txBody>
      </p:sp>
    </p:spTree>
    <p:extLst>
      <p:ext uri="{BB962C8B-B14F-4D97-AF65-F5344CB8AC3E}">
        <p14:creationId xmlns:p14="http://schemas.microsoft.com/office/powerpoint/2010/main" val="1345795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DD5B7-C5DD-442E-9E86-B59D14FB1198}" type="datetimeFigureOut">
              <a:rPr lang="en-US" smtClean="0">
                <a:solidFill>
                  <a:srgbClr val="69676D"/>
                </a:solidFill>
              </a:rPr>
              <a:pPr/>
              <a:t>2/10/2020</a:t>
            </a:fld>
            <a:endParaRPr lang="en-US" dirty="0">
              <a:solidFill>
                <a:srgbClr val="69676D"/>
              </a:solidFill>
            </a:endParaRPr>
          </a:p>
        </p:txBody>
      </p:sp>
      <p:sp>
        <p:nvSpPr>
          <p:cNvPr id="3" name="Footer Placeholder 2"/>
          <p:cNvSpPr>
            <a:spLocks noGrp="1"/>
          </p:cNvSpPr>
          <p:nvPr>
            <p:ph type="ftr" sz="quarter" idx="11"/>
          </p:nvPr>
        </p:nvSpPr>
        <p:spPr/>
        <p:txBody>
          <a:bodyPr/>
          <a:lstStyle/>
          <a:p>
            <a:endParaRPr lang="en-US" dirty="0">
              <a:solidFill>
                <a:srgbClr val="69676D"/>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6FABBA3-BA57-4F9E-B2F3-893672880019}" type="slidenum">
              <a:rPr lang="en-US" smtClean="0">
                <a:solidFill>
                  <a:srgbClr val="69676D"/>
                </a:solidFill>
              </a:rPr>
              <a:pPr/>
              <a:t>‹#›</a:t>
            </a:fld>
            <a:endParaRPr lang="en-US" dirty="0">
              <a:solidFill>
                <a:srgbClr val="69676D"/>
              </a:solidFill>
            </a:endParaRPr>
          </a:p>
        </p:txBody>
      </p:sp>
    </p:spTree>
    <p:extLst>
      <p:ext uri="{BB962C8B-B14F-4D97-AF65-F5344CB8AC3E}">
        <p14:creationId xmlns:p14="http://schemas.microsoft.com/office/powerpoint/2010/main" val="2388215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0ADD5B7-C5DD-442E-9E86-B59D14FB1198}" type="datetimeFigureOut">
              <a:rPr lang="en-US" smtClean="0">
                <a:solidFill>
                  <a:srgbClr val="69676D"/>
                </a:solidFill>
              </a:rPr>
              <a:pPr/>
              <a:t>2/10/2020</a:t>
            </a:fld>
            <a:endParaRPr lang="en-US" dirty="0">
              <a:solidFill>
                <a:srgbClr val="69676D"/>
              </a:solidFill>
            </a:endParaRPr>
          </a:p>
        </p:txBody>
      </p:sp>
      <p:sp>
        <p:nvSpPr>
          <p:cNvPr id="6" name="Footer Placeholder 5"/>
          <p:cNvSpPr>
            <a:spLocks noGrp="1"/>
          </p:cNvSpPr>
          <p:nvPr>
            <p:ph type="ftr" sz="quarter" idx="11"/>
          </p:nvPr>
        </p:nvSpPr>
        <p:spPr/>
        <p:txBody>
          <a:bodyPr/>
          <a:lstStyle/>
          <a:p>
            <a:endParaRPr lang="en-US" dirty="0">
              <a:solidFill>
                <a:srgbClr val="69676D"/>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6FABBA3-BA57-4F9E-B2F3-893672880019}"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5918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0ADD5B7-C5DD-442E-9E86-B59D14FB1198}" type="datetimeFigureOut">
              <a:rPr lang="en-US" smtClean="0"/>
              <a:pPr/>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6FABBA3-BA57-4F9E-B2F3-893672880019}"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C0ADD5B7-C5DD-442E-9E86-B59D14FB1198}" type="datetimeFigureOut">
              <a:rPr lang="en-US" smtClean="0">
                <a:solidFill>
                  <a:srgbClr val="69676D"/>
                </a:solidFill>
              </a:rPr>
              <a:pPr/>
              <a:t>2/10/2020</a:t>
            </a:fld>
            <a:endParaRPr lang="en-US" dirty="0">
              <a:solidFill>
                <a:srgbClr val="69676D"/>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6FABBA3-BA57-4F9E-B2F3-893672880019}"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69676D"/>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360329490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0ADD5B7-C5DD-442E-9E86-B59D14FB1198}" type="datetimeFigureOut">
              <a:rPr lang="en-US" smtClean="0">
                <a:solidFill>
                  <a:srgbClr val="69676D"/>
                </a:solidFill>
              </a:rPr>
              <a:pPr/>
              <a:t>2/10/2020</a:t>
            </a:fld>
            <a:endParaRPr lang="en-US" dirty="0">
              <a:solidFill>
                <a:srgbClr val="69676D"/>
              </a:solidFill>
            </a:endParaRPr>
          </a:p>
        </p:txBody>
      </p:sp>
      <p:sp>
        <p:nvSpPr>
          <p:cNvPr id="5" name="Footer Placeholder 4"/>
          <p:cNvSpPr>
            <a:spLocks noGrp="1"/>
          </p:cNvSpPr>
          <p:nvPr>
            <p:ph type="ftr" sz="quarter" idx="11"/>
          </p:nvPr>
        </p:nvSpPr>
        <p:spPr/>
        <p:txBody>
          <a:bodyPr/>
          <a:lstStyle/>
          <a:p>
            <a:endParaRPr lang="en-US" dirty="0">
              <a:solidFill>
                <a:srgbClr val="69676D"/>
              </a:solidFill>
            </a:endParaRPr>
          </a:p>
        </p:txBody>
      </p:sp>
      <p:sp>
        <p:nvSpPr>
          <p:cNvPr id="6" name="Slide Number Placeholder 5"/>
          <p:cNvSpPr>
            <a:spLocks noGrp="1"/>
          </p:cNvSpPr>
          <p:nvPr>
            <p:ph type="sldNum" sz="quarter" idx="12"/>
          </p:nvPr>
        </p:nvSpPr>
        <p:spPr/>
        <p:txBody>
          <a:bodyPr/>
          <a:lstStyle/>
          <a:p>
            <a:fld id="{86FABBA3-BA57-4F9E-B2F3-893672880019}" type="slidenum">
              <a:rPr lang="en-US" smtClean="0"/>
              <a:pPr/>
              <a:t>‹#›</a:t>
            </a:fld>
            <a:endParaRPr lang="en-US" dirty="0"/>
          </a:p>
        </p:txBody>
      </p:sp>
    </p:spTree>
    <p:extLst>
      <p:ext uri="{BB962C8B-B14F-4D97-AF65-F5344CB8AC3E}">
        <p14:creationId xmlns:p14="http://schemas.microsoft.com/office/powerpoint/2010/main" val="2895694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C0ADD5B7-C5DD-442E-9E86-B59D14FB1198}" type="datetimeFigureOut">
              <a:rPr lang="en-US" smtClean="0">
                <a:solidFill>
                  <a:srgbClr val="69676D"/>
                </a:solidFill>
              </a:rPr>
              <a:pPr/>
              <a:t>2/10/2020</a:t>
            </a:fld>
            <a:endParaRPr lang="en-US" dirty="0">
              <a:solidFill>
                <a:srgbClr val="69676D"/>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69676D"/>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86FABBA3-BA57-4F9E-B2F3-893672880019}" type="slidenum">
              <a:rPr lang="en-US" smtClean="0"/>
              <a:pPr/>
              <a:t>‹#›</a:t>
            </a:fld>
            <a:endParaRPr lang="en-US" dirty="0"/>
          </a:p>
        </p:txBody>
      </p:sp>
    </p:spTree>
    <p:extLst>
      <p:ext uri="{BB962C8B-B14F-4D97-AF65-F5344CB8AC3E}">
        <p14:creationId xmlns:p14="http://schemas.microsoft.com/office/powerpoint/2010/main" val="365609418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27248527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lvl1pPr>
              <a:defRPr>
                <a:latin typeface="Gill Sans"/>
                <a:cs typeface="Gill Sans"/>
              </a:defRPr>
            </a:lvl1pPr>
          </a:lstStyle>
          <a:p>
            <a:r>
              <a:rPr lang="en-US" dirty="0"/>
              <a:t>Title Page Option 1</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Gill Sans"/>
                <a:cs typeface="Gill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userDrawn="1"/>
        </p:nvCxnSpPr>
        <p:spPr>
          <a:xfrm flipV="1">
            <a:off x="0" y="977900"/>
            <a:ext cx="9144000" cy="38100"/>
          </a:xfrm>
          <a:prstGeom prst="line">
            <a:avLst/>
          </a:prstGeom>
          <a:ln w="76200" cmpd="tri">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9" name="Picture 8" descr="ECO Logo 2012.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8288" y="5880100"/>
            <a:ext cx="2865512" cy="711199"/>
          </a:xfrm>
          <a:prstGeom prst="rect">
            <a:avLst/>
          </a:prstGeom>
        </p:spPr>
      </p:pic>
    </p:spTree>
    <p:extLst>
      <p:ext uri="{BB962C8B-B14F-4D97-AF65-F5344CB8AC3E}">
        <p14:creationId xmlns:p14="http://schemas.microsoft.com/office/powerpoint/2010/main" val="248318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ernate Title Slide">
    <p:spTree>
      <p:nvGrpSpPr>
        <p:cNvPr id="1" name=""/>
        <p:cNvGrpSpPr/>
        <p:nvPr/>
      </p:nvGrpSpPr>
      <p:grpSpPr>
        <a:xfrm>
          <a:off x="0" y="0"/>
          <a:ext cx="0" cy="0"/>
          <a:chOff x="0" y="0"/>
          <a:chExt cx="0" cy="0"/>
        </a:xfrm>
      </p:grpSpPr>
      <p:sp>
        <p:nvSpPr>
          <p:cNvPr id="7" name="Rectangle 6"/>
          <p:cNvSpPr/>
          <p:nvPr userDrawn="1"/>
        </p:nvSpPr>
        <p:spPr>
          <a:xfrm>
            <a:off x="0" y="3638018"/>
            <a:ext cx="9144000" cy="1803400"/>
          </a:xfrm>
          <a:prstGeom prst="rect">
            <a:avLst/>
          </a:prstGeom>
          <a:solidFill>
            <a:srgbClr val="10253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Picture Placeholder 2"/>
          <p:cNvSpPr>
            <a:spLocks noGrp="1"/>
          </p:cNvSpPr>
          <p:nvPr>
            <p:ph type="pic" idx="14"/>
          </p:nvPr>
        </p:nvSpPr>
        <p:spPr>
          <a:xfrm>
            <a:off x="0" y="0"/>
            <a:ext cx="9144000" cy="4025900"/>
          </a:xfrm>
          <a:prstGeom prst="rect">
            <a:avLst/>
          </a:prstGeom>
        </p:spPr>
        <p:txBody>
          <a:bodyPr/>
          <a:lstStyle>
            <a:lvl1pPr marL="0" indent="0" algn="ctr">
              <a:buNone/>
              <a:defRPr sz="3200">
                <a:latin typeface="Gill Sans"/>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Text Placeholder 14"/>
          <p:cNvSpPr>
            <a:spLocks noGrp="1"/>
          </p:cNvSpPr>
          <p:nvPr>
            <p:ph type="body" sz="quarter" idx="15" hasCustomPrompt="1"/>
          </p:nvPr>
        </p:nvSpPr>
        <p:spPr>
          <a:xfrm>
            <a:off x="431800" y="3853920"/>
            <a:ext cx="8305800" cy="2303463"/>
          </a:xfrm>
          <a:prstGeom prst="rect">
            <a:avLst/>
          </a:prstGeom>
        </p:spPr>
        <p:txBody>
          <a:bodyPr vert="horz"/>
          <a:lstStyle>
            <a:lvl1pPr marL="0" indent="0" algn="r">
              <a:buFontTx/>
              <a:buNone/>
              <a:defRPr sz="4000" b="0" i="0" baseline="0">
                <a:solidFill>
                  <a:schemeClr val="bg1"/>
                </a:solidFill>
                <a:latin typeface="Gill Sans Light"/>
                <a:cs typeface="Gill Sans Light"/>
              </a:defRPr>
            </a:lvl1pPr>
          </a:lstStyle>
          <a:p>
            <a:pPr lvl="0"/>
            <a:r>
              <a:rPr lang="en-US" b="0" i="0" dirty="0">
                <a:latin typeface="Gill Sans Light"/>
                <a:cs typeface="Gill Sans Light"/>
              </a:rPr>
              <a:t>Title Slide Option 2</a:t>
            </a:r>
          </a:p>
          <a:p>
            <a:pPr lvl="0"/>
            <a:r>
              <a:rPr lang="en-US" b="0" i="0" dirty="0">
                <a:latin typeface="Gill Sans Light"/>
                <a:cs typeface="Gill Sans Light"/>
              </a:rPr>
              <a:t>Date</a:t>
            </a:r>
            <a:endParaRPr lang="en-US" dirty="0"/>
          </a:p>
        </p:txBody>
      </p:sp>
      <p:pic>
        <p:nvPicPr>
          <p:cNvPr id="2" name="Picture 1" descr="ECO Logo 2012.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800" y="5677291"/>
            <a:ext cx="3145367" cy="780658"/>
          </a:xfrm>
          <a:prstGeom prst="rect">
            <a:avLst/>
          </a:prstGeom>
        </p:spPr>
      </p:pic>
    </p:spTree>
    <p:extLst>
      <p:ext uri="{BB962C8B-B14F-4D97-AF65-F5344CB8AC3E}">
        <p14:creationId xmlns:p14="http://schemas.microsoft.com/office/powerpoint/2010/main" val="697529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with Section Header">
    <p:spTree>
      <p:nvGrpSpPr>
        <p:cNvPr id="1" name=""/>
        <p:cNvGrpSpPr/>
        <p:nvPr/>
      </p:nvGrpSpPr>
      <p:grpSpPr>
        <a:xfrm>
          <a:off x="0" y="0"/>
          <a:ext cx="0" cy="0"/>
          <a:chOff x="0" y="0"/>
          <a:chExt cx="0" cy="0"/>
        </a:xfrm>
      </p:grpSpPr>
      <p:sp>
        <p:nvSpPr>
          <p:cNvPr id="7" name="Rectangle 6"/>
          <p:cNvSpPr/>
          <p:nvPr userDrawn="1"/>
        </p:nvSpPr>
        <p:spPr>
          <a:xfrm>
            <a:off x="0" y="0"/>
            <a:ext cx="9144000" cy="69973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ubtitle 2"/>
          <p:cNvSpPr>
            <a:spLocks noGrp="1"/>
          </p:cNvSpPr>
          <p:nvPr>
            <p:ph type="subTitle" idx="13" hasCustomPrompt="1"/>
          </p:nvPr>
        </p:nvSpPr>
        <p:spPr>
          <a:xfrm>
            <a:off x="457200" y="47982"/>
            <a:ext cx="8229600" cy="1752600"/>
          </a:xfrm>
          <a:prstGeom prst="rect">
            <a:avLst/>
          </a:prstGeom>
        </p:spPr>
        <p:txBody>
          <a:bodyPr/>
          <a:lstStyle>
            <a:lvl1pPr marL="0" indent="0" algn="r">
              <a:buNone/>
              <a:defRPr b="0" i="0">
                <a:solidFill>
                  <a:schemeClr val="bg1"/>
                </a:solidFill>
                <a:latin typeface="Gill Sans Light"/>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New Section Header</a:t>
            </a:r>
          </a:p>
        </p:txBody>
      </p:sp>
    </p:spTree>
    <p:extLst>
      <p:ext uri="{BB962C8B-B14F-4D97-AF65-F5344CB8AC3E}">
        <p14:creationId xmlns:p14="http://schemas.microsoft.com/office/powerpoint/2010/main" val="384583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with Title and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060450"/>
            <a:ext cx="8229600" cy="1029331"/>
          </a:xfrm>
          <a:prstGeom prst="rect">
            <a:avLst/>
          </a:prstGeom>
        </p:spPr>
        <p:txBody>
          <a:bodyPr/>
          <a:lstStyle>
            <a:lvl1pPr marL="0" indent="0" algn="l">
              <a:buFont typeface="Wingdings" charset="2"/>
              <a:buNone/>
              <a:defRPr sz="4000" baseline="0">
                <a:latin typeface="Gill Sans"/>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dirty="0"/>
              <a:t>Title of Slide</a:t>
            </a:r>
          </a:p>
        </p:txBody>
      </p:sp>
      <p:sp>
        <p:nvSpPr>
          <p:cNvPr id="9" name="Rectangle 8"/>
          <p:cNvSpPr/>
          <p:nvPr userDrawn="1"/>
        </p:nvSpPr>
        <p:spPr>
          <a:xfrm>
            <a:off x="0" y="0"/>
            <a:ext cx="9144000" cy="69973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Content Placeholder 2"/>
          <p:cNvSpPr>
            <a:spLocks noGrp="1"/>
          </p:cNvSpPr>
          <p:nvPr>
            <p:ph idx="10"/>
          </p:nvPr>
        </p:nvSpPr>
        <p:spPr>
          <a:xfrm>
            <a:off x="457199" y="2089781"/>
            <a:ext cx="8229601" cy="4237465"/>
          </a:xfrm>
          <a:prstGeom prst="rect">
            <a:avLst/>
          </a:prstGeom>
        </p:spPr>
        <p:txBody>
          <a:bodyPr/>
          <a:lstStyle>
            <a:lvl1pPr marL="342900" indent="-342900">
              <a:buFont typeface="Wingdings" charset="2"/>
              <a:buChar char="§"/>
              <a:defRPr>
                <a:latin typeface="Gill Sans"/>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27479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Bullets, Photos">
    <p:spTree>
      <p:nvGrpSpPr>
        <p:cNvPr id="1" name=""/>
        <p:cNvGrpSpPr/>
        <p:nvPr/>
      </p:nvGrpSpPr>
      <p:grpSpPr>
        <a:xfrm>
          <a:off x="0" y="0"/>
          <a:ext cx="0" cy="0"/>
          <a:chOff x="0" y="0"/>
          <a:chExt cx="0" cy="0"/>
        </a:xfrm>
      </p:grpSpPr>
      <p:sp>
        <p:nvSpPr>
          <p:cNvPr id="9" name="Content Placeholder 2"/>
          <p:cNvSpPr>
            <a:spLocks noGrp="1"/>
          </p:cNvSpPr>
          <p:nvPr>
            <p:ph idx="1"/>
          </p:nvPr>
        </p:nvSpPr>
        <p:spPr>
          <a:xfrm>
            <a:off x="457200" y="2089781"/>
            <a:ext cx="3886200" cy="4184020"/>
          </a:xfrm>
          <a:prstGeom prst="rect">
            <a:avLst/>
          </a:prstGeom>
        </p:spPr>
        <p:txBody>
          <a:bodyPr/>
          <a:lstStyle>
            <a:lvl1pPr marL="342900" indent="-342900">
              <a:buFont typeface="Wingdings" charset="2"/>
              <a:buChar char="§"/>
              <a:defRPr>
                <a:latin typeface="Gill Sans"/>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10" name="Picture Placeholder 2"/>
          <p:cNvSpPr>
            <a:spLocks noGrp="1"/>
          </p:cNvSpPr>
          <p:nvPr>
            <p:ph type="pic" idx="14"/>
          </p:nvPr>
        </p:nvSpPr>
        <p:spPr>
          <a:xfrm>
            <a:off x="4889500" y="2089779"/>
            <a:ext cx="3797300" cy="20178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1" name="Picture Placeholder 2"/>
          <p:cNvSpPr>
            <a:spLocks noGrp="1"/>
          </p:cNvSpPr>
          <p:nvPr>
            <p:ph type="pic" idx="15"/>
          </p:nvPr>
        </p:nvSpPr>
        <p:spPr>
          <a:xfrm>
            <a:off x="4889500" y="4302042"/>
            <a:ext cx="3797300" cy="211214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2" name="Rectangle 11"/>
          <p:cNvSpPr/>
          <p:nvPr userDrawn="1"/>
        </p:nvSpPr>
        <p:spPr>
          <a:xfrm>
            <a:off x="0" y="0"/>
            <a:ext cx="9144000" cy="69973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Content Placeholder 2"/>
          <p:cNvSpPr>
            <a:spLocks noGrp="1"/>
          </p:cNvSpPr>
          <p:nvPr>
            <p:ph idx="16" hasCustomPrompt="1"/>
          </p:nvPr>
        </p:nvSpPr>
        <p:spPr>
          <a:xfrm>
            <a:off x="457200" y="1060450"/>
            <a:ext cx="8229600" cy="1029329"/>
          </a:xfrm>
          <a:prstGeom prst="rect">
            <a:avLst/>
          </a:prstGeom>
        </p:spPr>
        <p:txBody>
          <a:bodyPr/>
          <a:lstStyle>
            <a:lvl1pPr marL="0" indent="0" algn="l">
              <a:buFont typeface="Wingdings" charset="2"/>
              <a:buNone/>
              <a:defRPr sz="4000" baseline="0">
                <a:latin typeface="Gill Sans"/>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dirty="0"/>
              <a:t>Title of Slide</a:t>
            </a:r>
          </a:p>
        </p:txBody>
      </p:sp>
    </p:spTree>
    <p:extLst>
      <p:ext uri="{BB962C8B-B14F-4D97-AF65-F5344CB8AC3E}">
        <p14:creationId xmlns:p14="http://schemas.microsoft.com/office/powerpoint/2010/main" val="4073207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wo Text Boxes">
    <p:spTree>
      <p:nvGrpSpPr>
        <p:cNvPr id="1" name=""/>
        <p:cNvGrpSpPr/>
        <p:nvPr/>
      </p:nvGrpSpPr>
      <p:grpSpPr>
        <a:xfrm>
          <a:off x="0" y="0"/>
          <a:ext cx="0" cy="0"/>
          <a:chOff x="0" y="0"/>
          <a:chExt cx="0" cy="0"/>
        </a:xfrm>
      </p:grpSpPr>
      <p:sp>
        <p:nvSpPr>
          <p:cNvPr id="12" name="Content Placeholder 2"/>
          <p:cNvSpPr>
            <a:spLocks noGrp="1"/>
          </p:cNvSpPr>
          <p:nvPr>
            <p:ph idx="1"/>
          </p:nvPr>
        </p:nvSpPr>
        <p:spPr>
          <a:xfrm>
            <a:off x="457200" y="2086230"/>
            <a:ext cx="3886200" cy="4187571"/>
          </a:xfrm>
          <a:prstGeom prst="rect">
            <a:avLst/>
          </a:prstGeom>
        </p:spPr>
        <p:txBody>
          <a:bodyPr/>
          <a:lstStyle>
            <a:lvl1pPr marL="342900" indent="-342900">
              <a:buFont typeface="Wingdings" charset="2"/>
              <a:buChar char="§"/>
              <a:defRPr>
                <a:latin typeface="Gill Sans"/>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13" name="Content Placeholder 2"/>
          <p:cNvSpPr>
            <a:spLocks noGrp="1"/>
          </p:cNvSpPr>
          <p:nvPr>
            <p:ph idx="14"/>
          </p:nvPr>
        </p:nvSpPr>
        <p:spPr>
          <a:xfrm>
            <a:off x="4800600" y="2086230"/>
            <a:ext cx="3886200" cy="4187572"/>
          </a:xfrm>
          <a:prstGeom prst="rect">
            <a:avLst/>
          </a:prstGeom>
        </p:spPr>
        <p:txBody>
          <a:bodyPr/>
          <a:lstStyle>
            <a:lvl1pPr marL="342900" indent="-342900">
              <a:buFont typeface="Wingdings" charset="2"/>
              <a:buChar char="§"/>
              <a:defRPr>
                <a:latin typeface="Gill Sans"/>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0" y="0"/>
            <a:ext cx="9144000" cy="69973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Content Placeholder 2"/>
          <p:cNvSpPr>
            <a:spLocks noGrp="1"/>
          </p:cNvSpPr>
          <p:nvPr>
            <p:ph idx="16" hasCustomPrompt="1"/>
          </p:nvPr>
        </p:nvSpPr>
        <p:spPr>
          <a:xfrm>
            <a:off x="457200" y="1060450"/>
            <a:ext cx="8229600" cy="1025779"/>
          </a:xfrm>
          <a:prstGeom prst="rect">
            <a:avLst/>
          </a:prstGeom>
        </p:spPr>
        <p:txBody>
          <a:bodyPr/>
          <a:lstStyle>
            <a:lvl1pPr marL="0" indent="0" algn="l">
              <a:buFont typeface="Wingdings" charset="2"/>
              <a:buNone/>
              <a:defRPr sz="4000" baseline="0">
                <a:latin typeface="Gill Sans"/>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dirty="0"/>
              <a:t>Title of Slide</a:t>
            </a:r>
          </a:p>
        </p:txBody>
      </p:sp>
    </p:spTree>
    <p:extLst>
      <p:ext uri="{BB962C8B-B14F-4D97-AF65-F5344CB8AC3E}">
        <p14:creationId xmlns:p14="http://schemas.microsoft.com/office/powerpoint/2010/main" val="420944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C0ADD5B7-C5DD-442E-9E86-B59D14FB1198}" type="datetimeFigureOut">
              <a:rPr lang="en-US" smtClean="0"/>
              <a:pPr/>
              <a:t>2/10/2020</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6FABBA3-BA57-4F9E-B2F3-893672880019}"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Header, Title, Caption">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660400" y="2021442"/>
            <a:ext cx="7823200" cy="3782458"/>
          </a:xfrm>
          <a:prstGeom prst="rect">
            <a:avLst/>
          </a:prstGeom>
        </p:spPr>
        <p:txBody>
          <a:bodyPr/>
          <a:lstStyle>
            <a:lvl1pPr marL="0" indent="0">
              <a:buNone/>
              <a:defRPr sz="3200">
                <a:latin typeface="Gill Sans"/>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3" name="Text Placeholder 3"/>
          <p:cNvSpPr>
            <a:spLocks noGrp="1"/>
          </p:cNvSpPr>
          <p:nvPr>
            <p:ph type="body" sz="half" idx="2" hasCustomPrompt="1"/>
          </p:nvPr>
        </p:nvSpPr>
        <p:spPr>
          <a:xfrm>
            <a:off x="660400" y="5985580"/>
            <a:ext cx="7912100" cy="553113"/>
          </a:xfrm>
          <a:prstGeom prst="rect">
            <a:avLst/>
          </a:prstGeom>
        </p:spPr>
        <p:txBody>
          <a:bodyPr/>
          <a:lstStyle>
            <a:lvl1pPr marL="0" indent="0">
              <a:buNone/>
              <a:defRPr sz="1400">
                <a:latin typeface="Gill Sans"/>
                <a:cs typeface="Gill San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Source</a:t>
            </a:r>
          </a:p>
        </p:txBody>
      </p:sp>
      <p:sp>
        <p:nvSpPr>
          <p:cNvPr id="6" name="Rectangle 5"/>
          <p:cNvSpPr/>
          <p:nvPr userDrawn="1"/>
        </p:nvSpPr>
        <p:spPr>
          <a:xfrm>
            <a:off x="0" y="0"/>
            <a:ext cx="9144000" cy="69973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Content Placeholder 2"/>
          <p:cNvSpPr>
            <a:spLocks noGrp="1"/>
          </p:cNvSpPr>
          <p:nvPr>
            <p:ph idx="16" hasCustomPrompt="1"/>
          </p:nvPr>
        </p:nvSpPr>
        <p:spPr>
          <a:xfrm>
            <a:off x="660400" y="1060450"/>
            <a:ext cx="7823200" cy="960991"/>
          </a:xfrm>
          <a:prstGeom prst="rect">
            <a:avLst/>
          </a:prstGeom>
        </p:spPr>
        <p:txBody>
          <a:bodyPr/>
          <a:lstStyle>
            <a:lvl1pPr marL="0" indent="0" algn="l">
              <a:buFont typeface="Wingdings" charset="2"/>
              <a:buNone/>
              <a:defRPr sz="4000" baseline="0">
                <a:latin typeface="Gill Sans"/>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dirty="0"/>
              <a:t>Title of Slide</a:t>
            </a:r>
          </a:p>
        </p:txBody>
      </p:sp>
    </p:spTree>
    <p:extLst>
      <p:ext uri="{BB962C8B-B14F-4D97-AF65-F5344CB8AC3E}">
        <p14:creationId xmlns:p14="http://schemas.microsoft.com/office/powerpoint/2010/main" val="3409119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44500" y="457200"/>
            <a:ext cx="8318500" cy="5346700"/>
          </a:xfrm>
          <a:prstGeom prst="rect">
            <a:avLst/>
          </a:prstGeom>
        </p:spPr>
        <p:txBody>
          <a:bodyPr/>
          <a:lstStyle>
            <a:lvl1pPr marL="0" indent="0">
              <a:buNone/>
              <a:defRPr sz="3200">
                <a:latin typeface="Gill Sans"/>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hasCustomPrompt="1"/>
          </p:nvPr>
        </p:nvSpPr>
        <p:spPr>
          <a:xfrm>
            <a:off x="355600" y="6010276"/>
            <a:ext cx="8407400" cy="657224"/>
          </a:xfrm>
          <a:prstGeom prst="rect">
            <a:avLst/>
          </a:prstGeom>
        </p:spPr>
        <p:txBody>
          <a:bodyPr/>
          <a:lstStyle>
            <a:lvl1pPr marL="0" indent="0">
              <a:buNone/>
              <a:defRPr sz="1400">
                <a:latin typeface="Gill Sans"/>
                <a:cs typeface="Gill San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Source</a:t>
            </a:r>
          </a:p>
        </p:txBody>
      </p:sp>
    </p:spTree>
    <p:extLst>
      <p:ext uri="{BB962C8B-B14F-4D97-AF65-F5344CB8AC3E}">
        <p14:creationId xmlns:p14="http://schemas.microsoft.com/office/powerpoint/2010/main" val="930826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Title">
    <p:spTree>
      <p:nvGrpSpPr>
        <p:cNvPr id="1" name=""/>
        <p:cNvGrpSpPr/>
        <p:nvPr/>
      </p:nvGrpSpPr>
      <p:grpSpPr>
        <a:xfrm>
          <a:off x="0" y="0"/>
          <a:ext cx="0" cy="0"/>
          <a:chOff x="0" y="0"/>
          <a:chExt cx="0" cy="0"/>
        </a:xfrm>
      </p:grpSpPr>
      <p:sp>
        <p:nvSpPr>
          <p:cNvPr id="4" name="Rectangle 3"/>
          <p:cNvSpPr/>
          <p:nvPr userDrawn="1"/>
        </p:nvSpPr>
        <p:spPr>
          <a:xfrm>
            <a:off x="0" y="0"/>
            <a:ext cx="9144000" cy="69973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Content Placeholder 2"/>
          <p:cNvSpPr>
            <a:spLocks noGrp="1"/>
          </p:cNvSpPr>
          <p:nvPr>
            <p:ph idx="1" hasCustomPrompt="1"/>
          </p:nvPr>
        </p:nvSpPr>
        <p:spPr>
          <a:xfrm>
            <a:off x="457200" y="1060450"/>
            <a:ext cx="8229600" cy="1029331"/>
          </a:xfrm>
          <a:prstGeom prst="rect">
            <a:avLst/>
          </a:prstGeom>
        </p:spPr>
        <p:txBody>
          <a:bodyPr/>
          <a:lstStyle>
            <a:lvl1pPr marL="0" indent="0" algn="l">
              <a:buFont typeface="Wingdings" charset="2"/>
              <a:buNone/>
              <a:defRPr sz="4000" baseline="0">
                <a:latin typeface="Gill Sans"/>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dirty="0"/>
              <a:t>Title of Slide</a:t>
            </a:r>
          </a:p>
        </p:txBody>
      </p:sp>
    </p:spTree>
    <p:extLst>
      <p:ext uri="{BB962C8B-B14F-4D97-AF65-F5344CB8AC3E}">
        <p14:creationId xmlns:p14="http://schemas.microsoft.com/office/powerpoint/2010/main" val="1904508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Break with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a:prstGeom prst="rect">
            <a:avLst/>
          </a:prstGeom>
        </p:spPr>
        <p:txBody>
          <a:bodyPr/>
          <a:lstStyle>
            <a:lvl1pPr marL="0" indent="0" algn="ctr">
              <a:buNone/>
              <a:defRPr sz="3200" baseline="0">
                <a:latin typeface="Gill Sans"/>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5" name="Rectangle 4"/>
          <p:cNvSpPr/>
          <p:nvPr userDrawn="1"/>
        </p:nvSpPr>
        <p:spPr>
          <a:xfrm>
            <a:off x="0" y="1003300"/>
            <a:ext cx="9144000" cy="723900"/>
          </a:xfrm>
          <a:prstGeom prst="rect">
            <a:avLst/>
          </a:prstGeom>
          <a:solidFill>
            <a:schemeClr val="bg1">
              <a:lumMod val="65000"/>
              <a:alpha val="48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lumMod val="75000"/>
                  <a:alpha val="34000"/>
                </a:prstClr>
              </a:solidFill>
            </a:endParaRPr>
          </a:p>
        </p:txBody>
      </p:sp>
      <p:sp>
        <p:nvSpPr>
          <p:cNvPr id="6" name="Subtitle 2"/>
          <p:cNvSpPr>
            <a:spLocks noGrp="1"/>
          </p:cNvSpPr>
          <p:nvPr>
            <p:ph type="subTitle" idx="13" hasCustomPrompt="1"/>
          </p:nvPr>
        </p:nvSpPr>
        <p:spPr>
          <a:xfrm>
            <a:off x="247650" y="1003300"/>
            <a:ext cx="8597900" cy="1752600"/>
          </a:xfrm>
          <a:prstGeom prst="rect">
            <a:avLst/>
          </a:prstGeom>
        </p:spPr>
        <p:txBody>
          <a:bodyPr/>
          <a:lstStyle>
            <a:lvl1pPr marL="0" indent="0" algn="r">
              <a:buNone/>
              <a:defRPr b="0" i="0">
                <a:solidFill>
                  <a:schemeClr val="tx1">
                    <a:lumMod val="95000"/>
                    <a:lumOff val="5000"/>
                  </a:schemeClr>
                </a:solidFill>
                <a:latin typeface="Gill Sans"/>
                <a:cs typeface="Gill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New Section Title</a:t>
            </a:r>
          </a:p>
        </p:txBody>
      </p:sp>
    </p:spTree>
    <p:extLst>
      <p:ext uri="{BB962C8B-B14F-4D97-AF65-F5344CB8AC3E}">
        <p14:creationId xmlns:p14="http://schemas.microsoft.com/office/powerpoint/2010/main" val="1547606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nal Page">
    <p:spTree>
      <p:nvGrpSpPr>
        <p:cNvPr id="1" name=""/>
        <p:cNvGrpSpPr/>
        <p:nvPr/>
      </p:nvGrpSpPr>
      <p:grpSpPr>
        <a:xfrm>
          <a:off x="0" y="0"/>
          <a:ext cx="0" cy="0"/>
          <a:chOff x="0" y="0"/>
          <a:chExt cx="0" cy="0"/>
        </a:xfrm>
      </p:grpSpPr>
      <p:pic>
        <p:nvPicPr>
          <p:cNvPr id="6" name="Picture 5" descr="EcoNW Logo-01.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9738" y="1063583"/>
            <a:ext cx="5597329" cy="324798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162" y="4026555"/>
            <a:ext cx="8526483" cy="2335441"/>
          </a:xfrm>
          <a:prstGeom prst="rect">
            <a:avLst/>
          </a:prstGeom>
        </p:spPr>
      </p:pic>
    </p:spTree>
    <p:extLst>
      <p:ext uri="{BB962C8B-B14F-4D97-AF65-F5344CB8AC3E}">
        <p14:creationId xmlns:p14="http://schemas.microsoft.com/office/powerpoint/2010/main" val="1953488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628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4600"/>
            <a:ext cx="8229600" cy="4541701"/>
          </a:xfrm>
          <a:prstGeom prst="rect">
            <a:avLst/>
          </a:prstGeom>
        </p:spPr>
        <p:txBody>
          <a:bodyPr/>
          <a:lstStyle>
            <a:lvl1pPr>
              <a:spcAft>
                <a:spcPts val="600"/>
              </a:spcAft>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2988236" y="190500"/>
            <a:ext cx="5833035" cy="617777"/>
          </a:xfrm>
          <a:prstGeom prst="rect">
            <a:avLst/>
          </a:prstGeom>
        </p:spPr>
        <p:txBody>
          <a:bodyPr/>
          <a:lstStyle>
            <a:lvl1pPr algn="r">
              <a:defRPr sz="2800" b="0" i="0">
                <a:solidFill>
                  <a:srgbClr val="404040"/>
                </a:solidFill>
                <a:latin typeface="Gill Sans Light"/>
                <a:cs typeface="Gill Sans Light"/>
              </a:defRPr>
            </a:lvl1pPr>
          </a:lstStyle>
          <a:p>
            <a:r>
              <a:rPr lang="en-US" dirty="0"/>
              <a:t>TITLE OF SLIDE</a:t>
            </a:r>
          </a:p>
        </p:txBody>
      </p:sp>
      <p:sp>
        <p:nvSpPr>
          <p:cNvPr id="5" name="Rectangle 4"/>
          <p:cNvSpPr/>
          <p:nvPr userDrawn="1"/>
        </p:nvSpPr>
        <p:spPr>
          <a:xfrm>
            <a:off x="1889295" y="6314837"/>
            <a:ext cx="5467841" cy="379591"/>
          </a:xfrm>
          <a:prstGeom prst="rect">
            <a:avLst/>
          </a:prstGeom>
        </p:spPr>
        <p:txBody>
          <a:bodyPr wrap="none">
            <a:spAutoFit/>
          </a:bodyPr>
          <a:lstStyle/>
          <a:p>
            <a:pPr algn="ctr" defTabSz="457200">
              <a:defRPr/>
            </a:pPr>
            <a:r>
              <a:rPr lang="en-US" sz="1600" dirty="0">
                <a:solidFill>
                  <a:srgbClr val="404040"/>
                </a:solidFill>
                <a:latin typeface="Avenir Book"/>
                <a:cs typeface="Avenir Book"/>
              </a:rPr>
              <a:t>Portland        |       Eugene       </a:t>
            </a:r>
            <a:r>
              <a:rPr lang="en-US" sz="2800" baseline="-4000" dirty="0">
                <a:solidFill>
                  <a:srgbClr val="404040"/>
                </a:solidFill>
                <a:latin typeface="Avenir Book"/>
                <a:cs typeface="Avenir Book"/>
              </a:rPr>
              <a:t>|      </a:t>
            </a:r>
            <a:r>
              <a:rPr lang="en-US" sz="1600" dirty="0">
                <a:solidFill>
                  <a:srgbClr val="404040"/>
                </a:solidFill>
                <a:latin typeface="Avenir Book"/>
                <a:cs typeface="Avenir Book"/>
              </a:rPr>
              <a:t>Seattle        |     </a:t>
            </a:r>
            <a:r>
              <a:rPr lang="en-US" sz="2800" baseline="-4000" dirty="0">
                <a:solidFill>
                  <a:srgbClr val="404040"/>
                </a:solidFill>
                <a:latin typeface="Avenir Book"/>
                <a:cs typeface="Avenir Book"/>
              </a:rPr>
              <a:t>  </a:t>
            </a:r>
            <a:r>
              <a:rPr lang="en-US" sz="1600" dirty="0">
                <a:solidFill>
                  <a:srgbClr val="404040"/>
                </a:solidFill>
                <a:latin typeface="Avenir Book"/>
                <a:cs typeface="Avenir Book"/>
              </a:rPr>
              <a:t>Boise</a:t>
            </a:r>
          </a:p>
        </p:txBody>
      </p:sp>
    </p:spTree>
    <p:extLst>
      <p:ext uri="{BB962C8B-B14F-4D97-AF65-F5344CB8AC3E}">
        <p14:creationId xmlns:p14="http://schemas.microsoft.com/office/powerpoint/2010/main" val="391554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457200" y="6356350"/>
            <a:ext cx="2133600" cy="365125"/>
          </a:xfrm>
          <a:prstGeom prst="rect">
            <a:avLst/>
          </a:prstGeom>
        </p:spPr>
        <p:txBody>
          <a:bodyPr/>
          <a:lstStyle>
            <a:lvl1pPr>
              <a:defRPr/>
            </a:lvl1pPr>
          </a:lstStyle>
          <a:p>
            <a:pPr defTabSz="457200">
              <a:defRPr/>
            </a:pPr>
            <a:endParaRPr lang="en-US" dirty="0">
              <a:solidFill>
                <a:prstClr val="black"/>
              </a:solidFill>
            </a:endParaRPr>
          </a:p>
        </p:txBody>
      </p:sp>
      <p:sp>
        <p:nvSpPr>
          <p:cNvPr id="6"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defTabSz="457200">
              <a:defRPr/>
            </a:pPr>
            <a:endParaRPr lang="en-US" dirty="0">
              <a:solidFill>
                <a:prstClr val="black"/>
              </a:solidFill>
            </a:endParaRPr>
          </a:p>
        </p:txBody>
      </p:sp>
      <p:sp>
        <p:nvSpPr>
          <p:cNvPr id="7" name="Slide Number Placeholder 17"/>
          <p:cNvSpPr>
            <a:spLocks noGrp="1"/>
          </p:cNvSpPr>
          <p:nvPr>
            <p:ph type="sldNum" sz="quarter" idx="12"/>
          </p:nvPr>
        </p:nvSpPr>
        <p:spPr>
          <a:xfrm>
            <a:off x="7924800" y="6356350"/>
            <a:ext cx="762000" cy="365125"/>
          </a:xfrm>
          <a:prstGeom prst="rect">
            <a:avLst/>
          </a:prstGeom>
        </p:spPr>
        <p:txBody>
          <a:bodyPr/>
          <a:lstStyle>
            <a:lvl1pPr>
              <a:defRPr/>
            </a:lvl1pPr>
          </a:lstStyle>
          <a:p>
            <a:pPr defTabSz="457200"/>
            <a:fld id="{7E572949-E575-3747-9FCF-CEFF96267D18}" type="slidenum">
              <a:rPr lang="en-US">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688789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301671" y="2288760"/>
            <a:ext cx="6385130" cy="1109973"/>
          </a:xfrm>
          <a:prstGeom prst="rect">
            <a:avLst/>
          </a:prstGeom>
        </p:spPr>
        <p:txBody>
          <a:bodyPr>
            <a:normAutofit/>
          </a:bodyPr>
          <a:lstStyle>
            <a:lvl1pPr marL="0" marR="0" indent="0" algn="l" defTabSz="457200" rtl="0" eaLnBrk="1" fontAlgn="auto" latinLnBrk="0" hangingPunct="1">
              <a:lnSpc>
                <a:spcPct val="150000"/>
              </a:lnSpc>
              <a:spcBef>
                <a:spcPct val="0"/>
              </a:spcBef>
              <a:spcAft>
                <a:spcPts val="0"/>
              </a:spcAft>
              <a:buClrTx/>
              <a:buSzTx/>
              <a:buFontTx/>
              <a:buNone/>
              <a:tabLst/>
              <a:defRPr sz="2400">
                <a:solidFill>
                  <a:srgbClr val="64611D"/>
                </a:solidFill>
              </a:defRPr>
            </a:lvl1pPr>
          </a:lstStyle>
          <a:p>
            <a:r>
              <a:rPr lang="en-US" dirty="0" smtClean="0"/>
              <a:t>Click to edit Master title style</a:t>
            </a:r>
            <a:br>
              <a:rPr lang="en-US" dirty="0" smtClean="0"/>
            </a:br>
            <a:r>
              <a:rPr lang="en-US" sz="1200" b="0" i="1" dirty="0" smtClean="0">
                <a:solidFill>
                  <a:srgbClr val="64611D"/>
                </a:solidFill>
                <a:latin typeface="Arial"/>
                <a:cs typeface="Arial"/>
              </a:rPr>
              <a:t>Click to edit Master title style</a:t>
            </a:r>
            <a:br>
              <a:rPr lang="en-US" sz="1200" b="0" i="1" dirty="0" smtClean="0">
                <a:solidFill>
                  <a:srgbClr val="64611D"/>
                </a:solidFill>
                <a:latin typeface="Arial"/>
                <a:cs typeface="Arial"/>
              </a:rPr>
            </a:br>
            <a:endParaRPr lang="en-US" dirty="0"/>
          </a:p>
        </p:txBody>
      </p:sp>
      <p:pic>
        <p:nvPicPr>
          <p:cNvPr id="2" name="Picture 1" descr="COB-Bug_RGB_300.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899" y="1752114"/>
            <a:ext cx="1699170" cy="1699170"/>
          </a:xfrm>
          <a:prstGeom prst="rect">
            <a:avLst/>
          </a:prstGeom>
        </p:spPr>
      </p:pic>
      <p:sp>
        <p:nvSpPr>
          <p:cNvPr id="7" name="Footer Placeholder 6"/>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EC11449D-96CB-4A8F-9353-7E2C7857657C}" type="slidenum">
              <a:rPr lang="en-US" smtClean="0"/>
              <a:pPr/>
              <a:t>‹#›</a:t>
            </a:fld>
            <a:endParaRPr lang="en-US" dirty="0"/>
          </a:p>
        </p:txBody>
      </p:sp>
    </p:spTree>
    <p:extLst>
      <p:ext uri="{BB962C8B-B14F-4D97-AF65-F5344CB8AC3E}">
        <p14:creationId xmlns:p14="http://schemas.microsoft.com/office/powerpoint/2010/main" val="1528069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1443" y="354438"/>
            <a:ext cx="6836513" cy="358774"/>
          </a:xfrm>
          <a:prstGeom prst="rect">
            <a:avLst/>
          </a:prstGeom>
        </p:spPr>
        <p:txBody>
          <a:bodyPr>
            <a:normAutofit/>
          </a:bodyPr>
          <a:lstStyle>
            <a:lvl1pPr algn="r">
              <a:defRPr sz="1400">
                <a:solidFill>
                  <a:srgbClr val="64611D"/>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457200" y="1600200"/>
            <a:ext cx="8229600" cy="4525963"/>
          </a:xfrm>
        </p:spPr>
        <p:txBody>
          <a:bodyPr/>
          <a:lstStyle>
            <a:lvl1pPr>
              <a:defRPr sz="2800"/>
            </a:lvl1pPr>
            <a:lvl2pPr>
              <a:defRPr sz="24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COB-CityLogo_StackedAndHoriz.ai"/>
          <p:cNvPicPr>
            <a:picLocks noChangeAspect="1"/>
          </p:cNvPicPr>
          <p:nvPr userDrawn="1"/>
        </p:nvPicPr>
        <p:blipFill rotWithShape="1">
          <a:blip r:embed="rId2">
            <a:extLst>
              <a:ext uri="{28A0092B-C50C-407E-A947-70E740481C1C}">
                <a14:useLocalDpi xmlns:a14="http://schemas.microsoft.com/office/drawing/2010/main" val="0"/>
              </a:ext>
            </a:extLst>
          </a:blip>
          <a:srcRect l="20648" t="39567" r="60926" b="44120"/>
          <a:stretch/>
        </p:blipFill>
        <p:spPr>
          <a:xfrm>
            <a:off x="7608310" y="177222"/>
            <a:ext cx="1301871" cy="745796"/>
          </a:xfrm>
          <a:prstGeom prst="rect">
            <a:avLst/>
          </a:prstGeom>
        </p:spPr>
      </p:pic>
      <p:sp>
        <p:nvSpPr>
          <p:cNvPr id="11" name="Footer Placeholder 10"/>
          <p:cNvSpPr>
            <a:spLocks noGrp="1"/>
          </p:cNvSpPr>
          <p:nvPr>
            <p:ph type="ftr" sz="quarter" idx="10"/>
          </p:nvPr>
        </p:nvSpPr>
        <p:spPr/>
        <p:txBody>
          <a:bodyPr/>
          <a:lstStyle/>
          <a:p>
            <a:endParaRPr lang="en-US" dirty="0"/>
          </a:p>
        </p:txBody>
      </p:sp>
      <p:sp>
        <p:nvSpPr>
          <p:cNvPr id="12" name="Slide Number Placeholder 11"/>
          <p:cNvSpPr>
            <a:spLocks noGrp="1"/>
          </p:cNvSpPr>
          <p:nvPr>
            <p:ph type="sldNum" sz="quarter" idx="11"/>
          </p:nvPr>
        </p:nvSpPr>
        <p:spPr/>
        <p:txBody>
          <a:bodyPr/>
          <a:lstStyle/>
          <a:p>
            <a:fld id="{EC11449D-96CB-4A8F-9353-7E2C7857657C}" type="slidenum">
              <a:rPr lang="en-US" smtClean="0"/>
              <a:pPr/>
              <a:t>‹#›</a:t>
            </a:fld>
            <a:endParaRPr lang="en-US" dirty="0"/>
          </a:p>
        </p:txBody>
      </p:sp>
    </p:spTree>
    <p:extLst>
      <p:ext uri="{BB962C8B-B14F-4D97-AF65-F5344CB8AC3E}">
        <p14:creationId xmlns:p14="http://schemas.microsoft.com/office/powerpoint/2010/main" val="3878844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C0ADD5B7-C5DD-442E-9E86-B59D14FB1198}" type="datetimeFigureOut">
              <a:rPr lang="en-US" smtClean="0"/>
              <a:pPr/>
              <a:t>2/10/2020</a:t>
            </a:fld>
            <a:endParaRPr lang="en-US" dirty="0"/>
          </a:p>
        </p:txBody>
      </p:sp>
      <p:sp>
        <p:nvSpPr>
          <p:cNvPr id="10" name="Slide Number Placeholder 9"/>
          <p:cNvSpPr>
            <a:spLocks noGrp="1"/>
          </p:cNvSpPr>
          <p:nvPr>
            <p:ph type="sldNum" sz="quarter" idx="16"/>
          </p:nvPr>
        </p:nvSpPr>
        <p:spPr/>
        <p:txBody>
          <a:bodyPr rtlCol="0"/>
          <a:lstStyle/>
          <a:p>
            <a:fld id="{86FABBA3-BA57-4F9E-B2F3-893672880019}"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1443" y="354438"/>
            <a:ext cx="6836513" cy="358774"/>
          </a:xfrm>
          <a:prstGeom prst="rect">
            <a:avLst/>
          </a:prstGeom>
        </p:spPr>
        <p:txBody>
          <a:bodyPr>
            <a:normAutofit/>
          </a:bodyPr>
          <a:lstStyle>
            <a:lvl1pPr algn="r">
              <a:defRPr sz="1400">
                <a:solidFill>
                  <a:srgbClr val="64611D"/>
                </a:solidFill>
              </a:defRPr>
            </a:lvl1pPr>
          </a:lstStyle>
          <a:p>
            <a:r>
              <a:rPr lang="en-US" smtClean="0"/>
              <a:t>Click to edit Master title style</a:t>
            </a:r>
            <a:endParaRPr lang="en-US" dirty="0"/>
          </a:p>
        </p:txBody>
      </p:sp>
      <p:pic>
        <p:nvPicPr>
          <p:cNvPr id="4" name="Picture 3" descr="COB-CityLogo_StackedAndHoriz.ai"/>
          <p:cNvPicPr>
            <a:picLocks noChangeAspect="1"/>
          </p:cNvPicPr>
          <p:nvPr userDrawn="1"/>
        </p:nvPicPr>
        <p:blipFill rotWithShape="1">
          <a:blip r:embed="rId2">
            <a:extLst>
              <a:ext uri="{28A0092B-C50C-407E-A947-70E740481C1C}">
                <a14:useLocalDpi xmlns:a14="http://schemas.microsoft.com/office/drawing/2010/main" val="0"/>
              </a:ext>
            </a:extLst>
          </a:blip>
          <a:srcRect l="20648" t="39567" r="60926" b="44120"/>
          <a:stretch/>
        </p:blipFill>
        <p:spPr>
          <a:xfrm>
            <a:off x="7608310" y="177222"/>
            <a:ext cx="1301871" cy="745796"/>
          </a:xfrm>
          <a:prstGeom prst="rect">
            <a:avLst/>
          </a:prstGeom>
        </p:spPr>
      </p:pic>
      <p:sp>
        <p:nvSpPr>
          <p:cNvPr id="10" name="Content Placeholder 2"/>
          <p:cNvSpPr>
            <a:spLocks noGrp="1"/>
          </p:cNvSpPr>
          <p:nvPr>
            <p:ph sz="half" idx="1"/>
          </p:nvPr>
        </p:nvSpPr>
        <p:spPr>
          <a:xfrm>
            <a:off x="457200" y="158416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4648200" y="158416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8"/>
          <p:cNvSpPr>
            <a:spLocks noGrp="1"/>
          </p:cNvSpPr>
          <p:nvPr>
            <p:ph type="ftr" sz="quarter" idx="10"/>
          </p:nvPr>
        </p:nvSpPr>
        <p:spPr/>
        <p:txBody>
          <a:bodyPr/>
          <a:lstStyle/>
          <a:p>
            <a:endParaRPr lang="en-US" dirty="0"/>
          </a:p>
        </p:txBody>
      </p:sp>
      <p:sp>
        <p:nvSpPr>
          <p:cNvPr id="13" name="Slide Number Placeholder 12"/>
          <p:cNvSpPr>
            <a:spLocks noGrp="1"/>
          </p:cNvSpPr>
          <p:nvPr>
            <p:ph type="sldNum" sz="quarter" idx="11"/>
          </p:nvPr>
        </p:nvSpPr>
        <p:spPr/>
        <p:txBody>
          <a:bodyPr/>
          <a:lstStyle/>
          <a:p>
            <a:fld id="{EC11449D-96CB-4A8F-9353-7E2C7857657C}" type="slidenum">
              <a:rPr lang="en-US" smtClean="0"/>
              <a:pPr/>
              <a:t>‹#›</a:t>
            </a:fld>
            <a:endParaRPr lang="en-US" dirty="0"/>
          </a:p>
        </p:txBody>
      </p:sp>
    </p:spTree>
    <p:extLst>
      <p:ext uri="{BB962C8B-B14F-4D97-AF65-F5344CB8AC3E}">
        <p14:creationId xmlns:p14="http://schemas.microsoft.com/office/powerpoint/2010/main" val="4016984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noramic Picture with Caption">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026391"/>
            <a:ext cx="9144000" cy="4330913"/>
          </a:xfrm>
          <a:prstGeom prst="rect">
            <a:avLst/>
          </a:prstGeom>
          <a:solidFill>
            <a:srgbClr val="2A6363">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2A6363"/>
              </a:solidFill>
            </a:endParaRPr>
          </a:p>
        </p:txBody>
      </p:sp>
      <p:pic>
        <p:nvPicPr>
          <p:cNvPr id="4" name="Picture 3" descr="COB-CityLogo_StackedAndHoriz.ai"/>
          <p:cNvPicPr>
            <a:picLocks noChangeAspect="1"/>
          </p:cNvPicPr>
          <p:nvPr userDrawn="1"/>
        </p:nvPicPr>
        <p:blipFill rotWithShape="1">
          <a:blip r:embed="rId2">
            <a:extLst>
              <a:ext uri="{28A0092B-C50C-407E-A947-70E740481C1C}">
                <a14:useLocalDpi xmlns:a14="http://schemas.microsoft.com/office/drawing/2010/main" val="0"/>
              </a:ext>
            </a:extLst>
          </a:blip>
          <a:srcRect l="20648" t="39567" r="60926" b="44120"/>
          <a:stretch/>
        </p:blipFill>
        <p:spPr>
          <a:xfrm>
            <a:off x="7608310" y="177222"/>
            <a:ext cx="1301871" cy="745796"/>
          </a:xfrm>
          <a:prstGeom prst="rect">
            <a:avLst/>
          </a:prstGeom>
        </p:spPr>
      </p:pic>
      <p:sp>
        <p:nvSpPr>
          <p:cNvPr id="2" name="Title 1"/>
          <p:cNvSpPr>
            <a:spLocks noGrp="1"/>
          </p:cNvSpPr>
          <p:nvPr>
            <p:ph type="ctrTitle"/>
          </p:nvPr>
        </p:nvSpPr>
        <p:spPr>
          <a:xfrm>
            <a:off x="1041443" y="354438"/>
            <a:ext cx="6836513" cy="358774"/>
          </a:xfrm>
          <a:prstGeom prst="rect">
            <a:avLst/>
          </a:prstGeom>
        </p:spPr>
        <p:txBody>
          <a:bodyPr>
            <a:normAutofit/>
          </a:bodyPr>
          <a:lstStyle>
            <a:lvl1pPr algn="r">
              <a:defRPr sz="1400">
                <a:solidFill>
                  <a:srgbClr val="64611D"/>
                </a:solidFill>
              </a:defRPr>
            </a:lvl1pPr>
          </a:lstStyle>
          <a:p>
            <a:r>
              <a:rPr lang="en-US" smtClean="0"/>
              <a:t>Click to edit Master title style</a:t>
            </a:r>
            <a:endParaRPr lang="en-US" dirty="0"/>
          </a:p>
        </p:txBody>
      </p:sp>
      <p:sp>
        <p:nvSpPr>
          <p:cNvPr id="12" name="Picture Placeholder 2"/>
          <p:cNvSpPr>
            <a:spLocks noGrp="1"/>
          </p:cNvSpPr>
          <p:nvPr>
            <p:ph type="pic" idx="1"/>
          </p:nvPr>
        </p:nvSpPr>
        <p:spPr>
          <a:xfrm>
            <a:off x="1041443" y="1026391"/>
            <a:ext cx="7061114" cy="43309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3" name="Text Placeholder 3"/>
          <p:cNvSpPr>
            <a:spLocks noGrp="1"/>
          </p:cNvSpPr>
          <p:nvPr>
            <p:ph type="body" sz="half" idx="2"/>
          </p:nvPr>
        </p:nvSpPr>
        <p:spPr>
          <a:xfrm>
            <a:off x="1041443" y="5357305"/>
            <a:ext cx="6019846" cy="712440"/>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Footer Placeholder 8"/>
          <p:cNvSpPr>
            <a:spLocks noGrp="1"/>
          </p:cNvSpPr>
          <p:nvPr>
            <p:ph type="ftr" sz="quarter" idx="10"/>
          </p:nvPr>
        </p:nvSpPr>
        <p:spPr/>
        <p:txBody>
          <a:bodyPr/>
          <a:lstStyle/>
          <a:p>
            <a:endParaRPr lang="en-US" dirty="0"/>
          </a:p>
        </p:txBody>
      </p:sp>
      <p:sp>
        <p:nvSpPr>
          <p:cNvPr id="11" name="Slide Number Placeholder 10"/>
          <p:cNvSpPr>
            <a:spLocks noGrp="1"/>
          </p:cNvSpPr>
          <p:nvPr>
            <p:ph type="sldNum" sz="quarter" idx="11"/>
          </p:nvPr>
        </p:nvSpPr>
        <p:spPr/>
        <p:txBody>
          <a:bodyPr/>
          <a:lstStyle/>
          <a:p>
            <a:fld id="{EC11449D-96CB-4A8F-9353-7E2C7857657C}" type="slidenum">
              <a:rPr lang="en-US" smtClean="0"/>
              <a:pPr/>
              <a:t>‹#›</a:t>
            </a:fld>
            <a:endParaRPr lang="en-US" dirty="0"/>
          </a:p>
        </p:txBody>
      </p:sp>
    </p:spTree>
    <p:extLst>
      <p:ext uri="{BB962C8B-B14F-4D97-AF65-F5344CB8AC3E}">
        <p14:creationId xmlns:p14="http://schemas.microsoft.com/office/powerpoint/2010/main" val="207109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C0ADD5B7-C5DD-442E-9E86-B59D14FB1198}" type="datetimeFigureOut">
              <a:rPr lang="en-US" smtClean="0"/>
              <a:pPr/>
              <a:t>2/10/2020</a:t>
            </a:fld>
            <a:endParaRPr lang="en-US" dirty="0"/>
          </a:p>
        </p:txBody>
      </p:sp>
      <p:sp>
        <p:nvSpPr>
          <p:cNvPr id="12" name="Slide Number Placeholder 11"/>
          <p:cNvSpPr>
            <a:spLocks noGrp="1"/>
          </p:cNvSpPr>
          <p:nvPr>
            <p:ph type="sldNum" sz="quarter" idx="16"/>
          </p:nvPr>
        </p:nvSpPr>
        <p:spPr/>
        <p:txBody>
          <a:bodyPr rtlCol="0"/>
          <a:lstStyle/>
          <a:p>
            <a:fld id="{86FABBA3-BA57-4F9E-B2F3-893672880019}"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0ADD5B7-C5DD-442E-9E86-B59D14FB1198}" type="datetimeFigureOut">
              <a:rPr lang="en-US" smtClean="0"/>
              <a:pPr/>
              <a:t>2/10/2020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6FABBA3-BA57-4F9E-B2F3-89367288001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DD5B7-C5DD-442E-9E86-B59D14FB1198}" type="datetimeFigureOut">
              <a:rPr lang="en-US" smtClean="0"/>
              <a:pPr/>
              <a:t>2/10/2020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6FABBA3-BA57-4F9E-B2F3-89367288001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0ADD5B7-C5DD-442E-9E86-B59D14FB1198}" type="datetimeFigureOut">
              <a:rPr lang="en-US" smtClean="0"/>
              <a:pPr/>
              <a:t>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6FABBA3-BA57-4F9E-B2F3-893672880019}"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C0ADD5B7-C5DD-442E-9E86-B59D14FB1198}" type="datetimeFigureOut">
              <a:rPr lang="en-US" smtClean="0"/>
              <a:pPr/>
              <a:t>2/10/2020</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6FABBA3-BA57-4F9E-B2F3-893672880019}"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0ADD5B7-C5DD-442E-9E86-B59D14FB1198}" type="datetimeFigureOut">
              <a:rPr lang="en-US" smtClean="0"/>
              <a:pPr/>
              <a:t>2/10/2020</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6FABBA3-BA57-4F9E-B2F3-89367288001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0ADD5B7-C5DD-442E-9E86-B59D14FB1198}" type="datetimeFigureOut">
              <a:rPr lang="en-US" smtClean="0">
                <a:solidFill>
                  <a:srgbClr val="69676D"/>
                </a:solidFill>
              </a:rPr>
              <a:pPr/>
              <a:t>2/10/2020</a:t>
            </a:fld>
            <a:endParaRPr lang="en-US" dirty="0">
              <a:solidFill>
                <a:srgbClr val="69676D"/>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69676D"/>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6FABBA3-BA57-4F9E-B2F3-893672880019}" type="slidenum">
              <a:rPr lang="en-US" smtClean="0"/>
              <a:pPr/>
              <a:t>‹#›</a:t>
            </a:fld>
            <a:endParaRPr lang="en-US" dirty="0"/>
          </a:p>
        </p:txBody>
      </p:sp>
    </p:spTree>
    <p:extLst>
      <p:ext uri="{BB962C8B-B14F-4D97-AF65-F5344CB8AC3E}">
        <p14:creationId xmlns:p14="http://schemas.microsoft.com/office/powerpoint/2010/main" val="16185285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9841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126163"/>
            <a:ext cx="9144000" cy="731837"/>
          </a:xfrm>
          <a:prstGeom prst="rect">
            <a:avLst/>
          </a:prstGeom>
          <a:solidFill>
            <a:srgbClr val="64611D">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Placeholder 3"/>
          <p:cNvSpPr>
            <a:spLocks noGrp="1"/>
          </p:cNvSpPr>
          <p:nvPr>
            <p:ph type="title"/>
          </p:nvPr>
        </p:nvSpPr>
        <p:spPr>
          <a:xfrm>
            <a:off x="457200" y="137477"/>
            <a:ext cx="8229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7" name="Title 1"/>
          <p:cNvSpPr txBox="1">
            <a:spLocks/>
          </p:cNvSpPr>
          <p:nvPr userDrawn="1"/>
        </p:nvSpPr>
        <p:spPr>
          <a:xfrm>
            <a:off x="457201" y="6298402"/>
            <a:ext cx="1188720" cy="36512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cap="all">
                <a:solidFill>
                  <a:schemeClr val="tx1"/>
                </a:solidFill>
                <a:latin typeface="Arial"/>
                <a:ea typeface="+mj-ea"/>
                <a:cs typeface="Arial"/>
              </a:defRPr>
            </a:lvl1pPr>
          </a:lstStyle>
          <a:p>
            <a:r>
              <a:rPr lang="en-US" sz="1000" dirty="0" smtClean="0">
                <a:solidFill>
                  <a:srgbClr val="64611D"/>
                </a:solidFill>
              </a:rPr>
              <a:t>CITY OF BEND  </a:t>
            </a:r>
            <a:r>
              <a:rPr lang="en-US" sz="1000" b="0" dirty="0" smtClean="0">
                <a:solidFill>
                  <a:srgbClr val="64611D"/>
                </a:solidFill>
              </a:rPr>
              <a:t>|</a:t>
            </a:r>
            <a:endParaRPr lang="en-US" sz="1000" b="0" dirty="0">
              <a:solidFill>
                <a:srgbClr val="64611D"/>
              </a:solidFill>
            </a:endParaRPr>
          </a:p>
        </p:txBody>
      </p:sp>
      <p:sp>
        <p:nvSpPr>
          <p:cNvPr id="18" name="Footer Placeholder 17"/>
          <p:cNvSpPr>
            <a:spLocks noGrp="1"/>
          </p:cNvSpPr>
          <p:nvPr>
            <p:ph type="ftr" sz="quarter" idx="3"/>
          </p:nvPr>
        </p:nvSpPr>
        <p:spPr>
          <a:xfrm>
            <a:off x="1536193" y="6298402"/>
            <a:ext cx="3086100" cy="365125"/>
          </a:xfrm>
          <a:prstGeom prst="rect">
            <a:avLst/>
          </a:prstGeom>
        </p:spPr>
        <p:txBody>
          <a:bodyPr vert="horz" lIns="91440" tIns="45720" rIns="91440" bIns="45720" rtlCol="0" anchor="ctr"/>
          <a:lstStyle>
            <a:lvl1pPr algn="l">
              <a:defRPr sz="1000" cap="all" baseline="0">
                <a:solidFill>
                  <a:srgbClr val="64611D"/>
                </a:solidFill>
                <a:latin typeface="Arial" panose="020B0604020202020204" pitchFamily="34" charset="0"/>
              </a:defRPr>
            </a:lvl1pPr>
          </a:lstStyle>
          <a:p>
            <a:pPr defTabSz="457200"/>
            <a:endParaRPr lang="en-US" dirty="0"/>
          </a:p>
        </p:txBody>
      </p:sp>
      <p:sp>
        <p:nvSpPr>
          <p:cNvPr id="19" name="Slide Number Placeholder 18"/>
          <p:cNvSpPr>
            <a:spLocks noGrp="1"/>
          </p:cNvSpPr>
          <p:nvPr>
            <p:ph type="sldNum" sz="quarter" idx="4"/>
          </p:nvPr>
        </p:nvSpPr>
        <p:spPr>
          <a:xfrm>
            <a:off x="8193024" y="6310788"/>
            <a:ext cx="493776" cy="365125"/>
          </a:xfrm>
          <a:prstGeom prst="rect">
            <a:avLst/>
          </a:prstGeom>
        </p:spPr>
        <p:txBody>
          <a:bodyPr vert="horz" lIns="91440" tIns="45720" rIns="91440" bIns="45720" rtlCol="0" anchor="ctr"/>
          <a:lstStyle>
            <a:lvl1pPr algn="r">
              <a:defRPr sz="1000" cap="all" baseline="0">
                <a:solidFill>
                  <a:srgbClr val="64611D"/>
                </a:solidFill>
                <a:latin typeface="Arial" panose="020B0604020202020204" pitchFamily="34" charset="0"/>
                <a:cs typeface="Arial" panose="020B0604020202020204" pitchFamily="34" charset="0"/>
              </a:defRPr>
            </a:lvl1pPr>
          </a:lstStyle>
          <a:p>
            <a:pPr defTabSz="457200"/>
            <a:fld id="{EC11449D-96CB-4A8F-9353-7E2C7857657C}" type="slidenum">
              <a:rPr lang="en-US" smtClean="0"/>
              <a:pPr defTabSz="457200"/>
              <a:t>‹#›</a:t>
            </a:fld>
            <a:endParaRPr lang="en-US" dirty="0"/>
          </a:p>
        </p:txBody>
      </p:sp>
    </p:spTree>
    <p:extLst>
      <p:ext uri="{BB962C8B-B14F-4D97-AF65-F5344CB8AC3E}">
        <p14:creationId xmlns:p14="http://schemas.microsoft.com/office/powerpoint/2010/main" val="1263406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Lst>
  <p:hf sldNum="0" hdr="0" ftr="0" dt="0"/>
  <p:txStyles>
    <p:titleStyle>
      <a:lvl1pPr algn="r" defTabSz="457200" rtl="0" eaLnBrk="1" latinLnBrk="0" hangingPunct="1">
        <a:spcBef>
          <a:spcPct val="0"/>
        </a:spcBef>
        <a:buNone/>
        <a:defRPr sz="1400" b="1" i="0" kern="1200" cap="all" baseline="0">
          <a:solidFill>
            <a:srgbClr val="64611D"/>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emf"/><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cid:image001.png@01D582B8.4820300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5.emf"/><Relationship Id="rId4" Type="http://schemas.openxmlformats.org/officeDocument/2006/relationships/image" Target="../media/image44.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8.emf"/><Relationship Id="rId4" Type="http://schemas.openxmlformats.org/officeDocument/2006/relationships/image" Target="../media/image47.emf"/></Relationships>
</file>

<file path=ppt/slides/_rels/slide5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14" y="990600"/>
            <a:ext cx="4659406"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2819400" y="1371600"/>
            <a:ext cx="1600200" cy="584775"/>
          </a:xfrm>
          <a:prstGeom prst="rect">
            <a:avLst/>
          </a:prstGeom>
          <a:noFill/>
        </p:spPr>
        <p:txBody>
          <a:bodyPr wrap="square" rtlCol="0">
            <a:spAutoFit/>
          </a:bodyPr>
          <a:lstStyle/>
          <a:p>
            <a:r>
              <a:rPr lang="en-US" sz="3200" b="1" dirty="0" smtClean="0"/>
              <a:t>2020 - ?</a:t>
            </a:r>
            <a:endParaRPr lang="en-US" sz="3200" b="1" dirty="0"/>
          </a:p>
        </p:txBody>
      </p:sp>
      <p:sp>
        <p:nvSpPr>
          <p:cNvPr id="4" name="TextBox 3"/>
          <p:cNvSpPr txBox="1"/>
          <p:nvPr/>
        </p:nvSpPr>
        <p:spPr>
          <a:xfrm>
            <a:off x="1371600" y="1066800"/>
            <a:ext cx="762000" cy="369332"/>
          </a:xfrm>
          <a:prstGeom prst="rect">
            <a:avLst/>
          </a:prstGeom>
          <a:solidFill>
            <a:schemeClr val="bg1"/>
          </a:solidFill>
        </p:spPr>
        <p:txBody>
          <a:bodyPr wrap="square" rtlCol="0">
            <a:spAutoFit/>
          </a:bodyPr>
          <a:lstStyle/>
          <a:p>
            <a:pPr algn="ctr"/>
            <a:r>
              <a:rPr lang="en-US" b="1" dirty="0" smtClean="0">
                <a:latin typeface="Kristen ITC" panose="03050502040202030202" pitchFamily="66" charset="0"/>
              </a:rPr>
              <a:t>2000</a:t>
            </a:r>
            <a:endParaRPr lang="en-US" b="1" dirty="0">
              <a:latin typeface="Kristen ITC" panose="03050502040202030202" pitchFamily="66" charset="0"/>
            </a:endParaRPr>
          </a:p>
        </p:txBody>
      </p:sp>
      <p:sp>
        <p:nvSpPr>
          <p:cNvPr id="10" name="TextBox 9"/>
          <p:cNvSpPr txBox="1"/>
          <p:nvPr/>
        </p:nvSpPr>
        <p:spPr>
          <a:xfrm>
            <a:off x="1981200" y="2707532"/>
            <a:ext cx="762000" cy="369332"/>
          </a:xfrm>
          <a:prstGeom prst="rect">
            <a:avLst/>
          </a:prstGeom>
          <a:solidFill>
            <a:schemeClr val="bg1"/>
          </a:solidFill>
        </p:spPr>
        <p:txBody>
          <a:bodyPr wrap="square" rtlCol="0">
            <a:spAutoFit/>
          </a:bodyPr>
          <a:lstStyle/>
          <a:p>
            <a:pPr algn="ctr"/>
            <a:r>
              <a:rPr lang="en-US" b="1" dirty="0" smtClean="0">
                <a:latin typeface="Kristen ITC" panose="03050502040202030202" pitchFamily="66" charset="0"/>
              </a:rPr>
              <a:t>2010</a:t>
            </a:r>
            <a:endParaRPr lang="en-US" b="1" dirty="0">
              <a:latin typeface="Kristen ITC" panose="03050502040202030202" pitchFamily="66" charset="0"/>
            </a:endParaRPr>
          </a:p>
        </p:txBody>
      </p:sp>
      <p:sp>
        <p:nvSpPr>
          <p:cNvPr id="11" name="TextBox 10"/>
          <p:cNvSpPr txBox="1"/>
          <p:nvPr/>
        </p:nvSpPr>
        <p:spPr>
          <a:xfrm>
            <a:off x="4038600" y="2522866"/>
            <a:ext cx="762000" cy="369332"/>
          </a:xfrm>
          <a:prstGeom prst="rect">
            <a:avLst/>
          </a:prstGeom>
          <a:solidFill>
            <a:schemeClr val="bg1"/>
          </a:solidFill>
        </p:spPr>
        <p:txBody>
          <a:bodyPr wrap="square" rtlCol="0">
            <a:spAutoFit/>
          </a:bodyPr>
          <a:lstStyle/>
          <a:p>
            <a:pPr algn="ctr"/>
            <a:r>
              <a:rPr lang="en-US" b="1" dirty="0" smtClean="0">
                <a:latin typeface="Kristen ITC" panose="03050502040202030202" pitchFamily="66" charset="0"/>
              </a:rPr>
              <a:t>2020</a:t>
            </a:r>
            <a:endParaRPr lang="en-US" b="1" dirty="0">
              <a:latin typeface="Kristen ITC" panose="03050502040202030202" pitchFamily="66" charset="0"/>
            </a:endParaRPr>
          </a:p>
        </p:txBody>
      </p:sp>
      <p:sp>
        <p:nvSpPr>
          <p:cNvPr id="12" name="TextBox 11"/>
          <p:cNvSpPr txBox="1"/>
          <p:nvPr/>
        </p:nvSpPr>
        <p:spPr>
          <a:xfrm>
            <a:off x="4965920" y="568485"/>
            <a:ext cx="4305665" cy="4278094"/>
          </a:xfrm>
          <a:prstGeom prst="rect">
            <a:avLst/>
          </a:prstGeom>
          <a:noFill/>
        </p:spPr>
        <p:txBody>
          <a:bodyPr wrap="square" rtlCol="0">
            <a:spAutoFit/>
          </a:bodyPr>
          <a:lstStyle/>
          <a:p>
            <a:pPr algn="ctr"/>
            <a:r>
              <a:rPr lang="en-US" sz="3600" b="1" dirty="0" smtClean="0"/>
              <a:t>McMinnville Affordable Housing Task Force</a:t>
            </a:r>
          </a:p>
          <a:p>
            <a:pPr algn="ctr"/>
            <a:endParaRPr lang="en-US" sz="3600" b="1" dirty="0" smtClean="0"/>
          </a:p>
          <a:p>
            <a:pPr algn="ctr"/>
            <a:r>
              <a:rPr lang="en-US" sz="3200" b="1" dirty="0" smtClean="0"/>
              <a:t>ANNUAL UPDATE</a:t>
            </a:r>
          </a:p>
          <a:p>
            <a:pPr algn="ctr"/>
            <a:endParaRPr lang="en-US" sz="3200" b="1" dirty="0"/>
          </a:p>
          <a:p>
            <a:pPr algn="ctr"/>
            <a:r>
              <a:rPr lang="en-US" sz="3200" b="1" dirty="0" smtClean="0"/>
              <a:t>Accomplishments</a:t>
            </a:r>
          </a:p>
          <a:p>
            <a:pPr algn="ctr"/>
            <a:r>
              <a:rPr lang="en-US" sz="3200" b="1" dirty="0" smtClean="0"/>
              <a:t>Next Steps</a:t>
            </a:r>
            <a:endParaRPr lang="en-US" sz="3200" dirty="0"/>
          </a:p>
        </p:txBody>
      </p:sp>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3951153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stretch>
            <a:fillRect/>
          </a:stretch>
        </p:blipFill>
        <p:spPr>
          <a:xfrm>
            <a:off x="-152400" y="-228600"/>
            <a:ext cx="9202523" cy="7336606"/>
          </a:xfrm>
          <a:prstGeom prst="rect">
            <a:avLst/>
          </a:prstGeom>
        </p:spPr>
      </p:pic>
      <p:cxnSp>
        <p:nvCxnSpPr>
          <p:cNvPr id="3" name="Straight Connector 2"/>
          <p:cNvCxnSpPr/>
          <p:nvPr/>
        </p:nvCxnSpPr>
        <p:spPr>
          <a:xfrm>
            <a:off x="8686800" y="1295400"/>
            <a:ext cx="0" cy="525780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181600" y="914400"/>
            <a:ext cx="1447800" cy="461665"/>
          </a:xfrm>
          <a:prstGeom prst="rect">
            <a:avLst/>
          </a:prstGeom>
          <a:noFill/>
        </p:spPr>
        <p:txBody>
          <a:bodyPr wrap="square" rtlCol="0">
            <a:spAutoFit/>
          </a:bodyPr>
          <a:lstStyle/>
          <a:p>
            <a:r>
              <a:rPr lang="en-US" sz="2400" b="1" dirty="0" smtClean="0">
                <a:solidFill>
                  <a:prstClr val="black"/>
                </a:solidFill>
              </a:rPr>
              <a:t>$55,400</a:t>
            </a:r>
            <a:endParaRPr lang="en-US" sz="2400" b="1" dirty="0">
              <a:solidFill>
                <a:prstClr val="black"/>
              </a:solidFill>
            </a:endParaRPr>
          </a:p>
        </p:txBody>
      </p:sp>
    </p:spTree>
    <p:extLst>
      <p:ext uri="{BB962C8B-B14F-4D97-AF65-F5344CB8AC3E}">
        <p14:creationId xmlns:p14="http://schemas.microsoft.com/office/powerpoint/2010/main" val="1991033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stretch>
            <a:fillRect/>
          </a:stretch>
        </p:blipFill>
        <p:spPr>
          <a:xfrm>
            <a:off x="-152400" y="-228600"/>
            <a:ext cx="9202523" cy="7336606"/>
          </a:xfrm>
          <a:prstGeom prst="rect">
            <a:avLst/>
          </a:prstGeom>
        </p:spPr>
      </p:pic>
      <p:cxnSp>
        <p:nvCxnSpPr>
          <p:cNvPr id="3" name="Straight Connector 2"/>
          <p:cNvCxnSpPr/>
          <p:nvPr/>
        </p:nvCxnSpPr>
        <p:spPr>
          <a:xfrm>
            <a:off x="8686800" y="1295400"/>
            <a:ext cx="0" cy="525780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181600" y="914400"/>
            <a:ext cx="1447800" cy="461665"/>
          </a:xfrm>
          <a:prstGeom prst="rect">
            <a:avLst/>
          </a:prstGeom>
          <a:noFill/>
        </p:spPr>
        <p:txBody>
          <a:bodyPr wrap="square" rtlCol="0">
            <a:spAutoFit/>
          </a:bodyPr>
          <a:lstStyle/>
          <a:p>
            <a:r>
              <a:rPr lang="en-US" sz="2400" b="1" dirty="0" smtClean="0">
                <a:solidFill>
                  <a:prstClr val="black"/>
                </a:solidFill>
              </a:rPr>
              <a:t>$55,400</a:t>
            </a:r>
            <a:endParaRPr lang="en-US" sz="2400" b="1" dirty="0">
              <a:solidFill>
                <a:prstClr val="black"/>
              </a:solidFill>
            </a:endParaRPr>
          </a:p>
        </p:txBody>
      </p:sp>
      <p:pic>
        <p:nvPicPr>
          <p:cNvPr id="5" name="Picture 4"/>
          <p:cNvPicPr>
            <a:picLocks noChangeAspect="1"/>
          </p:cNvPicPr>
          <p:nvPr/>
        </p:nvPicPr>
        <p:blipFill rotWithShape="1">
          <a:blip r:embed="rId3"/>
          <a:srcRect l="72131" t="38148" r="13934" b="5556"/>
          <a:stretch/>
        </p:blipFill>
        <p:spPr>
          <a:xfrm>
            <a:off x="533400" y="4706469"/>
            <a:ext cx="1447800" cy="1618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a:srcRect l="84167" t="50370" r="833" b="17408"/>
          <a:stretch/>
        </p:blipFill>
        <p:spPr>
          <a:xfrm>
            <a:off x="6400800" y="4756180"/>
            <a:ext cx="2243085" cy="1355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5"/>
          <a:srcRect l="66667" t="26296" r="19166" b="23333"/>
          <a:stretch/>
        </p:blipFill>
        <p:spPr>
          <a:xfrm>
            <a:off x="2209800" y="4756180"/>
            <a:ext cx="1416019" cy="1416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a:srcRect l="72500" t="38518" b="2593"/>
          <a:stretch/>
        </p:blipFill>
        <p:spPr>
          <a:xfrm>
            <a:off x="3794109" y="4700027"/>
            <a:ext cx="2514600" cy="1514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1457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319" y="867383"/>
            <a:ext cx="9067800" cy="1908215"/>
          </a:xfrm>
          <a:prstGeom prst="rect">
            <a:avLst/>
          </a:prstGeom>
          <a:noFill/>
        </p:spPr>
        <p:txBody>
          <a:bodyPr wrap="square" rtlCol="0">
            <a:spAutoFit/>
          </a:bodyPr>
          <a:lstStyle/>
          <a:p>
            <a:pPr lvl="1"/>
            <a:endParaRPr lang="en-US" dirty="0">
              <a:solidFill>
                <a:prstClr val="white"/>
              </a:solidFill>
            </a:endParaRPr>
          </a:p>
          <a:p>
            <a:pPr lvl="1"/>
            <a:endParaRPr lang="en-US" altLang="en-US" sz="1600" b="1" dirty="0">
              <a:solidFill>
                <a:prstClr val="white"/>
              </a:solidFill>
            </a:endParaRPr>
          </a:p>
          <a:p>
            <a:pPr lvl="1"/>
            <a:r>
              <a:rPr lang="en-US" altLang="en-US" sz="1600" b="1" dirty="0">
                <a:solidFill>
                  <a:prstClr val="white"/>
                </a:solidFill>
              </a:rPr>
              <a:t>	</a:t>
            </a:r>
            <a:endParaRPr lang="en-US" altLang="en-US" sz="1600" b="1" dirty="0" smtClean="0">
              <a:solidFill>
                <a:prstClr val="white"/>
              </a:solidFill>
            </a:endParaRPr>
          </a:p>
          <a:p>
            <a:endParaRPr lang="en-US" sz="2800" b="1" dirty="0" smtClean="0">
              <a:solidFill>
                <a:prstClr val="white"/>
              </a:solidFill>
            </a:endParaRPr>
          </a:p>
          <a:p>
            <a:endParaRPr lang="en-US" sz="1200" b="1" dirty="0" smtClean="0">
              <a:solidFill>
                <a:prstClr val="white"/>
              </a:solidFill>
            </a:endParaRPr>
          </a:p>
          <a:p>
            <a:pPr algn="ctr"/>
            <a:endParaRPr lang="en-US" sz="2800" b="1" dirty="0" smtClean="0">
              <a:solidFill>
                <a:prstClr val="white"/>
              </a:solidFill>
            </a:endParaRPr>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2881" y="61047"/>
            <a:ext cx="8610600" cy="584775"/>
          </a:xfrm>
          <a:prstGeom prst="rect">
            <a:avLst/>
          </a:prstGeom>
          <a:noFill/>
        </p:spPr>
        <p:txBody>
          <a:bodyPr wrap="square" rtlCol="0">
            <a:spAutoFit/>
          </a:bodyPr>
          <a:lstStyle/>
          <a:p>
            <a:pPr algn="ctr"/>
            <a:r>
              <a:rPr lang="en-US" sz="3200" b="1" dirty="0" smtClean="0">
                <a:solidFill>
                  <a:prstClr val="white"/>
                </a:solidFill>
              </a:rPr>
              <a:t>SHARE OF HOUSEHOLDS BY MHI, 2017</a:t>
            </a:r>
          </a:p>
        </p:txBody>
      </p:sp>
      <p:pic>
        <p:nvPicPr>
          <p:cNvPr id="11" name="Picture 10"/>
          <p:cNvPicPr/>
          <p:nvPr/>
        </p:nvPicPr>
        <p:blipFill>
          <a:blip r:embed="rId3"/>
          <a:stretch>
            <a:fillRect/>
          </a:stretch>
        </p:blipFill>
        <p:spPr>
          <a:xfrm>
            <a:off x="1066800" y="1079886"/>
            <a:ext cx="6705600" cy="4267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4248595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76200" y="0"/>
            <a:ext cx="9008343" cy="6858000"/>
          </a:xfrm>
          <a:prstGeom prst="rect">
            <a:avLst/>
          </a:prstGeom>
        </p:spPr>
      </p:pic>
      <p:sp>
        <p:nvSpPr>
          <p:cNvPr id="3" name="Rounded Rectangle 2"/>
          <p:cNvSpPr/>
          <p:nvPr/>
        </p:nvSpPr>
        <p:spPr>
          <a:xfrm>
            <a:off x="1295400" y="5181600"/>
            <a:ext cx="4800600" cy="16002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717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76200" y="22029"/>
            <a:ext cx="9008343" cy="6858000"/>
          </a:xfrm>
          <a:prstGeom prst="rect">
            <a:avLst/>
          </a:prstGeom>
        </p:spPr>
      </p:pic>
      <p:sp>
        <p:nvSpPr>
          <p:cNvPr id="3" name="Rounded Rectangle 2"/>
          <p:cNvSpPr/>
          <p:nvPr/>
        </p:nvSpPr>
        <p:spPr>
          <a:xfrm>
            <a:off x="2133600" y="5181600"/>
            <a:ext cx="1676400" cy="16002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246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37919" y="31780"/>
            <a:ext cx="9008343" cy="6858000"/>
          </a:xfrm>
          <a:prstGeom prst="rect">
            <a:avLst/>
          </a:prstGeom>
        </p:spPr>
      </p:pic>
      <p:sp>
        <p:nvSpPr>
          <p:cNvPr id="3" name="Rounded Rectangle 2"/>
          <p:cNvSpPr/>
          <p:nvPr/>
        </p:nvSpPr>
        <p:spPr>
          <a:xfrm>
            <a:off x="5105400" y="5181600"/>
            <a:ext cx="1676400" cy="16002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167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5783"/>
            <a:ext cx="8886825" cy="954107"/>
          </a:xfrm>
          <a:prstGeom prst="rect">
            <a:avLst/>
          </a:prstGeom>
          <a:noFill/>
        </p:spPr>
        <p:txBody>
          <a:bodyPr wrap="square" rtlCol="0">
            <a:spAutoFit/>
          </a:bodyPr>
          <a:lstStyle/>
          <a:p>
            <a:pPr algn="ctr"/>
            <a:r>
              <a:rPr lang="en-US" sz="3600" b="1" dirty="0" smtClean="0">
                <a:solidFill>
                  <a:prstClr val="white"/>
                </a:solidFill>
              </a:rPr>
              <a:t>MCMINNVILLE – HOUSING DEFICIT</a:t>
            </a:r>
          </a:p>
          <a:p>
            <a:pPr algn="ctr"/>
            <a:endParaRPr lang="en-US" sz="2000" b="1" dirty="0" smtClean="0">
              <a:solidFill>
                <a:prstClr val="white"/>
              </a:solidFill>
            </a:endParaRPr>
          </a:p>
        </p:txBody>
      </p:sp>
      <p:pic>
        <p:nvPicPr>
          <p:cNvPr id="2" name="Picture 1"/>
          <p:cNvPicPr>
            <a:picLocks noChangeAspect="1"/>
          </p:cNvPicPr>
          <p:nvPr/>
        </p:nvPicPr>
        <p:blipFill>
          <a:blip r:embed="rId3"/>
          <a:stretch>
            <a:fillRect/>
          </a:stretch>
        </p:blipFill>
        <p:spPr>
          <a:xfrm>
            <a:off x="1371600" y="993309"/>
            <a:ext cx="6468150" cy="4512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Connector 5"/>
          <p:cNvCxnSpPr/>
          <p:nvPr/>
        </p:nvCxnSpPr>
        <p:spPr>
          <a:xfrm>
            <a:off x="1447800" y="3581400"/>
            <a:ext cx="5715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310121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5783"/>
            <a:ext cx="8886825" cy="954107"/>
          </a:xfrm>
          <a:prstGeom prst="rect">
            <a:avLst/>
          </a:prstGeom>
          <a:noFill/>
        </p:spPr>
        <p:txBody>
          <a:bodyPr wrap="square" rtlCol="0">
            <a:spAutoFit/>
          </a:bodyPr>
          <a:lstStyle/>
          <a:p>
            <a:pPr algn="ctr"/>
            <a:r>
              <a:rPr lang="en-US" sz="3600" b="1" dirty="0" smtClean="0">
                <a:solidFill>
                  <a:prstClr val="white"/>
                </a:solidFill>
              </a:rPr>
              <a:t>MCMINNVILLE – HOUSING DEFICIT</a:t>
            </a:r>
          </a:p>
          <a:p>
            <a:pPr algn="ctr"/>
            <a:endParaRPr lang="en-US" sz="2000" b="1" dirty="0" smtClean="0">
              <a:solidFill>
                <a:prstClr val="white"/>
              </a:solidFill>
            </a:endParaRPr>
          </a:p>
        </p:txBody>
      </p:sp>
      <p:pic>
        <p:nvPicPr>
          <p:cNvPr id="2" name="Picture 1"/>
          <p:cNvPicPr>
            <a:picLocks noChangeAspect="1"/>
          </p:cNvPicPr>
          <p:nvPr/>
        </p:nvPicPr>
        <p:blipFill>
          <a:blip r:embed="rId3"/>
          <a:stretch>
            <a:fillRect/>
          </a:stretch>
        </p:blipFill>
        <p:spPr>
          <a:xfrm>
            <a:off x="1371600" y="993309"/>
            <a:ext cx="6468150" cy="4512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Connector 5"/>
          <p:cNvCxnSpPr/>
          <p:nvPr/>
        </p:nvCxnSpPr>
        <p:spPr>
          <a:xfrm>
            <a:off x="1447800" y="3581400"/>
            <a:ext cx="5715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15000" y="2057400"/>
            <a:ext cx="2971800" cy="1200329"/>
          </a:xfrm>
          <a:prstGeom prst="rect">
            <a:avLst/>
          </a:prstGeom>
          <a:solidFill>
            <a:srgbClr val="C00000"/>
          </a:solidFill>
        </p:spPr>
        <p:txBody>
          <a:bodyPr wrap="square" rtlCol="0">
            <a:spAutoFit/>
          </a:bodyPr>
          <a:lstStyle/>
          <a:p>
            <a:r>
              <a:rPr lang="en-US" b="1" dirty="0" smtClean="0"/>
              <a:t>From 1975 – 1999 averaged 196 units per year, including a slow growth period in the mid 1980s.  </a:t>
            </a:r>
            <a:endParaRPr lang="en-US" b="1" dirty="0"/>
          </a:p>
        </p:txBody>
      </p:sp>
      <p:sp>
        <p:nvSpPr>
          <p:cNvPr id="11" name="TextBox 10"/>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31536075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5783"/>
            <a:ext cx="8886825" cy="954107"/>
          </a:xfrm>
          <a:prstGeom prst="rect">
            <a:avLst/>
          </a:prstGeom>
          <a:noFill/>
        </p:spPr>
        <p:txBody>
          <a:bodyPr wrap="square" rtlCol="0">
            <a:spAutoFit/>
          </a:bodyPr>
          <a:lstStyle/>
          <a:p>
            <a:pPr algn="ctr"/>
            <a:r>
              <a:rPr lang="en-US" sz="3600" b="1" dirty="0" smtClean="0">
                <a:solidFill>
                  <a:prstClr val="white"/>
                </a:solidFill>
              </a:rPr>
              <a:t>MCMINNVILLE – HOUSING DEFICIT</a:t>
            </a:r>
          </a:p>
          <a:p>
            <a:pPr algn="ctr"/>
            <a:endParaRPr lang="en-US" sz="2000" b="1" dirty="0" smtClean="0">
              <a:solidFill>
                <a:prstClr val="white"/>
              </a:solidFill>
            </a:endParaRPr>
          </a:p>
        </p:txBody>
      </p:sp>
      <p:pic>
        <p:nvPicPr>
          <p:cNvPr id="4" name="Picture 3"/>
          <p:cNvPicPr>
            <a:picLocks noChangeAspect="1"/>
          </p:cNvPicPr>
          <p:nvPr/>
        </p:nvPicPr>
        <p:blipFill>
          <a:blip r:embed="rId3"/>
          <a:stretch>
            <a:fillRect/>
          </a:stretch>
        </p:blipFill>
        <p:spPr>
          <a:xfrm>
            <a:off x="1295400" y="914400"/>
            <a:ext cx="6571721" cy="4654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406991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cid:image001.png@01D582B8.48203000"/>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21078"/>
            <a:ext cx="9372600" cy="7107677"/>
          </a:xfrm>
          <a:prstGeom prst="rect">
            <a:avLst/>
          </a:prstGeom>
          <a:noFill/>
          <a:ln>
            <a:noFill/>
          </a:ln>
        </p:spPr>
      </p:pic>
    </p:spTree>
    <p:extLst>
      <p:ext uri="{BB962C8B-B14F-4D97-AF65-F5344CB8AC3E}">
        <p14:creationId xmlns:p14="http://schemas.microsoft.com/office/powerpoint/2010/main" val="2466470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015" y="1104901"/>
            <a:ext cx="8390370" cy="4401205"/>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t>Why there is an Affordable Housing Task Force? </a:t>
            </a:r>
            <a:br>
              <a:rPr lang="en-US" sz="2800" b="1" dirty="0" smtClean="0"/>
            </a:br>
            <a:endParaRPr lang="en-US" b="1" dirty="0"/>
          </a:p>
          <a:p>
            <a:pPr marL="457200" indent="-457200">
              <a:buFont typeface="Wingdings" panose="05000000000000000000" pitchFamily="2" charset="2"/>
              <a:buChar char="q"/>
            </a:pPr>
            <a:r>
              <a:rPr lang="en-US" sz="2800" b="1" dirty="0" smtClean="0"/>
              <a:t>Who is on the Task Force?</a:t>
            </a:r>
          </a:p>
          <a:p>
            <a:pPr marL="285750" indent="-285750">
              <a:buFont typeface="Wingdings" panose="05000000000000000000" pitchFamily="2" charset="2"/>
              <a:buChar char="q"/>
            </a:pPr>
            <a:endParaRPr lang="en-US" b="1" dirty="0"/>
          </a:p>
          <a:p>
            <a:pPr marL="457200" indent="-457200">
              <a:buFont typeface="Wingdings" panose="05000000000000000000" pitchFamily="2" charset="2"/>
              <a:buChar char="q"/>
            </a:pPr>
            <a:r>
              <a:rPr lang="en-US" sz="2800" b="1" dirty="0" smtClean="0"/>
              <a:t>Our Action Plan</a:t>
            </a:r>
          </a:p>
          <a:p>
            <a:pPr marL="285750" indent="-285750">
              <a:buFont typeface="Wingdings" panose="05000000000000000000" pitchFamily="2" charset="2"/>
              <a:buChar char="q"/>
            </a:pPr>
            <a:endParaRPr lang="en-US" b="1" dirty="0"/>
          </a:p>
          <a:p>
            <a:pPr marL="457200" indent="-457200">
              <a:buFont typeface="Wingdings" panose="05000000000000000000" pitchFamily="2" charset="2"/>
              <a:buChar char="q"/>
            </a:pPr>
            <a:r>
              <a:rPr lang="en-US" sz="2800" b="1" dirty="0" smtClean="0"/>
              <a:t>Accomplishments in the </a:t>
            </a:r>
            <a:br>
              <a:rPr lang="en-US" sz="2800" b="1" dirty="0" smtClean="0"/>
            </a:br>
            <a:r>
              <a:rPr lang="en-US" sz="2800" b="1" dirty="0" smtClean="0"/>
              <a:t>Past Year</a:t>
            </a:r>
          </a:p>
          <a:p>
            <a:pPr marL="285750" indent="-285750">
              <a:buFont typeface="Wingdings" panose="05000000000000000000" pitchFamily="2" charset="2"/>
              <a:buChar char="q"/>
            </a:pPr>
            <a:endParaRPr lang="en-US" b="1" dirty="0"/>
          </a:p>
          <a:p>
            <a:pPr marL="457200" indent="-457200">
              <a:buFont typeface="Wingdings" panose="05000000000000000000" pitchFamily="2" charset="2"/>
              <a:buChar char="q"/>
            </a:pPr>
            <a:r>
              <a:rPr lang="en-US" sz="2800" b="1" dirty="0" smtClean="0"/>
              <a:t>Next Steps</a:t>
            </a:r>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5" y="27683"/>
            <a:ext cx="8610600" cy="1077218"/>
          </a:xfrm>
          <a:prstGeom prst="rect">
            <a:avLst/>
          </a:prstGeom>
          <a:noFill/>
        </p:spPr>
        <p:txBody>
          <a:bodyPr wrap="square" rtlCol="0">
            <a:spAutoFit/>
          </a:bodyPr>
          <a:lstStyle/>
          <a:p>
            <a:pPr algn="ctr"/>
            <a:r>
              <a:rPr lang="en-US" sz="4400" b="1" dirty="0" smtClean="0"/>
              <a:t>TONIGHT’S PRESENTATION</a:t>
            </a:r>
          </a:p>
          <a:p>
            <a:pPr algn="ctr"/>
            <a:endParaRPr lang="en-US" sz="2000" b="1"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915418"/>
            <a:ext cx="3466735" cy="2600051"/>
          </a:xfrm>
          <a:prstGeom prst="rect">
            <a:avLst/>
          </a:prstGeom>
          <a:ln>
            <a:noFill/>
          </a:ln>
          <a:effectLst>
            <a:softEdge rad="112500"/>
          </a:effectLst>
        </p:spPr>
      </p:pic>
      <p:sp>
        <p:nvSpPr>
          <p:cNvPr id="11" name="TextBox 10"/>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27551588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074" name="Picture 2"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 y="0"/>
            <a:ext cx="9217025" cy="690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310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074" name="Picture 2"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 y="0"/>
            <a:ext cx="9217025" cy="690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257800"/>
            <a:ext cx="4876800" cy="1477328"/>
          </a:xfrm>
          <a:prstGeom prst="rect">
            <a:avLst/>
          </a:prstGeom>
          <a:noFill/>
        </p:spPr>
        <p:txBody>
          <a:bodyPr wrap="square" rtlCol="0">
            <a:spAutoFit/>
          </a:bodyPr>
          <a:lstStyle/>
          <a:p>
            <a:r>
              <a:rPr lang="en-US" b="1" dirty="0" smtClean="0"/>
              <a:t>1016 Homes = Subsidized Housing</a:t>
            </a:r>
          </a:p>
          <a:p>
            <a:r>
              <a:rPr lang="en-US" b="1" dirty="0" smtClean="0"/>
              <a:t>719 Homes = Most Likely Subsidized Housing</a:t>
            </a:r>
          </a:p>
          <a:p>
            <a:r>
              <a:rPr lang="en-US" b="1" u="sng" dirty="0" smtClean="0"/>
              <a:t>992 Homes</a:t>
            </a:r>
            <a:r>
              <a:rPr lang="en-US" b="1" dirty="0" smtClean="0"/>
              <a:t> = Workforce Housing</a:t>
            </a:r>
            <a:endParaRPr lang="en-US" b="1" dirty="0"/>
          </a:p>
          <a:p>
            <a:endParaRPr lang="en-US" b="1" dirty="0" smtClean="0"/>
          </a:p>
          <a:p>
            <a:r>
              <a:rPr lang="en-US" b="1" dirty="0" smtClean="0"/>
              <a:t>2,727 Homes = TOTAL</a:t>
            </a:r>
            <a:endParaRPr lang="en-US" b="1" dirty="0"/>
          </a:p>
        </p:txBody>
      </p:sp>
    </p:spTree>
    <p:extLst>
      <p:ext uri="{BB962C8B-B14F-4D97-AF65-F5344CB8AC3E}">
        <p14:creationId xmlns:p14="http://schemas.microsoft.com/office/powerpoint/2010/main" val="3742620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685" y="1066800"/>
            <a:ext cx="4648200" cy="2862322"/>
          </a:xfrm>
          <a:prstGeom prst="rect">
            <a:avLst/>
          </a:prstGeom>
          <a:noFill/>
        </p:spPr>
        <p:txBody>
          <a:bodyPr wrap="square" rtlCol="0">
            <a:spAutoFit/>
          </a:bodyPr>
          <a:lstStyle/>
          <a:p>
            <a:pPr lvl="1"/>
            <a:r>
              <a:rPr lang="en-US" altLang="en-US" b="1" u="sng" dirty="0" smtClean="0"/>
              <a:t>NINE MEMBERS:</a:t>
            </a:r>
            <a:r>
              <a:rPr lang="en-US" altLang="en-US" b="1" dirty="0" smtClean="0"/>
              <a:t>  </a:t>
            </a:r>
          </a:p>
          <a:p>
            <a:pPr lvl="1"/>
            <a:r>
              <a:rPr lang="en-US" altLang="en-US" b="1" dirty="0" smtClean="0"/>
              <a:t>Remy Drabkin, McMinnville City Council</a:t>
            </a:r>
          </a:p>
          <a:p>
            <a:pPr lvl="1"/>
            <a:r>
              <a:rPr lang="en-US" altLang="en-US" b="1" dirty="0"/>
              <a:t>Kellie Menke, McMinnville City Council</a:t>
            </a:r>
          </a:p>
          <a:p>
            <a:pPr lvl="1"/>
            <a:r>
              <a:rPr lang="en-US" altLang="en-US" b="1" dirty="0" smtClean="0"/>
              <a:t>Jon Johnson, Business Community</a:t>
            </a:r>
          </a:p>
          <a:p>
            <a:pPr lvl="1"/>
            <a:r>
              <a:rPr lang="en-US" altLang="en-US" b="1" dirty="0" smtClean="0"/>
              <a:t>Shannon </a:t>
            </a:r>
            <a:r>
              <a:rPr lang="en-US" altLang="en-US" b="1" dirty="0" err="1" smtClean="0"/>
              <a:t>Carefoot</a:t>
            </a:r>
            <a:r>
              <a:rPr lang="en-US" altLang="en-US" b="1" dirty="0" smtClean="0"/>
              <a:t>, Business Community</a:t>
            </a:r>
          </a:p>
          <a:p>
            <a:pPr lvl="1"/>
            <a:r>
              <a:rPr lang="en-US" altLang="en-US" b="1" dirty="0" smtClean="0"/>
              <a:t>Alan </a:t>
            </a:r>
            <a:r>
              <a:rPr lang="en-US" altLang="en-US" b="1" dirty="0"/>
              <a:t>Ruden, Builder </a:t>
            </a:r>
            <a:endParaRPr lang="en-US" altLang="en-US" b="1" dirty="0" smtClean="0"/>
          </a:p>
          <a:p>
            <a:pPr lvl="1"/>
            <a:r>
              <a:rPr lang="en-US" altLang="en-US" b="1" dirty="0" smtClean="0"/>
              <a:t>Howard Aster, Builder</a:t>
            </a:r>
          </a:p>
          <a:p>
            <a:pPr lvl="1"/>
            <a:r>
              <a:rPr lang="en-US" altLang="en-US" b="1" dirty="0" smtClean="0"/>
              <a:t>Mary Stern, Non-Profit Housing</a:t>
            </a:r>
          </a:p>
          <a:p>
            <a:pPr lvl="1"/>
            <a:r>
              <a:rPr lang="en-US" altLang="en-US" b="1" dirty="0" smtClean="0"/>
              <a:t>Alexandra Hendgen, Non-Profit Housing</a:t>
            </a:r>
          </a:p>
          <a:p>
            <a:pPr lvl="1"/>
            <a:r>
              <a:rPr lang="en-US" altLang="en-US" b="1" dirty="0" smtClean="0"/>
              <a:t>Mark Davis, Community At-Large</a:t>
            </a:r>
          </a:p>
        </p:txBody>
      </p:sp>
      <p:cxnSp>
        <p:nvCxnSpPr>
          <p:cNvPr id="3" name="Straight Connector 2"/>
          <p:cNvCxnSpPr/>
          <p:nvPr/>
        </p:nvCxnSpPr>
        <p:spPr>
          <a:xfrm>
            <a:off x="457200" y="78443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7200" y="0"/>
            <a:ext cx="8610600" cy="707886"/>
          </a:xfrm>
          <a:prstGeom prst="rect">
            <a:avLst/>
          </a:prstGeom>
          <a:noFill/>
        </p:spPr>
        <p:txBody>
          <a:bodyPr wrap="square" rtlCol="0">
            <a:spAutoFit/>
          </a:bodyPr>
          <a:lstStyle/>
          <a:p>
            <a:pPr algn="ctr"/>
            <a:r>
              <a:rPr lang="en-US" sz="4000" b="1" dirty="0" smtClean="0"/>
              <a:t>AFFORDABLE HOUSING TASK FORCE</a:t>
            </a:r>
          </a:p>
        </p:txBody>
      </p:sp>
      <p:sp>
        <p:nvSpPr>
          <p:cNvPr id="8" name="TextBox 7"/>
          <p:cNvSpPr txBox="1"/>
          <p:nvPr/>
        </p:nvSpPr>
        <p:spPr>
          <a:xfrm>
            <a:off x="4572000" y="1143000"/>
            <a:ext cx="4236396" cy="3139321"/>
          </a:xfrm>
          <a:prstGeom prst="rect">
            <a:avLst/>
          </a:prstGeom>
          <a:solidFill>
            <a:srgbClr val="C00000"/>
          </a:solidFill>
        </p:spPr>
        <p:txBody>
          <a:bodyPr wrap="square" rtlCol="0">
            <a:spAutoFit/>
          </a:bodyPr>
          <a:lstStyle/>
          <a:p>
            <a:pPr marL="58738" lvl="1"/>
            <a:r>
              <a:rPr lang="en-US" altLang="en-US" b="1" u="sng" dirty="0" smtClean="0"/>
              <a:t>PURPOSE:</a:t>
            </a:r>
            <a:r>
              <a:rPr lang="en-US" altLang="en-US" b="1" dirty="0" smtClean="0"/>
              <a:t>  </a:t>
            </a:r>
          </a:p>
          <a:p>
            <a:pPr marL="58738" lvl="1"/>
            <a:r>
              <a:rPr lang="en-US" altLang="en-US" b="1" u="sng" dirty="0" smtClean="0"/>
              <a:t>Review</a:t>
            </a:r>
            <a:r>
              <a:rPr lang="en-US" altLang="en-US" b="1" dirty="0" smtClean="0"/>
              <a:t> and </a:t>
            </a:r>
            <a:r>
              <a:rPr lang="en-US" altLang="en-US" b="1" u="sng" dirty="0" smtClean="0"/>
              <a:t>recommend</a:t>
            </a:r>
            <a:r>
              <a:rPr lang="en-US" altLang="en-US" b="1" dirty="0" smtClean="0"/>
              <a:t> to the City Council, policies and or amendments to current zoning ordinances, Building Division review processes, System Development charge fees, street standards and other governmental policies that encourage </a:t>
            </a:r>
            <a:r>
              <a:rPr lang="en-US" altLang="en-US" b="1" u="sng" dirty="0" smtClean="0"/>
              <a:t>increased access to and construction of housing for citizen earning 120% or less of McMinnville’s median income.  </a:t>
            </a:r>
          </a:p>
        </p:txBody>
      </p:sp>
      <p:sp>
        <p:nvSpPr>
          <p:cNvPr id="2" name="TextBox 1"/>
          <p:cNvSpPr txBox="1"/>
          <p:nvPr/>
        </p:nvSpPr>
        <p:spPr>
          <a:xfrm>
            <a:off x="0" y="4543945"/>
            <a:ext cx="9201555" cy="461665"/>
          </a:xfrm>
          <a:prstGeom prst="rect">
            <a:avLst/>
          </a:prstGeom>
          <a:noFill/>
        </p:spPr>
        <p:txBody>
          <a:bodyPr wrap="square" rtlCol="0">
            <a:spAutoFit/>
          </a:bodyPr>
          <a:lstStyle/>
          <a:p>
            <a:pPr algn="ctr"/>
            <a:r>
              <a:rPr lang="en-US" sz="2400" b="1" dirty="0" smtClean="0"/>
              <a:t>Meet monthly, Fourth Wednesday of each month, 10:00 AM.</a:t>
            </a:r>
          </a:p>
        </p:txBody>
      </p:sp>
      <p:sp>
        <p:nvSpPr>
          <p:cNvPr id="12" name="TextBox 11"/>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20627978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3959" y="915066"/>
            <a:ext cx="8382000" cy="4555093"/>
          </a:xfrm>
          <a:prstGeom prst="rect">
            <a:avLst/>
          </a:prstGeom>
          <a:noFill/>
        </p:spPr>
        <p:txBody>
          <a:bodyPr wrap="square" rtlCol="0">
            <a:spAutoFit/>
          </a:bodyPr>
          <a:lstStyle/>
          <a:p>
            <a:r>
              <a:rPr lang="en-US" altLang="en-US" sz="2400" b="1" dirty="0" smtClean="0"/>
              <a:t>THREE YEAR ACTION PLAN:</a:t>
            </a:r>
          </a:p>
          <a:p>
            <a:endParaRPr lang="en-US" altLang="en-US" sz="2400" b="1" dirty="0" smtClean="0"/>
          </a:p>
          <a:p>
            <a:endParaRPr lang="en-US" altLang="en-US" sz="1400" b="1" dirty="0" smtClean="0"/>
          </a:p>
          <a:p>
            <a:pPr marL="342900" indent="-342900">
              <a:buClr>
                <a:schemeClr val="accent1">
                  <a:lumMod val="75000"/>
                </a:schemeClr>
              </a:buClr>
              <a:buFont typeface="Wingdings" panose="05000000000000000000" pitchFamily="2" charset="2"/>
              <a:buChar char="v"/>
              <a:defRPr/>
            </a:pPr>
            <a:r>
              <a:rPr lang="en-US" sz="2400" b="1" dirty="0" smtClean="0"/>
              <a:t>IMMEDIATE/SHORT TERM ACTIONS: (Due Date, May 1, 2017)</a:t>
            </a:r>
          </a:p>
          <a:p>
            <a:pPr marL="342900" indent="-342900">
              <a:buClr>
                <a:schemeClr val="accent1">
                  <a:lumMod val="75000"/>
                </a:schemeClr>
              </a:buClr>
              <a:buFont typeface="Wingdings" panose="05000000000000000000" pitchFamily="2" charset="2"/>
              <a:buChar char="v"/>
              <a:defRPr/>
            </a:pPr>
            <a:endParaRPr lang="en-US" sz="2400" b="1" dirty="0"/>
          </a:p>
          <a:p>
            <a:pPr marL="342900" indent="-342900">
              <a:buClr>
                <a:schemeClr val="accent1">
                  <a:lumMod val="75000"/>
                </a:schemeClr>
              </a:buClr>
              <a:buFont typeface="Wingdings" panose="05000000000000000000" pitchFamily="2" charset="2"/>
              <a:buChar char="v"/>
              <a:defRPr/>
            </a:pPr>
            <a:r>
              <a:rPr lang="en-US" sz="2400" b="1" dirty="0" smtClean="0"/>
              <a:t>MID-TERM ACTIONS </a:t>
            </a:r>
            <a:r>
              <a:rPr lang="en-US" sz="2400" b="1" dirty="0"/>
              <a:t>(Due Date, May 1, </a:t>
            </a:r>
            <a:r>
              <a:rPr lang="en-US" sz="2400" b="1" dirty="0" smtClean="0"/>
              <a:t>2018)</a:t>
            </a:r>
          </a:p>
          <a:p>
            <a:pPr marL="342900" indent="-342900">
              <a:buClr>
                <a:schemeClr val="accent1">
                  <a:lumMod val="75000"/>
                </a:schemeClr>
              </a:buClr>
              <a:buFont typeface="Wingdings" panose="05000000000000000000" pitchFamily="2" charset="2"/>
              <a:buChar char="v"/>
              <a:defRPr/>
            </a:pPr>
            <a:endParaRPr lang="en-US" sz="2400" b="1" dirty="0"/>
          </a:p>
          <a:p>
            <a:pPr marL="342900" indent="-342900">
              <a:buClr>
                <a:schemeClr val="accent1">
                  <a:lumMod val="75000"/>
                </a:schemeClr>
              </a:buClr>
              <a:buFont typeface="Wingdings" panose="05000000000000000000" pitchFamily="2" charset="2"/>
              <a:buChar char="v"/>
              <a:defRPr/>
            </a:pPr>
            <a:r>
              <a:rPr lang="en-US" sz="2400" b="1" dirty="0" smtClean="0"/>
              <a:t>LONG-TERM ACTIONS </a:t>
            </a:r>
            <a:r>
              <a:rPr lang="en-US" sz="2400" b="1" dirty="0"/>
              <a:t>(Due Date, May 1, </a:t>
            </a:r>
            <a:r>
              <a:rPr lang="en-US" sz="2400" b="1" dirty="0" smtClean="0"/>
              <a:t>2019)</a:t>
            </a:r>
          </a:p>
          <a:p>
            <a:pPr marL="342900" indent="-342900">
              <a:buClr>
                <a:schemeClr val="accent1">
                  <a:lumMod val="75000"/>
                </a:schemeClr>
              </a:buClr>
              <a:buFont typeface="Wingdings" panose="05000000000000000000" pitchFamily="2" charset="2"/>
              <a:buChar char="v"/>
              <a:defRPr/>
            </a:pPr>
            <a:endParaRPr lang="en-US" sz="2400" b="1" dirty="0"/>
          </a:p>
          <a:p>
            <a:pPr lvl="1"/>
            <a:r>
              <a:rPr lang="en-US" altLang="en-US" sz="1600" b="1" dirty="0"/>
              <a:t>	</a:t>
            </a:r>
            <a:endParaRPr lang="en-US" altLang="en-US" sz="16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ACTION PLAN</a:t>
            </a:r>
            <a:endParaRPr lang="en-US" sz="2000" b="1"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435" y="4191000"/>
            <a:ext cx="3287048" cy="1121859"/>
          </a:xfrm>
          <a:prstGeom prst="rect">
            <a:avLst/>
          </a:prstGeom>
        </p:spPr>
      </p:pic>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15156512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33400" y="965272"/>
            <a:ext cx="8153400" cy="4401205"/>
          </a:xfrm>
          <a:prstGeom prst="rect">
            <a:avLst/>
          </a:prstGeom>
        </p:spPr>
        <p:txBody>
          <a:bodyPr wrap="square">
            <a:spAutoFit/>
          </a:bodyPr>
          <a:lstStyle/>
          <a:p>
            <a:pPr>
              <a:defRPr/>
            </a:pPr>
            <a:r>
              <a:rPr lang="en-US" altLang="en-US" sz="2000" b="1" dirty="0" smtClean="0"/>
              <a:t>ACCOMPLISHMENTS</a:t>
            </a:r>
          </a:p>
          <a:p>
            <a:pPr marL="398463" indent="-398463">
              <a:buFont typeface="+mj-lt"/>
              <a:buAutoNum type="arabicPeriod"/>
              <a:defRPr/>
            </a:pPr>
            <a:r>
              <a:rPr lang="en-US" altLang="en-US" sz="2000" b="1" dirty="0" smtClean="0"/>
              <a:t>Memorialize </a:t>
            </a:r>
            <a:r>
              <a:rPr lang="en-US" altLang="en-US" sz="2000" b="1" dirty="0"/>
              <a:t>Systems Development Charge discounts for affordable housing projects</a:t>
            </a:r>
            <a:r>
              <a:rPr lang="en-US" altLang="en-US" sz="2000" b="1" dirty="0" smtClean="0"/>
              <a:t>.</a:t>
            </a:r>
          </a:p>
          <a:p>
            <a:pPr marL="398463" indent="-398463">
              <a:buFont typeface="+mj-lt"/>
              <a:buAutoNum type="arabicPeriod"/>
              <a:defRPr/>
            </a:pPr>
            <a:endParaRPr lang="en-US" altLang="en-US" sz="2000" b="1" dirty="0"/>
          </a:p>
          <a:p>
            <a:pPr marL="398463" indent="-398463">
              <a:buFont typeface="+mj-lt"/>
              <a:buAutoNum type="arabicPeriod"/>
              <a:defRPr/>
            </a:pPr>
            <a:r>
              <a:rPr lang="en-US" altLang="en-US" sz="2000" b="1" dirty="0"/>
              <a:t>Review recently adopted inclusionary zoning law and, if warranted, draft an inclusionary zoning ordinance and present to the Council for consideration</a:t>
            </a:r>
            <a:r>
              <a:rPr lang="en-US" altLang="en-US" sz="2000" b="1" dirty="0" smtClean="0"/>
              <a:t>.</a:t>
            </a:r>
          </a:p>
          <a:p>
            <a:pPr marL="398463" indent="-398463">
              <a:buFont typeface="+mj-lt"/>
              <a:buAutoNum type="arabicPeriod"/>
              <a:defRPr/>
            </a:pPr>
            <a:endParaRPr lang="en-US" altLang="en-US" sz="2000" b="1" dirty="0"/>
          </a:p>
          <a:p>
            <a:pPr marL="398463" indent="-398463">
              <a:buFont typeface="+mj-lt"/>
              <a:buAutoNum type="arabicPeriod"/>
              <a:defRPr/>
            </a:pPr>
            <a:r>
              <a:rPr lang="en-US" altLang="en-US" sz="2000" b="1" dirty="0"/>
              <a:t>Offer an expedited permit process to builders including affordable housing</a:t>
            </a:r>
            <a:r>
              <a:rPr lang="en-US" altLang="en-US" sz="2000" b="1" dirty="0" smtClean="0"/>
              <a:t>.</a:t>
            </a:r>
          </a:p>
          <a:p>
            <a:pPr marL="398463" indent="-398463">
              <a:buFont typeface="+mj-lt"/>
              <a:buAutoNum type="arabicPeriod"/>
              <a:defRPr/>
            </a:pPr>
            <a:endParaRPr lang="en-US" altLang="en-US" sz="2000" b="1" dirty="0"/>
          </a:p>
          <a:p>
            <a:pPr marL="398463" indent="-398463">
              <a:buFont typeface="+mj-lt"/>
              <a:buAutoNum type="arabicPeriod"/>
              <a:defRPr/>
            </a:pPr>
            <a:r>
              <a:rPr lang="en-US" altLang="en-US" sz="2000" b="1" dirty="0"/>
              <a:t>Research “Cottage Codes” from other jurisdictions and, if warranted, prepare ordinance language for adoption by the Council and for inclusion in McMinnville’s zoning ordinance</a:t>
            </a:r>
            <a:r>
              <a:rPr lang="en-US" altLang="en-US" sz="2000" dirty="0"/>
              <a:t>.</a:t>
            </a:r>
          </a:p>
        </p:txBody>
      </p:sp>
      <p:sp>
        <p:nvSpPr>
          <p:cNvPr id="6" name="TextBox 5"/>
          <p:cNvSpPr txBox="1"/>
          <p:nvPr/>
        </p:nvSpPr>
        <p:spPr>
          <a:xfrm>
            <a:off x="381000" y="0"/>
            <a:ext cx="8610600" cy="707886"/>
          </a:xfrm>
          <a:prstGeom prst="rect">
            <a:avLst/>
          </a:prstGeom>
          <a:noFill/>
        </p:spPr>
        <p:txBody>
          <a:bodyPr wrap="square" rtlCol="0">
            <a:spAutoFit/>
          </a:bodyPr>
          <a:lstStyle/>
          <a:p>
            <a:pPr algn="ctr"/>
            <a:r>
              <a:rPr lang="en-US" sz="4000" b="1" dirty="0" smtClean="0"/>
              <a:t>SHORT-TERM ACTIONS (May 1, 2017)</a:t>
            </a:r>
          </a:p>
        </p:txBody>
      </p:sp>
      <p:sp>
        <p:nvSpPr>
          <p:cNvPr id="4" name="TextBox 3"/>
          <p:cNvSpPr txBox="1"/>
          <p:nvPr/>
        </p:nvSpPr>
        <p:spPr>
          <a:xfrm>
            <a:off x="2971800" y="1678834"/>
            <a:ext cx="1447800" cy="381000"/>
          </a:xfrm>
          <a:prstGeom prst="rect">
            <a:avLst/>
          </a:prstGeom>
          <a:solidFill>
            <a:srgbClr val="C00000"/>
          </a:solidFill>
        </p:spPr>
        <p:txBody>
          <a:bodyPr wrap="square" rtlCol="0">
            <a:spAutoFit/>
          </a:bodyPr>
          <a:lstStyle/>
          <a:p>
            <a:r>
              <a:rPr lang="en-US" b="1" dirty="0" smtClean="0"/>
              <a:t>COMPLETED</a:t>
            </a:r>
            <a:endParaRPr lang="en-US" b="1" dirty="0"/>
          </a:p>
        </p:txBody>
      </p:sp>
      <p:sp>
        <p:nvSpPr>
          <p:cNvPr id="8" name="TextBox 7"/>
          <p:cNvSpPr txBox="1"/>
          <p:nvPr/>
        </p:nvSpPr>
        <p:spPr>
          <a:xfrm>
            <a:off x="2743200" y="2936969"/>
            <a:ext cx="1447800" cy="381000"/>
          </a:xfrm>
          <a:prstGeom prst="rect">
            <a:avLst/>
          </a:prstGeom>
          <a:solidFill>
            <a:srgbClr val="C00000"/>
          </a:solidFill>
        </p:spPr>
        <p:txBody>
          <a:bodyPr wrap="square" rtlCol="0">
            <a:spAutoFit/>
          </a:bodyPr>
          <a:lstStyle/>
          <a:p>
            <a:r>
              <a:rPr lang="en-US" b="1" dirty="0" smtClean="0"/>
              <a:t>UNDERWAY</a:t>
            </a:r>
            <a:endParaRPr lang="en-US" b="1" dirty="0"/>
          </a:p>
        </p:txBody>
      </p:sp>
      <p:sp>
        <p:nvSpPr>
          <p:cNvPr id="9" name="TextBox 8"/>
          <p:cNvSpPr txBox="1"/>
          <p:nvPr/>
        </p:nvSpPr>
        <p:spPr>
          <a:xfrm>
            <a:off x="2057400" y="3820589"/>
            <a:ext cx="1447800" cy="381000"/>
          </a:xfrm>
          <a:prstGeom prst="rect">
            <a:avLst/>
          </a:prstGeom>
          <a:solidFill>
            <a:srgbClr val="C00000"/>
          </a:solidFill>
        </p:spPr>
        <p:txBody>
          <a:bodyPr wrap="square" rtlCol="0">
            <a:spAutoFit/>
          </a:bodyPr>
          <a:lstStyle/>
          <a:p>
            <a:r>
              <a:rPr lang="en-US" b="1" dirty="0" smtClean="0"/>
              <a:t>COMPLETED</a:t>
            </a:r>
            <a:endParaRPr lang="en-US" b="1" dirty="0"/>
          </a:p>
        </p:txBody>
      </p:sp>
      <p:sp>
        <p:nvSpPr>
          <p:cNvPr id="11" name="TextBox 10"/>
          <p:cNvSpPr txBox="1"/>
          <p:nvPr/>
        </p:nvSpPr>
        <p:spPr>
          <a:xfrm>
            <a:off x="5943600" y="4995231"/>
            <a:ext cx="1447800" cy="381000"/>
          </a:xfrm>
          <a:prstGeom prst="rect">
            <a:avLst/>
          </a:prstGeom>
          <a:solidFill>
            <a:srgbClr val="C00000"/>
          </a:solidFill>
        </p:spPr>
        <p:txBody>
          <a:bodyPr wrap="square" rtlCol="0">
            <a:spAutoFit/>
          </a:bodyPr>
          <a:lstStyle/>
          <a:p>
            <a:r>
              <a:rPr lang="en-US" b="1" dirty="0" smtClean="0"/>
              <a:t>UNDERWAY</a:t>
            </a:r>
            <a:endParaRPr lang="en-US" b="1" dirty="0"/>
          </a:p>
        </p:txBody>
      </p:sp>
      <p:sp>
        <p:nvSpPr>
          <p:cNvPr id="12" name="TextBox 11"/>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2159841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1000" y="0"/>
            <a:ext cx="8610600" cy="707886"/>
          </a:xfrm>
          <a:prstGeom prst="rect">
            <a:avLst/>
          </a:prstGeom>
          <a:noFill/>
        </p:spPr>
        <p:txBody>
          <a:bodyPr wrap="square" rtlCol="0">
            <a:spAutoFit/>
          </a:bodyPr>
          <a:lstStyle/>
          <a:p>
            <a:pPr algn="ctr"/>
            <a:r>
              <a:rPr lang="en-US" sz="4000" b="1" dirty="0" smtClean="0"/>
              <a:t>MID-TERM ACTIONS (May 1, 2018)</a:t>
            </a:r>
          </a:p>
        </p:txBody>
      </p:sp>
      <p:sp>
        <p:nvSpPr>
          <p:cNvPr id="4" name="Rectangle 3"/>
          <p:cNvSpPr/>
          <p:nvPr/>
        </p:nvSpPr>
        <p:spPr>
          <a:xfrm>
            <a:off x="533400" y="914400"/>
            <a:ext cx="7620000" cy="4524315"/>
          </a:xfrm>
          <a:prstGeom prst="rect">
            <a:avLst/>
          </a:prstGeom>
        </p:spPr>
        <p:txBody>
          <a:bodyPr wrap="square">
            <a:spAutoFit/>
          </a:bodyPr>
          <a:lstStyle/>
          <a:p>
            <a:pPr marL="457200" indent="-457200">
              <a:buFont typeface="+mj-lt"/>
              <a:buAutoNum type="arabicPeriod"/>
              <a:defRPr/>
            </a:pPr>
            <a:r>
              <a:rPr lang="en-US" altLang="en-US" sz="2400" b="1" dirty="0"/>
              <a:t>Evaluate the impact of a density bonus for developers including affordable housing units</a:t>
            </a:r>
            <a:r>
              <a:rPr lang="en-US" altLang="en-US" sz="2400" b="1" dirty="0" smtClean="0"/>
              <a:t>.</a:t>
            </a:r>
          </a:p>
          <a:p>
            <a:pPr marL="457200" indent="-457200">
              <a:buFont typeface="+mj-lt"/>
              <a:buAutoNum type="arabicPeriod"/>
              <a:defRPr/>
            </a:pPr>
            <a:endParaRPr lang="en-US" altLang="en-US" sz="2400" b="1" dirty="0"/>
          </a:p>
          <a:p>
            <a:pPr marL="457200" indent="-457200">
              <a:buFont typeface="+mj-lt"/>
              <a:buAutoNum type="arabicPeriod"/>
              <a:defRPr/>
            </a:pPr>
            <a:r>
              <a:rPr lang="en-US" altLang="en-US" sz="2400" b="1" dirty="0"/>
              <a:t>Survey the city for </a:t>
            </a:r>
            <a:r>
              <a:rPr lang="en-US" altLang="en-US" sz="2400" b="1" dirty="0" smtClean="0"/>
              <a:t>property opportunities (City-owned, County-owned and Non-Profit owned). Research and evaluate creative programs to leverage these properties for affordable housing.  </a:t>
            </a:r>
          </a:p>
          <a:p>
            <a:pPr marL="457200" indent="-457200">
              <a:buFont typeface="+mj-lt"/>
              <a:buAutoNum type="arabicPeriod"/>
              <a:defRPr/>
            </a:pPr>
            <a:endParaRPr lang="en-US" altLang="en-US" sz="2400" b="1" dirty="0"/>
          </a:p>
          <a:p>
            <a:pPr marL="457200" indent="-457200">
              <a:buFont typeface="+mj-lt"/>
              <a:buAutoNum type="arabicPeriod"/>
              <a:defRPr/>
            </a:pPr>
            <a:r>
              <a:rPr lang="en-US" altLang="en-US" sz="2400" b="1" dirty="0"/>
              <a:t>Review emergency shelter zoning ordinance provisions and revise as necessary to provide allowances for tiny homes or temporary shelter for residents suffering from homelessness.</a:t>
            </a:r>
          </a:p>
        </p:txBody>
      </p:sp>
      <p:sp>
        <p:nvSpPr>
          <p:cNvPr id="6" name="TextBox 5"/>
          <p:cNvSpPr txBox="1"/>
          <p:nvPr/>
        </p:nvSpPr>
        <p:spPr>
          <a:xfrm>
            <a:off x="5715000" y="1381857"/>
            <a:ext cx="1447800" cy="381000"/>
          </a:xfrm>
          <a:prstGeom prst="rect">
            <a:avLst/>
          </a:prstGeom>
          <a:solidFill>
            <a:srgbClr val="C00000"/>
          </a:solidFill>
        </p:spPr>
        <p:txBody>
          <a:bodyPr wrap="square" rtlCol="0">
            <a:spAutoFit/>
          </a:bodyPr>
          <a:lstStyle/>
          <a:p>
            <a:r>
              <a:rPr lang="en-US" b="1" dirty="0" smtClean="0"/>
              <a:t>UNDERWAY</a:t>
            </a:r>
            <a:endParaRPr lang="en-US" b="1" dirty="0"/>
          </a:p>
        </p:txBody>
      </p:sp>
      <p:sp>
        <p:nvSpPr>
          <p:cNvPr id="7" name="TextBox 6"/>
          <p:cNvSpPr txBox="1"/>
          <p:nvPr/>
        </p:nvSpPr>
        <p:spPr>
          <a:xfrm>
            <a:off x="5486400" y="3219786"/>
            <a:ext cx="1447800" cy="381000"/>
          </a:xfrm>
          <a:prstGeom prst="rect">
            <a:avLst/>
          </a:prstGeom>
          <a:solidFill>
            <a:srgbClr val="C00000"/>
          </a:solidFill>
        </p:spPr>
        <p:txBody>
          <a:bodyPr wrap="square" rtlCol="0">
            <a:spAutoFit/>
          </a:bodyPr>
          <a:lstStyle/>
          <a:p>
            <a:r>
              <a:rPr lang="en-US" b="1" dirty="0" smtClean="0"/>
              <a:t>UNDERWAY</a:t>
            </a:r>
            <a:endParaRPr lang="en-US" b="1" dirty="0"/>
          </a:p>
        </p:txBody>
      </p:sp>
      <p:sp>
        <p:nvSpPr>
          <p:cNvPr id="8" name="TextBox 7"/>
          <p:cNvSpPr txBox="1"/>
          <p:nvPr/>
        </p:nvSpPr>
        <p:spPr>
          <a:xfrm>
            <a:off x="6248400" y="5039272"/>
            <a:ext cx="1447800" cy="381000"/>
          </a:xfrm>
          <a:prstGeom prst="rect">
            <a:avLst/>
          </a:prstGeom>
          <a:solidFill>
            <a:srgbClr val="C00000"/>
          </a:solidFill>
        </p:spPr>
        <p:txBody>
          <a:bodyPr wrap="square" rtlCol="0">
            <a:spAutoFit/>
          </a:bodyPr>
          <a:lstStyle/>
          <a:p>
            <a:r>
              <a:rPr lang="en-US" b="1" dirty="0" smtClean="0"/>
              <a:t>UNDERWAY</a:t>
            </a:r>
            <a:endParaRPr lang="en-US" b="1" dirty="0"/>
          </a:p>
        </p:txBody>
      </p:sp>
      <p:sp>
        <p:nvSpPr>
          <p:cNvPr id="11" name="TextBox 10"/>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23401641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2349" y="65157"/>
            <a:ext cx="8610600" cy="707886"/>
          </a:xfrm>
          <a:prstGeom prst="rect">
            <a:avLst/>
          </a:prstGeom>
          <a:noFill/>
        </p:spPr>
        <p:txBody>
          <a:bodyPr wrap="square" rtlCol="0">
            <a:spAutoFit/>
          </a:bodyPr>
          <a:lstStyle/>
          <a:p>
            <a:pPr algn="ctr"/>
            <a:r>
              <a:rPr lang="en-US" sz="4000" b="1" dirty="0" smtClean="0"/>
              <a:t>LONG-TERM ACTIONS (May 1, 2019)</a:t>
            </a:r>
          </a:p>
        </p:txBody>
      </p:sp>
      <p:sp>
        <p:nvSpPr>
          <p:cNvPr id="4" name="Rectangle 3"/>
          <p:cNvSpPr/>
          <p:nvPr/>
        </p:nvSpPr>
        <p:spPr>
          <a:xfrm>
            <a:off x="392349" y="968515"/>
            <a:ext cx="8382000" cy="4524315"/>
          </a:xfrm>
          <a:prstGeom prst="rect">
            <a:avLst/>
          </a:prstGeom>
        </p:spPr>
        <p:txBody>
          <a:bodyPr wrap="square">
            <a:spAutoFit/>
          </a:bodyPr>
          <a:lstStyle/>
          <a:p>
            <a:pPr marL="339725" indent="-339725">
              <a:buFont typeface="+mj-lt"/>
              <a:buAutoNum type="arabicPeriod"/>
              <a:defRPr/>
            </a:pPr>
            <a:r>
              <a:rPr lang="en-US" altLang="en-US" sz="2400" b="1" dirty="0"/>
              <a:t>Review the City’s inventory of surplus lands to assess for possible rezoning to multi-family housing</a:t>
            </a:r>
            <a:r>
              <a:rPr lang="en-US" altLang="en-US" sz="2400" b="1" dirty="0" smtClean="0"/>
              <a:t>.</a:t>
            </a:r>
          </a:p>
          <a:p>
            <a:pPr marL="339725" indent="-339725">
              <a:buFont typeface="+mj-lt"/>
              <a:buAutoNum type="arabicPeriod"/>
              <a:defRPr/>
            </a:pPr>
            <a:endParaRPr lang="en-US" altLang="en-US" sz="2400" b="1" dirty="0"/>
          </a:p>
          <a:p>
            <a:pPr marL="339725" indent="-339725">
              <a:buFont typeface="+mj-lt"/>
              <a:buAutoNum type="arabicPeriod"/>
              <a:defRPr/>
            </a:pPr>
            <a:r>
              <a:rPr lang="en-US" altLang="en-US" sz="2400" b="1" dirty="0"/>
              <a:t>Reach out to local service groups to involve them in neighborhood stabilization programs</a:t>
            </a:r>
            <a:r>
              <a:rPr lang="en-US" altLang="en-US" sz="2400" b="1" dirty="0" smtClean="0"/>
              <a:t>.</a:t>
            </a:r>
          </a:p>
          <a:p>
            <a:pPr marL="339725" indent="-339725">
              <a:buFont typeface="+mj-lt"/>
              <a:buAutoNum type="arabicPeriod"/>
              <a:defRPr/>
            </a:pPr>
            <a:endParaRPr lang="en-US" altLang="en-US" sz="2400" b="1" dirty="0"/>
          </a:p>
          <a:p>
            <a:pPr marL="339725" indent="-339725">
              <a:buFont typeface="+mj-lt"/>
              <a:buAutoNum type="arabicPeriod"/>
              <a:defRPr/>
            </a:pPr>
            <a:r>
              <a:rPr lang="en-US" altLang="en-US" sz="2400" b="1" dirty="0"/>
              <a:t>Conduct or partner with an outside organization to complete a needs assessment in regard to housing for the city of McMinnville</a:t>
            </a:r>
            <a:r>
              <a:rPr lang="en-US" altLang="en-US" sz="2400" b="1" dirty="0" smtClean="0"/>
              <a:t>.  </a:t>
            </a:r>
          </a:p>
          <a:p>
            <a:pPr marL="339725" indent="-339725">
              <a:buFont typeface="+mj-lt"/>
              <a:buAutoNum type="arabicPeriod"/>
              <a:defRPr/>
            </a:pPr>
            <a:endParaRPr lang="en-US" altLang="en-US" sz="2400" b="1" dirty="0"/>
          </a:p>
          <a:p>
            <a:pPr marL="339725" indent="-339725">
              <a:buFont typeface="+mj-lt"/>
              <a:buAutoNum type="arabicPeriod"/>
              <a:defRPr/>
            </a:pPr>
            <a:r>
              <a:rPr lang="en-US" altLang="en-US" sz="2400" b="1" dirty="0"/>
              <a:t>Evaluate the possibility and sources for a local match fund for nonprofit builders.</a:t>
            </a:r>
          </a:p>
        </p:txBody>
      </p:sp>
      <p:sp>
        <p:nvSpPr>
          <p:cNvPr id="6" name="TextBox 5"/>
          <p:cNvSpPr txBox="1"/>
          <p:nvPr/>
        </p:nvSpPr>
        <p:spPr>
          <a:xfrm>
            <a:off x="6477000" y="1524000"/>
            <a:ext cx="1447800" cy="381000"/>
          </a:xfrm>
          <a:prstGeom prst="rect">
            <a:avLst/>
          </a:prstGeom>
          <a:solidFill>
            <a:srgbClr val="C00000"/>
          </a:solidFill>
        </p:spPr>
        <p:txBody>
          <a:bodyPr wrap="square" rtlCol="0">
            <a:spAutoFit/>
          </a:bodyPr>
          <a:lstStyle/>
          <a:p>
            <a:r>
              <a:rPr lang="en-US" b="1" dirty="0" smtClean="0"/>
              <a:t>COMPLETED</a:t>
            </a:r>
            <a:endParaRPr lang="en-US" b="1" dirty="0"/>
          </a:p>
        </p:txBody>
      </p:sp>
      <p:sp>
        <p:nvSpPr>
          <p:cNvPr id="8" name="TextBox 7"/>
          <p:cNvSpPr txBox="1"/>
          <p:nvPr/>
        </p:nvSpPr>
        <p:spPr>
          <a:xfrm>
            <a:off x="2895600" y="4038600"/>
            <a:ext cx="1447800" cy="381000"/>
          </a:xfrm>
          <a:prstGeom prst="rect">
            <a:avLst/>
          </a:prstGeom>
          <a:solidFill>
            <a:srgbClr val="C00000"/>
          </a:solidFill>
        </p:spPr>
        <p:txBody>
          <a:bodyPr wrap="square" rtlCol="0">
            <a:spAutoFit/>
          </a:bodyPr>
          <a:lstStyle/>
          <a:p>
            <a:r>
              <a:rPr lang="en-US" b="1" dirty="0" smtClean="0"/>
              <a:t>COMPLETED</a:t>
            </a:r>
            <a:endParaRPr lang="en-US" b="1" dirty="0"/>
          </a:p>
        </p:txBody>
      </p:sp>
      <p:sp>
        <p:nvSpPr>
          <p:cNvPr id="9" name="TextBox 8"/>
          <p:cNvSpPr txBox="1"/>
          <p:nvPr/>
        </p:nvSpPr>
        <p:spPr>
          <a:xfrm>
            <a:off x="3581400" y="5105400"/>
            <a:ext cx="1447800" cy="381000"/>
          </a:xfrm>
          <a:prstGeom prst="rect">
            <a:avLst/>
          </a:prstGeom>
          <a:solidFill>
            <a:srgbClr val="C00000"/>
          </a:solidFill>
        </p:spPr>
        <p:txBody>
          <a:bodyPr wrap="square" rtlCol="0">
            <a:spAutoFit/>
          </a:bodyPr>
          <a:lstStyle/>
          <a:p>
            <a:r>
              <a:rPr lang="en-US" b="1" dirty="0" smtClean="0"/>
              <a:t>UNDERWAY</a:t>
            </a:r>
            <a:endParaRPr lang="en-US" b="1" dirty="0"/>
          </a:p>
        </p:txBody>
      </p:sp>
      <p:sp>
        <p:nvSpPr>
          <p:cNvPr id="11" name="TextBox 10"/>
          <p:cNvSpPr txBox="1"/>
          <p:nvPr/>
        </p:nvSpPr>
        <p:spPr>
          <a:xfrm>
            <a:off x="6096000" y="2590800"/>
            <a:ext cx="1447800" cy="381000"/>
          </a:xfrm>
          <a:prstGeom prst="rect">
            <a:avLst/>
          </a:prstGeom>
          <a:solidFill>
            <a:srgbClr val="C00000"/>
          </a:solidFill>
        </p:spPr>
        <p:txBody>
          <a:bodyPr wrap="square" rtlCol="0">
            <a:spAutoFit/>
          </a:bodyPr>
          <a:lstStyle/>
          <a:p>
            <a:r>
              <a:rPr lang="en-US" b="1" dirty="0" smtClean="0"/>
              <a:t>STILL TO DO</a:t>
            </a:r>
            <a:endParaRPr lang="en-US" b="1" dirty="0"/>
          </a:p>
        </p:txBody>
      </p:sp>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3880566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2362200" y="2209800"/>
            <a:ext cx="6477000" cy="1828800"/>
          </a:xfrm>
        </p:spPr>
        <p:txBody>
          <a:bodyPr/>
          <a:lstStyle/>
          <a:p>
            <a:pPr algn="r"/>
            <a:r>
              <a:rPr lang="en-US" dirty="0" smtClean="0">
                <a:solidFill>
                  <a:schemeClr val="tx1"/>
                </a:solidFill>
              </a:rPr>
              <a:t>ACCOMPLISHMENTS </a:t>
            </a:r>
            <a:br>
              <a:rPr lang="en-US" dirty="0" smtClean="0">
                <a:solidFill>
                  <a:schemeClr val="tx1"/>
                </a:solidFill>
              </a:rPr>
            </a:br>
            <a:r>
              <a:rPr lang="en-US" dirty="0" smtClean="0">
                <a:solidFill>
                  <a:schemeClr val="tx1"/>
                </a:solidFill>
              </a:rPr>
              <a:t>THIS YEAR</a:t>
            </a:r>
            <a:endParaRPr lang="en-US" dirty="0">
              <a:solidFill>
                <a:schemeClr val="tx1"/>
              </a:solidFill>
            </a:endParaRPr>
          </a:p>
        </p:txBody>
      </p:sp>
      <p:sp>
        <p:nvSpPr>
          <p:cNvPr id="19" name="TextBox 18"/>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11276047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2362200" y="2209800"/>
            <a:ext cx="6477000" cy="1828800"/>
          </a:xfrm>
        </p:spPr>
        <p:txBody>
          <a:bodyPr/>
          <a:lstStyle/>
          <a:p>
            <a:pPr algn="r"/>
            <a:r>
              <a:rPr lang="en-US" dirty="0" smtClean="0">
                <a:solidFill>
                  <a:schemeClr val="tx1"/>
                </a:solidFill>
              </a:rPr>
              <a:t>ACCOMPLISHMENTS </a:t>
            </a:r>
            <a:br>
              <a:rPr lang="en-US" dirty="0" smtClean="0">
                <a:solidFill>
                  <a:schemeClr val="tx1"/>
                </a:solidFill>
              </a:rPr>
            </a:br>
            <a:r>
              <a:rPr lang="en-US" dirty="0" smtClean="0">
                <a:solidFill>
                  <a:schemeClr val="tx1"/>
                </a:solidFill>
              </a:rPr>
              <a:t>THIS YEAR</a:t>
            </a:r>
            <a:endParaRPr lang="en-US" dirty="0">
              <a:solidFill>
                <a:schemeClr val="tx1"/>
              </a:solidFill>
            </a:endParaRPr>
          </a:p>
        </p:txBody>
      </p:sp>
      <p:sp>
        <p:nvSpPr>
          <p:cNvPr id="3" name="TextBox 2"/>
          <p:cNvSpPr txBox="1"/>
          <p:nvPr/>
        </p:nvSpPr>
        <p:spPr>
          <a:xfrm>
            <a:off x="533400" y="685800"/>
            <a:ext cx="2438400" cy="1754326"/>
          </a:xfrm>
          <a:prstGeom prst="rect">
            <a:avLst/>
          </a:prstGeom>
          <a:solidFill>
            <a:srgbClr val="C00000"/>
          </a:solidFill>
        </p:spPr>
        <p:txBody>
          <a:bodyPr wrap="square" rtlCol="0">
            <a:spAutoFit/>
          </a:bodyPr>
          <a:lstStyle/>
          <a:p>
            <a:r>
              <a:rPr lang="en-US" b="1" dirty="0" smtClean="0"/>
              <a:t>This has been a year of due diligence and tenacity, turning over stones trying to put together an affordable housing project.</a:t>
            </a:r>
            <a:endParaRPr lang="en-US" b="1" dirty="0"/>
          </a:p>
        </p:txBody>
      </p:sp>
      <p:sp>
        <p:nvSpPr>
          <p:cNvPr id="4" name="TextBox 3"/>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15772346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2362200" y="2209800"/>
            <a:ext cx="6477000" cy="1828800"/>
          </a:xfrm>
        </p:spPr>
        <p:txBody>
          <a:bodyPr/>
          <a:lstStyle/>
          <a:p>
            <a:pPr algn="r"/>
            <a:r>
              <a:rPr lang="en-US" dirty="0" smtClean="0">
                <a:solidFill>
                  <a:schemeClr val="tx1"/>
                </a:solidFill>
              </a:rPr>
              <a:t>ACCOMPLISHMENTS </a:t>
            </a:r>
            <a:br>
              <a:rPr lang="en-US" dirty="0" smtClean="0">
                <a:solidFill>
                  <a:schemeClr val="tx1"/>
                </a:solidFill>
              </a:rPr>
            </a:br>
            <a:r>
              <a:rPr lang="en-US" dirty="0" smtClean="0">
                <a:solidFill>
                  <a:schemeClr val="tx1"/>
                </a:solidFill>
              </a:rPr>
              <a:t>THIS YEAR</a:t>
            </a:r>
            <a:endParaRPr lang="en-US" dirty="0">
              <a:solidFill>
                <a:schemeClr val="tx1"/>
              </a:solidFill>
            </a:endParaRPr>
          </a:p>
        </p:txBody>
      </p:sp>
      <p:sp>
        <p:nvSpPr>
          <p:cNvPr id="3" name="TextBox 2"/>
          <p:cNvSpPr txBox="1"/>
          <p:nvPr/>
        </p:nvSpPr>
        <p:spPr>
          <a:xfrm>
            <a:off x="533400" y="685800"/>
            <a:ext cx="2438400" cy="1754326"/>
          </a:xfrm>
          <a:prstGeom prst="rect">
            <a:avLst/>
          </a:prstGeom>
          <a:solidFill>
            <a:srgbClr val="C00000"/>
          </a:solidFill>
        </p:spPr>
        <p:txBody>
          <a:bodyPr wrap="square" rtlCol="0">
            <a:spAutoFit/>
          </a:bodyPr>
          <a:lstStyle/>
          <a:p>
            <a:r>
              <a:rPr lang="en-US" b="1" dirty="0" smtClean="0"/>
              <a:t>This has been a year of due diligence and tenacity, turning over stones trying to put together an affordable housing project.</a:t>
            </a:r>
            <a:endParaRPr lang="en-US" b="1" dirty="0"/>
          </a:p>
        </p:txBody>
      </p:sp>
      <p:sp>
        <p:nvSpPr>
          <p:cNvPr id="4" name="TextBox 3"/>
          <p:cNvSpPr txBox="1"/>
          <p:nvPr/>
        </p:nvSpPr>
        <p:spPr>
          <a:xfrm>
            <a:off x="533400" y="2819400"/>
            <a:ext cx="2438400" cy="369332"/>
          </a:xfrm>
          <a:prstGeom prst="rect">
            <a:avLst/>
          </a:prstGeom>
          <a:solidFill>
            <a:srgbClr val="C00000"/>
          </a:solidFill>
        </p:spPr>
        <p:txBody>
          <a:bodyPr wrap="square" rtlCol="0">
            <a:spAutoFit/>
          </a:bodyPr>
          <a:lstStyle/>
          <a:p>
            <a:r>
              <a:rPr lang="en-US" b="1" dirty="0" smtClean="0"/>
              <a:t>With limited results.</a:t>
            </a:r>
            <a:endParaRPr lang="en-US" b="1" dirty="0"/>
          </a:p>
        </p:txBody>
      </p:sp>
      <p:sp>
        <p:nvSpPr>
          <p:cNvPr id="5" name="TextBox 4"/>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2558633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6628" y="1349225"/>
            <a:ext cx="4724400" cy="5355312"/>
          </a:xfrm>
          <a:prstGeom prst="rect">
            <a:avLst/>
          </a:prstGeom>
          <a:noFill/>
        </p:spPr>
        <p:txBody>
          <a:bodyPr wrap="square" rtlCol="0">
            <a:spAutoFit/>
          </a:bodyPr>
          <a:lstStyle/>
          <a:p>
            <a:r>
              <a:rPr lang="en-US" altLang="en-US" sz="2800" b="1" dirty="0" smtClean="0"/>
              <a:t>McMinnville Statistics</a:t>
            </a:r>
            <a:br>
              <a:rPr lang="en-US" altLang="en-US" sz="2800" b="1" dirty="0" smtClean="0"/>
            </a:br>
            <a:endParaRPr lang="en-US" altLang="en-US" sz="1400" b="1" dirty="0" smtClean="0"/>
          </a:p>
          <a:p>
            <a:pPr marL="457200" indent="-457200">
              <a:buFont typeface="Wingdings" panose="05000000000000000000" pitchFamily="2" charset="2"/>
              <a:buChar char="q"/>
            </a:pPr>
            <a:r>
              <a:rPr lang="en-US" altLang="en-US" sz="2400" b="1" dirty="0" smtClean="0"/>
              <a:t>HOME OWNERS:  1/3 (33%) of home owners with mortgages are in unaffordable conditions</a:t>
            </a:r>
            <a:endParaRPr lang="en-US" altLang="en-US" sz="2400" b="1" dirty="0"/>
          </a:p>
          <a:p>
            <a:pPr lvl="1"/>
            <a:r>
              <a:rPr lang="en-US" altLang="en-US" sz="2400" b="1" dirty="0" smtClean="0"/>
              <a:t>	</a:t>
            </a:r>
          </a:p>
          <a:p>
            <a:pPr lvl="1"/>
            <a:endParaRPr lang="en-US" altLang="en-US" sz="2400" b="1" dirty="0"/>
          </a:p>
          <a:p>
            <a:pPr marL="457200" indent="-457200">
              <a:buFont typeface="Wingdings" panose="05000000000000000000" pitchFamily="2" charset="2"/>
              <a:buChar char="q"/>
            </a:pPr>
            <a:r>
              <a:rPr lang="en-US" altLang="en-US" sz="2400" b="1" dirty="0" smtClean="0"/>
              <a:t>RENTERS: 1/2 (54%) of renters are in unaffordable housing</a:t>
            </a:r>
          </a:p>
          <a:p>
            <a:pPr marL="457200" indent="-457200">
              <a:buFont typeface="Wingdings" panose="05000000000000000000" pitchFamily="2" charset="2"/>
              <a:buChar char="q"/>
            </a:pPr>
            <a:endParaRPr lang="en-US" altLang="en-US" sz="2000" b="1" dirty="0"/>
          </a:p>
          <a:p>
            <a:pPr lvl="3"/>
            <a:endParaRPr lang="en-US" altLang="en-US" sz="2800" b="1" dirty="0"/>
          </a:p>
          <a:p>
            <a:pPr lvl="1"/>
            <a:r>
              <a:rPr lang="en-US" altLang="en-US" sz="1600" b="1" dirty="0"/>
              <a:t>	</a:t>
            </a:r>
            <a:endParaRPr lang="en-US" altLang="en-US" sz="16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NEEDS:  AFFORDABLE HOUSING</a:t>
            </a:r>
            <a:endParaRPr lang="en-US" sz="2000" b="1" dirty="0" smtClean="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88" b="-644"/>
          <a:stretch/>
        </p:blipFill>
        <p:spPr>
          <a:xfrm>
            <a:off x="4951028" y="1395971"/>
            <a:ext cx="3989502" cy="3113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7620000" y="3722081"/>
            <a:ext cx="914400" cy="609600"/>
          </a:xfrm>
          <a:prstGeom prst="rect">
            <a:avLst/>
          </a:prstGeom>
          <a:solidFill>
            <a:schemeClr val="tx1"/>
          </a:solidFill>
        </p:spPr>
        <p:txBody>
          <a:bodyPr wrap="square" rtlCol="0">
            <a:spAutoFit/>
          </a:bodyPr>
          <a:lstStyle/>
          <a:p>
            <a:endParaRPr lang="en-US" dirty="0"/>
          </a:p>
        </p:txBody>
      </p:sp>
      <p:sp>
        <p:nvSpPr>
          <p:cNvPr id="4" name="TextBox 3"/>
          <p:cNvSpPr txBox="1"/>
          <p:nvPr/>
        </p:nvSpPr>
        <p:spPr>
          <a:xfrm>
            <a:off x="7454630" y="2023357"/>
            <a:ext cx="1485900" cy="2308324"/>
          </a:xfrm>
          <a:prstGeom prst="rect">
            <a:avLst/>
          </a:prstGeom>
          <a:solidFill>
            <a:schemeClr val="tx1"/>
          </a:solidFill>
        </p:spPr>
        <p:txBody>
          <a:bodyPr wrap="square" rtlCol="0">
            <a:spAutoFit/>
          </a:bodyPr>
          <a:lstStyle/>
          <a:p>
            <a:pPr algn="ctr"/>
            <a:r>
              <a:rPr lang="en-US" sz="1600" dirty="0" smtClean="0">
                <a:solidFill>
                  <a:schemeClr val="bg1"/>
                </a:solidFill>
              </a:rPr>
              <a:t>Housing is </a:t>
            </a:r>
            <a:r>
              <a:rPr lang="en-US" sz="1600" b="1" dirty="0" smtClean="0">
                <a:solidFill>
                  <a:schemeClr val="bg1"/>
                </a:solidFill>
              </a:rPr>
              <a:t>affordable</a:t>
            </a:r>
            <a:r>
              <a:rPr lang="en-US" sz="1600" dirty="0" smtClean="0">
                <a:solidFill>
                  <a:schemeClr val="bg1"/>
                </a:solidFill>
              </a:rPr>
              <a:t> if a family spends no more than </a:t>
            </a:r>
            <a:r>
              <a:rPr lang="en-US" sz="1600" b="1" dirty="0" smtClean="0">
                <a:solidFill>
                  <a:schemeClr val="bg1"/>
                </a:solidFill>
              </a:rPr>
              <a:t>30% of household income </a:t>
            </a:r>
            <a:r>
              <a:rPr lang="en-US" sz="1600" dirty="0" smtClean="0">
                <a:solidFill>
                  <a:schemeClr val="bg1"/>
                </a:solidFill>
              </a:rPr>
              <a:t>on </a:t>
            </a:r>
            <a:r>
              <a:rPr lang="en-US" sz="1600" b="1" dirty="0" smtClean="0">
                <a:solidFill>
                  <a:schemeClr val="bg1"/>
                </a:solidFill>
              </a:rPr>
              <a:t>household expenses</a:t>
            </a:r>
            <a:r>
              <a:rPr lang="en-US" sz="1600" dirty="0" smtClean="0">
                <a:solidFill>
                  <a:schemeClr val="bg1"/>
                </a:solidFill>
              </a:rPr>
              <a:t>.</a:t>
            </a:r>
            <a:endParaRPr lang="en-US" sz="1600" dirty="0">
              <a:solidFill>
                <a:schemeClr val="bg1"/>
              </a:solidFill>
            </a:endParaRPr>
          </a:p>
        </p:txBody>
      </p:sp>
      <p:sp>
        <p:nvSpPr>
          <p:cNvPr id="11" name="TextBox 10"/>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2846373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 y="917912"/>
            <a:ext cx="9067800" cy="5355312"/>
          </a:xfrm>
          <a:prstGeom prst="rect">
            <a:avLst/>
          </a:prstGeom>
          <a:noFill/>
        </p:spPr>
        <p:txBody>
          <a:bodyPr wrap="square" rtlCol="0">
            <a:spAutoFit/>
          </a:bodyPr>
          <a:lstStyle/>
          <a:p>
            <a:pPr lvl="1"/>
            <a:r>
              <a:rPr lang="en-US" altLang="en-US" b="1" dirty="0" smtClean="0"/>
              <a:t>SB 1533 – ALLOWS FOR INCLUSIONARY ZONING</a:t>
            </a:r>
          </a:p>
          <a:p>
            <a:pPr lvl="1"/>
            <a:endParaRPr lang="en-US" altLang="en-US" sz="1200" b="1" dirty="0"/>
          </a:p>
          <a:p>
            <a:pPr lvl="1"/>
            <a:r>
              <a:rPr lang="en-US" altLang="en-US" b="1" dirty="0" smtClean="0"/>
              <a:t>City can require multi-family structures containing at least 20 units to include up to 20% of the units affordable to households at 80% or higher of area median income.</a:t>
            </a:r>
          </a:p>
          <a:p>
            <a:pPr lvl="1"/>
            <a:endParaRPr lang="en-US" altLang="en-US" sz="1200" b="1" dirty="0"/>
          </a:p>
          <a:p>
            <a:pPr lvl="1"/>
            <a:r>
              <a:rPr lang="en-US" altLang="en-US" b="1" dirty="0" smtClean="0"/>
              <a:t>Considerations:  </a:t>
            </a:r>
          </a:p>
          <a:p>
            <a:pPr marL="1031875" lvl="1" indent="-285750">
              <a:buFont typeface="Wingdings" panose="05000000000000000000" pitchFamily="2" charset="2"/>
              <a:buChar char="q"/>
            </a:pPr>
            <a:r>
              <a:rPr lang="en-US" altLang="en-US" b="1" dirty="0" smtClean="0"/>
              <a:t>Is it needed? Today? And Long Term?</a:t>
            </a:r>
          </a:p>
          <a:p>
            <a:pPr marL="1031875" lvl="1" indent="-285750">
              <a:buFont typeface="Wingdings" panose="05000000000000000000" pitchFamily="2" charset="2"/>
              <a:buChar char="q"/>
            </a:pPr>
            <a:r>
              <a:rPr lang="en-US" altLang="en-US" b="1" dirty="0" smtClean="0"/>
              <a:t>What Zoning Districts/Geographic Areas should this apply to?</a:t>
            </a:r>
          </a:p>
          <a:p>
            <a:pPr marL="1031875" lvl="1" indent="-285750">
              <a:buFont typeface="Wingdings" panose="05000000000000000000" pitchFamily="2" charset="2"/>
              <a:buChar char="q"/>
            </a:pPr>
            <a:r>
              <a:rPr lang="en-US" altLang="en-US" b="1" dirty="0" smtClean="0"/>
              <a:t>Monitoring and Compliance of 20% of units set aside for affordable housing?</a:t>
            </a:r>
          </a:p>
          <a:p>
            <a:pPr lvl="1"/>
            <a:endParaRPr lang="en-US" altLang="en-US" sz="1200" b="1" dirty="0"/>
          </a:p>
          <a:p>
            <a:pPr lvl="1"/>
            <a:r>
              <a:rPr lang="en-US" altLang="en-US" b="1" dirty="0" smtClean="0"/>
              <a:t>If City chooses to do so, must provide:</a:t>
            </a:r>
          </a:p>
          <a:p>
            <a:pPr marL="1031875" lvl="1" indent="-285750">
              <a:buFont typeface="Wingdings" panose="05000000000000000000" pitchFamily="2" charset="2"/>
              <a:buChar char="q"/>
            </a:pPr>
            <a:r>
              <a:rPr lang="en-US" altLang="en-US" b="1" dirty="0" smtClean="0"/>
              <a:t>Either a Fee-In-Lieu program, or</a:t>
            </a:r>
          </a:p>
          <a:p>
            <a:pPr marL="1031875" lvl="1" indent="-285750">
              <a:buFont typeface="Wingdings" panose="05000000000000000000" pitchFamily="2" charset="2"/>
              <a:buChar char="q"/>
            </a:pPr>
            <a:r>
              <a:rPr lang="en-US" altLang="en-US" b="1" dirty="0" smtClean="0"/>
              <a:t>One of more financial incentives</a:t>
            </a:r>
          </a:p>
          <a:p>
            <a:pPr marL="1430338" lvl="1" indent="-285750">
              <a:buFont typeface="Arial" panose="020B0604020202020204" pitchFamily="34" charset="0"/>
              <a:buChar char="•"/>
            </a:pPr>
            <a:r>
              <a:rPr lang="en-US" altLang="en-US" b="1" dirty="0" smtClean="0"/>
              <a:t>Whole of partial waiver of SDCs, permitting fees</a:t>
            </a:r>
          </a:p>
          <a:p>
            <a:pPr marL="1430338" lvl="1" indent="-285750">
              <a:buFont typeface="Arial" panose="020B0604020202020204" pitchFamily="34" charset="0"/>
              <a:buChar char="•"/>
            </a:pPr>
            <a:r>
              <a:rPr lang="en-US" altLang="en-US" b="1" dirty="0" smtClean="0"/>
              <a:t>Finance based incentives</a:t>
            </a:r>
          </a:p>
          <a:p>
            <a:pPr marL="1430338" lvl="1" indent="-285750">
              <a:buFont typeface="Arial" panose="020B0604020202020204" pitchFamily="34" charset="0"/>
              <a:buChar char="•"/>
            </a:pPr>
            <a:r>
              <a:rPr lang="en-US" altLang="en-US" b="1" dirty="0" smtClean="0"/>
              <a:t>Full or partial waiver of property taxes</a:t>
            </a:r>
          </a:p>
          <a:p>
            <a:pPr lvl="1"/>
            <a:endParaRPr lang="en-US" altLang="en-US" sz="1600" b="1" dirty="0"/>
          </a:p>
          <a:p>
            <a:pPr lvl="1"/>
            <a:r>
              <a:rPr lang="en-US" altLang="en-US" sz="1600" b="1" dirty="0"/>
              <a:t>	</a:t>
            </a:r>
            <a:endParaRPr lang="en-US" altLang="en-US" sz="16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INCLUSIONARY ZONING</a:t>
            </a:r>
            <a:endParaRPr lang="en-US" sz="2000" b="1" dirty="0" smtClean="0"/>
          </a:p>
        </p:txBody>
      </p:sp>
      <p:sp>
        <p:nvSpPr>
          <p:cNvPr id="6" name="TextBox 5"/>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11515738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 y="917912"/>
            <a:ext cx="9067800" cy="5786199"/>
          </a:xfrm>
          <a:prstGeom prst="rect">
            <a:avLst/>
          </a:prstGeom>
          <a:noFill/>
        </p:spPr>
        <p:txBody>
          <a:bodyPr wrap="square" rtlCol="0">
            <a:spAutoFit/>
          </a:bodyPr>
          <a:lstStyle/>
          <a:p>
            <a:pPr lvl="1"/>
            <a:r>
              <a:rPr lang="en-US" altLang="en-US" b="1" dirty="0" smtClean="0"/>
              <a:t>SB 1533 – ALLOWS FOR INCLUSIONARY ZONING</a:t>
            </a:r>
          </a:p>
          <a:p>
            <a:pPr lvl="1"/>
            <a:endParaRPr lang="en-US" altLang="en-US" sz="1200" b="1" dirty="0"/>
          </a:p>
          <a:p>
            <a:pPr lvl="1"/>
            <a:r>
              <a:rPr lang="en-US" altLang="en-US" b="1" dirty="0" smtClean="0"/>
              <a:t>City can require multi-family structures containing at least 20 units to include up to 20% of the units affordable to households at 80% or higher of area median income.</a:t>
            </a:r>
          </a:p>
          <a:p>
            <a:pPr lvl="1"/>
            <a:endParaRPr lang="en-US" altLang="en-US" sz="1200" b="1" dirty="0"/>
          </a:p>
          <a:p>
            <a:pPr lvl="1"/>
            <a:r>
              <a:rPr lang="en-US" altLang="en-US" b="1" dirty="0" smtClean="0"/>
              <a:t>Considerations:  </a:t>
            </a:r>
          </a:p>
          <a:p>
            <a:pPr marL="1031875" lvl="1" indent="-285750">
              <a:buFont typeface="Wingdings" panose="05000000000000000000" pitchFamily="2" charset="2"/>
              <a:buChar char="q"/>
            </a:pPr>
            <a:r>
              <a:rPr lang="en-US" altLang="en-US" b="1" dirty="0" smtClean="0"/>
              <a:t>Is it needed? Today? And Long Term?</a:t>
            </a:r>
          </a:p>
          <a:p>
            <a:pPr marL="1031875" lvl="1" indent="-285750">
              <a:buFont typeface="Wingdings" panose="05000000000000000000" pitchFamily="2" charset="2"/>
              <a:buChar char="q"/>
            </a:pPr>
            <a:r>
              <a:rPr lang="en-US" altLang="en-US" b="1" dirty="0" smtClean="0"/>
              <a:t>What Zoning Districts/Geographic Areas should this apply to?</a:t>
            </a:r>
          </a:p>
          <a:p>
            <a:pPr marL="1031875" lvl="1" indent="-285750">
              <a:buFont typeface="Wingdings" panose="05000000000000000000" pitchFamily="2" charset="2"/>
              <a:buChar char="q"/>
            </a:pPr>
            <a:r>
              <a:rPr lang="en-US" altLang="en-US" b="1" dirty="0" smtClean="0"/>
              <a:t>Monitoring and Compliance of 20% of units set aside for affordable housing?</a:t>
            </a:r>
          </a:p>
          <a:p>
            <a:pPr lvl="1"/>
            <a:endParaRPr lang="en-US" altLang="en-US" sz="1200" b="1" dirty="0"/>
          </a:p>
          <a:p>
            <a:pPr lvl="1"/>
            <a:r>
              <a:rPr lang="en-US" altLang="en-US" b="1" dirty="0" smtClean="0"/>
              <a:t>If City chooses to do so, must provide:</a:t>
            </a:r>
          </a:p>
          <a:p>
            <a:pPr marL="1031875" lvl="1" indent="-285750">
              <a:buFont typeface="Wingdings" panose="05000000000000000000" pitchFamily="2" charset="2"/>
              <a:buChar char="q"/>
            </a:pPr>
            <a:r>
              <a:rPr lang="en-US" altLang="en-US" b="1" dirty="0" smtClean="0"/>
              <a:t>Either a Fee-In-Lieu program, or</a:t>
            </a:r>
          </a:p>
          <a:p>
            <a:pPr marL="1031875" lvl="1" indent="-285750">
              <a:buFont typeface="Wingdings" panose="05000000000000000000" pitchFamily="2" charset="2"/>
              <a:buChar char="q"/>
            </a:pPr>
            <a:r>
              <a:rPr lang="en-US" altLang="en-US" b="1" dirty="0" smtClean="0"/>
              <a:t>One of more financial incentives</a:t>
            </a:r>
          </a:p>
          <a:p>
            <a:pPr marL="1430338" lvl="1" indent="-285750">
              <a:buFont typeface="Arial" panose="020B0604020202020204" pitchFamily="34" charset="0"/>
              <a:buChar char="•"/>
            </a:pPr>
            <a:r>
              <a:rPr lang="en-US" altLang="en-US" b="1" dirty="0" smtClean="0"/>
              <a:t>Whole of partial waiver of SDCs, permitting fees</a:t>
            </a:r>
          </a:p>
          <a:p>
            <a:pPr marL="1430338" lvl="1" indent="-285750">
              <a:buFont typeface="Arial" panose="020B0604020202020204" pitchFamily="34" charset="0"/>
              <a:buChar char="•"/>
            </a:pPr>
            <a:r>
              <a:rPr lang="en-US" altLang="en-US" b="1" dirty="0" smtClean="0"/>
              <a:t>Finance based incentives</a:t>
            </a:r>
          </a:p>
          <a:p>
            <a:pPr marL="1430338" lvl="1" indent="-285750">
              <a:buFont typeface="Arial" panose="020B0604020202020204" pitchFamily="34" charset="0"/>
              <a:buChar char="•"/>
            </a:pPr>
            <a:r>
              <a:rPr lang="en-US" altLang="en-US" b="1" dirty="0" smtClean="0"/>
              <a:t>Full or partial waiver of property taxes</a:t>
            </a:r>
          </a:p>
          <a:p>
            <a:pPr lvl="1"/>
            <a:endParaRPr lang="en-US" altLang="en-US" sz="1600" b="1" dirty="0"/>
          </a:p>
          <a:p>
            <a:pPr lvl="1"/>
            <a:r>
              <a:rPr lang="en-US" altLang="en-US" sz="1600" b="1" dirty="0"/>
              <a:t>	</a:t>
            </a:r>
            <a:endParaRPr lang="en-US" altLang="en-US" sz="16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INCLUSIONARY ZONING</a:t>
            </a:r>
            <a:endParaRPr lang="en-US" sz="2000" b="1" dirty="0" smtClean="0"/>
          </a:p>
        </p:txBody>
      </p:sp>
      <p:sp>
        <p:nvSpPr>
          <p:cNvPr id="8" name="TextBox 7"/>
          <p:cNvSpPr txBox="1"/>
          <p:nvPr/>
        </p:nvSpPr>
        <p:spPr>
          <a:xfrm>
            <a:off x="1295400" y="1752600"/>
            <a:ext cx="6513913" cy="3416320"/>
          </a:xfrm>
          <a:prstGeom prst="rect">
            <a:avLst/>
          </a:prstGeom>
          <a:solidFill>
            <a:srgbClr val="C00000"/>
          </a:solidFill>
        </p:spPr>
        <p:txBody>
          <a:bodyPr wrap="square" rtlCol="0">
            <a:spAutoFit/>
          </a:bodyPr>
          <a:lstStyle/>
          <a:p>
            <a:pPr marL="342900" indent="-342900">
              <a:buFont typeface="Arial" panose="020B0604020202020204" pitchFamily="34" charset="0"/>
              <a:buChar char="•"/>
            </a:pPr>
            <a:endParaRPr lang="en-US" sz="2400" b="1" dirty="0" smtClean="0"/>
          </a:p>
          <a:p>
            <a:pPr marL="342900" indent="-342900">
              <a:buFont typeface="Arial" panose="020B0604020202020204" pitchFamily="34" charset="0"/>
              <a:buChar char="•"/>
            </a:pPr>
            <a:r>
              <a:rPr lang="en-US" sz="2400" b="1" dirty="0" smtClean="0"/>
              <a:t>MAHTF </a:t>
            </a:r>
            <a:r>
              <a:rPr lang="en-US" sz="2400" b="1" dirty="0" smtClean="0"/>
              <a:t>voted to recommend to City Council</a:t>
            </a:r>
            <a:r>
              <a:rPr lang="en-US" sz="2400" b="1" dirty="0" smtClean="0"/>
              <a:t>.</a:t>
            </a:r>
            <a:br>
              <a:rPr lang="en-US" sz="2400" b="1" dirty="0" smtClean="0"/>
            </a:br>
            <a:endParaRPr lang="en-US" sz="2400" b="1" dirty="0" smtClean="0"/>
          </a:p>
          <a:p>
            <a:pPr marL="342900" indent="-342900">
              <a:buFont typeface="Arial" panose="020B0604020202020204" pitchFamily="34" charset="0"/>
              <a:buChar char="•"/>
            </a:pPr>
            <a:r>
              <a:rPr lang="en-US" sz="2400" b="1" dirty="0" smtClean="0"/>
              <a:t>Worked with Representative Noble on HB for pilot project in McMinnville.</a:t>
            </a:r>
            <a:br>
              <a:rPr lang="en-US" sz="2400" b="1" dirty="0" smtClean="0"/>
            </a:br>
            <a:endParaRPr lang="en-US" sz="2400" b="1" dirty="0" smtClean="0"/>
          </a:p>
          <a:p>
            <a:pPr marL="342900" indent="-342900">
              <a:buFont typeface="Arial" panose="020B0604020202020204" pitchFamily="34" charset="0"/>
              <a:buChar char="•"/>
            </a:pPr>
            <a:r>
              <a:rPr lang="en-US" sz="2400" b="1" dirty="0" smtClean="0"/>
              <a:t>Bill was gutted and stuffed with another project at the last minute in the Senate.</a:t>
            </a:r>
          </a:p>
          <a:p>
            <a:pPr marL="342900" indent="-342900">
              <a:buFont typeface="Arial" panose="020B0604020202020204" pitchFamily="34" charset="0"/>
              <a:buChar char="•"/>
            </a:pPr>
            <a:endParaRPr lang="en-US" sz="24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1832238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319" y="867383"/>
            <a:ext cx="9067800" cy="6155531"/>
          </a:xfrm>
          <a:prstGeom prst="rect">
            <a:avLst/>
          </a:prstGeom>
          <a:noFill/>
        </p:spPr>
        <p:txBody>
          <a:bodyPr wrap="square" rtlCol="0">
            <a:spAutoFit/>
          </a:bodyPr>
          <a:lstStyle/>
          <a:p>
            <a:pPr lvl="1"/>
            <a:r>
              <a:rPr lang="en-US" altLang="en-US" b="1" dirty="0" smtClean="0"/>
              <a:t>SB 1533 – ALSO ALLOWED FOR CONSTRUCTION EXCISE TAX</a:t>
            </a:r>
          </a:p>
          <a:p>
            <a:pPr lvl="1"/>
            <a:endParaRPr lang="en-US" altLang="en-US" sz="1200" b="1" dirty="0"/>
          </a:p>
          <a:p>
            <a:pPr lvl="1"/>
            <a:r>
              <a:rPr lang="en-US" altLang="en-US" b="1" dirty="0" smtClean="0"/>
              <a:t>City can impose up to 1% tax, based on permit valuation, on new construction and additions to square footage for affordable housing.</a:t>
            </a:r>
          </a:p>
          <a:p>
            <a:pPr lvl="1"/>
            <a:endParaRPr lang="en-US" altLang="en-US" sz="1200" b="1" dirty="0"/>
          </a:p>
          <a:p>
            <a:pPr marL="457200" lvl="0">
              <a:tabLst>
                <a:tab pos="457200" algn="l"/>
              </a:tabLst>
            </a:pPr>
            <a:r>
              <a:rPr lang="en-US" b="1" dirty="0" smtClean="0"/>
              <a:t>EXAMPLE:  for </a:t>
            </a:r>
            <a:r>
              <a:rPr lang="en-US" b="1" dirty="0"/>
              <a:t>residential construction:  </a:t>
            </a:r>
            <a:endParaRPr lang="en-US" dirty="0"/>
          </a:p>
          <a:p>
            <a:pPr marL="690563" lvl="1"/>
            <a:r>
              <a:rPr lang="en-US" b="1" dirty="0"/>
              <a:t>4% of revenue goes to city as admin fee, then the rest is divided as </a:t>
            </a:r>
            <a:r>
              <a:rPr lang="en-US" b="1" dirty="0" smtClean="0"/>
              <a:t>follows:</a:t>
            </a:r>
          </a:p>
          <a:p>
            <a:pPr marL="1433513" lvl="1" indent="-285750">
              <a:buFont typeface="Arial" panose="020B0604020202020204" pitchFamily="34" charset="0"/>
              <a:buChar char="•"/>
            </a:pPr>
            <a:r>
              <a:rPr lang="en-US" b="1" dirty="0" smtClean="0"/>
              <a:t>50</a:t>
            </a:r>
            <a:r>
              <a:rPr lang="en-US" b="1" dirty="0"/>
              <a:t>% of balance goes to fund developer incentives (see Inclusionary Zoning below), </a:t>
            </a:r>
          </a:p>
          <a:p>
            <a:pPr marL="1433513" lvl="2" indent="-285750">
              <a:buFont typeface="Arial" panose="020B0604020202020204" pitchFamily="34" charset="0"/>
              <a:buChar char="•"/>
            </a:pPr>
            <a:r>
              <a:rPr lang="en-US" b="1" dirty="0"/>
              <a:t>15% goes to OHCS (state) for down payment assistance for home </a:t>
            </a:r>
            <a:r>
              <a:rPr lang="en-US" b="1" dirty="0" smtClean="0"/>
              <a:t>ownership</a:t>
            </a:r>
            <a:endParaRPr lang="en-US" b="1" dirty="0"/>
          </a:p>
          <a:p>
            <a:pPr marL="1433513" lvl="2" indent="-285750">
              <a:buFont typeface="Arial" panose="020B0604020202020204" pitchFamily="34" charset="0"/>
              <a:buChar char="•"/>
            </a:pPr>
            <a:r>
              <a:rPr lang="en-US" b="1" dirty="0"/>
              <a:t>35% for affordable housing programs (using 80% AMI)</a:t>
            </a:r>
          </a:p>
          <a:p>
            <a:pPr marL="457200">
              <a:tabLst>
                <a:tab pos="457200" algn="l"/>
              </a:tabLst>
            </a:pPr>
            <a:r>
              <a:rPr lang="en-US" dirty="0"/>
              <a:t> </a:t>
            </a:r>
            <a:endParaRPr lang="en-US" sz="1000" dirty="0"/>
          </a:p>
          <a:p>
            <a:pPr marL="457200" lvl="0">
              <a:tabLst>
                <a:tab pos="457200" algn="l"/>
              </a:tabLst>
            </a:pPr>
            <a:r>
              <a:rPr lang="en-US" b="1" dirty="0"/>
              <a:t>EXAMPLE: </a:t>
            </a:r>
            <a:r>
              <a:rPr lang="en-US" b="1" dirty="0" smtClean="0"/>
              <a:t>for </a:t>
            </a:r>
            <a:r>
              <a:rPr lang="en-US" b="1" dirty="0"/>
              <a:t>commercial or industrial development:  </a:t>
            </a:r>
            <a:endParaRPr lang="en-US" dirty="0"/>
          </a:p>
          <a:p>
            <a:pPr marL="690563" lvl="1"/>
            <a:r>
              <a:rPr lang="en-US" b="1" dirty="0"/>
              <a:t>4% of revenue goes to city as admin fee, then the rest is </a:t>
            </a:r>
            <a:r>
              <a:rPr lang="en-US" b="1" dirty="0" smtClean="0"/>
              <a:t/>
            </a:r>
            <a:br>
              <a:rPr lang="en-US" b="1" dirty="0" smtClean="0"/>
            </a:br>
            <a:r>
              <a:rPr lang="en-US" b="1" dirty="0" smtClean="0"/>
              <a:t>divided </a:t>
            </a:r>
            <a:r>
              <a:rPr lang="en-US" b="1" dirty="0"/>
              <a:t>as follows</a:t>
            </a:r>
            <a:r>
              <a:rPr lang="en-US" b="1" dirty="0" smtClean="0"/>
              <a:t>:</a:t>
            </a:r>
            <a:endParaRPr lang="en-US" sz="800" b="1" dirty="0"/>
          </a:p>
          <a:p>
            <a:pPr marL="1433513" lvl="2" indent="-285750">
              <a:buFont typeface="Arial" panose="020B0604020202020204" pitchFamily="34" charset="0"/>
              <a:buChar char="•"/>
            </a:pPr>
            <a:r>
              <a:rPr lang="en-US" b="1" dirty="0"/>
              <a:t>50% of balance goes to fund affordable housing </a:t>
            </a:r>
          </a:p>
          <a:p>
            <a:pPr marL="1433513" lvl="2" indent="-285750">
              <a:buFont typeface="Arial" panose="020B0604020202020204" pitchFamily="34" charset="0"/>
              <a:buChar char="•"/>
            </a:pPr>
            <a:r>
              <a:rPr lang="en-US" b="1" dirty="0"/>
              <a:t>50% of balance unrestricted by the bill.  </a:t>
            </a:r>
          </a:p>
          <a:p>
            <a:pPr lvl="1"/>
            <a:endParaRPr lang="en-US" altLang="en-US" sz="1600" b="1" dirty="0"/>
          </a:p>
          <a:p>
            <a:pPr lvl="1"/>
            <a:r>
              <a:rPr lang="en-US" altLang="en-US" sz="1600" b="1" dirty="0"/>
              <a:t>	</a:t>
            </a:r>
            <a:endParaRPr lang="en-US" altLang="en-US" sz="16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CONSTRUCTION EXCISE TAX</a:t>
            </a:r>
            <a:endParaRPr lang="en-US" sz="2000" b="1" dirty="0" smtClean="0"/>
          </a:p>
        </p:txBody>
      </p:sp>
      <p:sp>
        <p:nvSpPr>
          <p:cNvPr id="6" name="TextBox 5"/>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1255467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7620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CONSTRUCTION EXCISE TAX</a:t>
            </a:r>
            <a:endParaRPr lang="en-US" sz="2000" b="1" dirty="0" smtClean="0"/>
          </a:p>
        </p:txBody>
      </p:sp>
      <p:pic>
        <p:nvPicPr>
          <p:cNvPr id="2" name="Picture 1"/>
          <p:cNvPicPr>
            <a:picLocks noChangeAspect="1"/>
          </p:cNvPicPr>
          <p:nvPr/>
        </p:nvPicPr>
        <p:blipFill>
          <a:blip r:embed="rId3"/>
          <a:stretch>
            <a:fillRect/>
          </a:stretch>
        </p:blipFill>
        <p:spPr>
          <a:xfrm>
            <a:off x="13590" y="838200"/>
            <a:ext cx="9144000" cy="4821827"/>
          </a:xfrm>
          <a:prstGeom prst="rect">
            <a:avLst/>
          </a:prstGeom>
        </p:spPr>
      </p:pic>
      <p:sp>
        <p:nvSpPr>
          <p:cNvPr id="6" name="TextBox 5"/>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3589360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319" y="867383"/>
            <a:ext cx="9067800" cy="6155531"/>
          </a:xfrm>
          <a:prstGeom prst="rect">
            <a:avLst/>
          </a:prstGeom>
          <a:noFill/>
        </p:spPr>
        <p:txBody>
          <a:bodyPr wrap="square" rtlCol="0">
            <a:spAutoFit/>
          </a:bodyPr>
          <a:lstStyle/>
          <a:p>
            <a:pPr lvl="1"/>
            <a:r>
              <a:rPr lang="en-US" altLang="en-US" b="1" dirty="0" smtClean="0"/>
              <a:t>SB 1533 – ALSO ALLOWED FOR CONSTRUCTION EXCISE TAX</a:t>
            </a:r>
          </a:p>
          <a:p>
            <a:pPr lvl="1"/>
            <a:endParaRPr lang="en-US" altLang="en-US" sz="1200" b="1" dirty="0"/>
          </a:p>
          <a:p>
            <a:pPr lvl="1"/>
            <a:r>
              <a:rPr lang="en-US" altLang="en-US" b="1" dirty="0" smtClean="0"/>
              <a:t>City can impose up to 1% tax, based on permit valuation, on new construction and additions to square footage for affordable housing.</a:t>
            </a:r>
          </a:p>
          <a:p>
            <a:pPr lvl="1"/>
            <a:endParaRPr lang="en-US" altLang="en-US" sz="1200" b="1" dirty="0"/>
          </a:p>
          <a:p>
            <a:pPr marL="457200" lvl="0">
              <a:tabLst>
                <a:tab pos="457200" algn="l"/>
              </a:tabLst>
            </a:pPr>
            <a:r>
              <a:rPr lang="en-US" b="1" dirty="0" smtClean="0"/>
              <a:t>EXAMPLE:  for </a:t>
            </a:r>
            <a:r>
              <a:rPr lang="en-US" b="1" dirty="0"/>
              <a:t>residential construction:  </a:t>
            </a:r>
            <a:endParaRPr lang="en-US" dirty="0"/>
          </a:p>
          <a:p>
            <a:pPr marL="690563" lvl="1"/>
            <a:r>
              <a:rPr lang="en-US" b="1" dirty="0"/>
              <a:t>4% of revenue goes to city as admin fee, then the rest is divided as </a:t>
            </a:r>
            <a:r>
              <a:rPr lang="en-US" b="1" dirty="0" smtClean="0"/>
              <a:t>follows:</a:t>
            </a:r>
          </a:p>
          <a:p>
            <a:pPr marL="1433513" lvl="1" indent="-285750">
              <a:buFont typeface="Arial" panose="020B0604020202020204" pitchFamily="34" charset="0"/>
              <a:buChar char="•"/>
            </a:pPr>
            <a:r>
              <a:rPr lang="en-US" b="1" dirty="0" smtClean="0"/>
              <a:t>50</a:t>
            </a:r>
            <a:r>
              <a:rPr lang="en-US" b="1" dirty="0"/>
              <a:t>% of balance goes to fund developer incentives (see Inclusionary Zoning below), </a:t>
            </a:r>
          </a:p>
          <a:p>
            <a:pPr marL="1433513" lvl="2" indent="-285750">
              <a:buFont typeface="Arial" panose="020B0604020202020204" pitchFamily="34" charset="0"/>
              <a:buChar char="•"/>
            </a:pPr>
            <a:r>
              <a:rPr lang="en-US" b="1" dirty="0"/>
              <a:t>15% goes to OHCS (state) for down payment assistance for home </a:t>
            </a:r>
            <a:r>
              <a:rPr lang="en-US" b="1" dirty="0" smtClean="0"/>
              <a:t>ownership</a:t>
            </a:r>
            <a:endParaRPr lang="en-US" b="1" dirty="0"/>
          </a:p>
          <a:p>
            <a:pPr marL="1433513" lvl="2" indent="-285750">
              <a:buFont typeface="Arial" panose="020B0604020202020204" pitchFamily="34" charset="0"/>
              <a:buChar char="•"/>
            </a:pPr>
            <a:r>
              <a:rPr lang="en-US" b="1" dirty="0"/>
              <a:t>35% for affordable housing programs (using 80% AMI)</a:t>
            </a:r>
          </a:p>
          <a:p>
            <a:pPr marL="457200">
              <a:tabLst>
                <a:tab pos="457200" algn="l"/>
              </a:tabLst>
            </a:pPr>
            <a:r>
              <a:rPr lang="en-US" dirty="0"/>
              <a:t> </a:t>
            </a:r>
            <a:endParaRPr lang="en-US" sz="1000" dirty="0"/>
          </a:p>
          <a:p>
            <a:pPr marL="457200" lvl="0">
              <a:tabLst>
                <a:tab pos="457200" algn="l"/>
              </a:tabLst>
            </a:pPr>
            <a:r>
              <a:rPr lang="en-US" b="1" dirty="0"/>
              <a:t>EXAMPLE: </a:t>
            </a:r>
            <a:r>
              <a:rPr lang="en-US" b="1" dirty="0" smtClean="0"/>
              <a:t>for </a:t>
            </a:r>
            <a:r>
              <a:rPr lang="en-US" b="1" dirty="0"/>
              <a:t>commercial or industrial development:  </a:t>
            </a:r>
            <a:endParaRPr lang="en-US" dirty="0"/>
          </a:p>
          <a:p>
            <a:pPr marL="690563" lvl="1"/>
            <a:r>
              <a:rPr lang="en-US" b="1" dirty="0"/>
              <a:t>4% of revenue goes to city as admin fee, then the rest is </a:t>
            </a:r>
            <a:r>
              <a:rPr lang="en-US" b="1" dirty="0" smtClean="0"/>
              <a:t/>
            </a:r>
            <a:br>
              <a:rPr lang="en-US" b="1" dirty="0" smtClean="0"/>
            </a:br>
            <a:r>
              <a:rPr lang="en-US" b="1" dirty="0" smtClean="0"/>
              <a:t>divided </a:t>
            </a:r>
            <a:r>
              <a:rPr lang="en-US" b="1" dirty="0"/>
              <a:t>as follows</a:t>
            </a:r>
            <a:r>
              <a:rPr lang="en-US" b="1" dirty="0" smtClean="0"/>
              <a:t>:</a:t>
            </a:r>
            <a:endParaRPr lang="en-US" sz="800" b="1" dirty="0"/>
          </a:p>
          <a:p>
            <a:pPr marL="1433513" lvl="2" indent="-285750">
              <a:buFont typeface="Arial" panose="020B0604020202020204" pitchFamily="34" charset="0"/>
              <a:buChar char="•"/>
            </a:pPr>
            <a:r>
              <a:rPr lang="en-US" b="1" dirty="0"/>
              <a:t>50% of balance goes to fund affordable housing </a:t>
            </a:r>
          </a:p>
          <a:p>
            <a:pPr marL="1433513" lvl="2" indent="-285750">
              <a:buFont typeface="Arial" panose="020B0604020202020204" pitchFamily="34" charset="0"/>
              <a:buChar char="•"/>
            </a:pPr>
            <a:r>
              <a:rPr lang="en-US" b="1" dirty="0"/>
              <a:t>50% of balance unrestricted by the bill.  </a:t>
            </a:r>
          </a:p>
          <a:p>
            <a:pPr lvl="1"/>
            <a:endParaRPr lang="en-US" altLang="en-US" sz="1600" b="1" dirty="0"/>
          </a:p>
          <a:p>
            <a:pPr lvl="1"/>
            <a:r>
              <a:rPr lang="en-US" altLang="en-US" sz="1600" b="1" dirty="0"/>
              <a:t>	</a:t>
            </a:r>
            <a:endParaRPr lang="en-US" altLang="en-US" sz="16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CONSTRUCTION EXCISE TAX</a:t>
            </a:r>
            <a:endParaRPr lang="en-US" sz="2000" b="1" dirty="0" smtClean="0"/>
          </a:p>
        </p:txBody>
      </p:sp>
      <p:sp>
        <p:nvSpPr>
          <p:cNvPr id="6" name="TextBox 5"/>
          <p:cNvSpPr txBox="1"/>
          <p:nvPr/>
        </p:nvSpPr>
        <p:spPr>
          <a:xfrm>
            <a:off x="914400" y="1752600"/>
            <a:ext cx="7275913" cy="2308324"/>
          </a:xfrm>
          <a:prstGeom prst="rect">
            <a:avLst/>
          </a:prstGeom>
          <a:solidFill>
            <a:srgbClr val="C00000"/>
          </a:solidFill>
        </p:spPr>
        <p:txBody>
          <a:bodyPr wrap="square" rtlCol="0">
            <a:spAutoFit/>
          </a:bodyPr>
          <a:lstStyle/>
          <a:p>
            <a:endParaRPr lang="en-US" sz="2400" b="1" dirty="0" smtClean="0"/>
          </a:p>
          <a:p>
            <a:pPr marL="342900" indent="-342900">
              <a:buFont typeface="Arial" panose="020B0604020202020204" pitchFamily="34" charset="0"/>
              <a:buChar char="•"/>
            </a:pPr>
            <a:r>
              <a:rPr lang="en-US" sz="2400" b="1" dirty="0" smtClean="0"/>
              <a:t>Resistance from Development Community.</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smtClean="0"/>
              <a:t>Find other resources as well, don’t always rely on new development for resources.</a:t>
            </a:r>
          </a:p>
          <a:p>
            <a:endParaRPr lang="en-US" sz="24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5344588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301671" y="2065062"/>
            <a:ext cx="6385130" cy="1109973"/>
          </a:xfrm>
        </p:spPr>
        <p:txBody>
          <a:bodyPr>
            <a:noAutofit/>
          </a:bodyPr>
          <a:lstStyle/>
          <a:p>
            <a:pPr>
              <a:lnSpc>
                <a:spcPct val="100000"/>
              </a:lnSpc>
            </a:pPr>
            <a:r>
              <a:rPr lang="en-US" sz="3200" cap="small" dirty="0" smtClean="0"/>
              <a:t>No Stone Left Unturned:</a:t>
            </a:r>
            <a:br>
              <a:rPr lang="en-US" sz="3200" cap="small" dirty="0" smtClean="0"/>
            </a:br>
            <a:r>
              <a:rPr lang="en-US" cap="small" dirty="0" smtClean="0"/>
              <a:t>Bend’s Approach to Affordable Housing</a:t>
            </a:r>
            <a:endParaRPr lang="en-US" cap="small" dirty="0"/>
          </a:p>
        </p:txBody>
      </p:sp>
      <p:sp>
        <p:nvSpPr>
          <p:cNvPr id="3" name="TextBox 2"/>
          <p:cNvSpPr txBox="1"/>
          <p:nvPr/>
        </p:nvSpPr>
        <p:spPr>
          <a:xfrm>
            <a:off x="5103722" y="4826977"/>
            <a:ext cx="4040278" cy="1292662"/>
          </a:xfrm>
          <a:prstGeom prst="rect">
            <a:avLst/>
          </a:prstGeom>
          <a:noFill/>
        </p:spPr>
        <p:txBody>
          <a:bodyPr wrap="square" rtlCol="0">
            <a:spAutoFit/>
          </a:bodyPr>
          <a:lstStyle/>
          <a:p>
            <a:pPr defTabSz="457200"/>
            <a:r>
              <a:rPr lang="en-US" dirty="0" smtClean="0">
                <a:solidFill>
                  <a:prstClr val="black"/>
                </a:solidFill>
                <a:latin typeface="Arial" panose="020B0604020202020204" pitchFamily="34" charset="0"/>
                <a:cs typeface="Arial" panose="020B0604020202020204" pitchFamily="34" charset="0"/>
              </a:rPr>
              <a:t>OAPA Conference</a:t>
            </a:r>
          </a:p>
          <a:p>
            <a:pPr defTabSz="457200"/>
            <a:r>
              <a:rPr lang="en-US" dirty="0" smtClean="0">
                <a:solidFill>
                  <a:prstClr val="black"/>
                </a:solidFill>
                <a:latin typeface="Arial" panose="020B0604020202020204" pitchFamily="34" charset="0"/>
                <a:cs typeface="Arial" panose="020B0604020202020204" pitchFamily="34" charset="0"/>
              </a:rPr>
              <a:t>October 18, 2018</a:t>
            </a:r>
          </a:p>
          <a:p>
            <a:pPr defTabSz="457200"/>
            <a:endParaRPr lang="en-US" sz="600" dirty="0" smtClean="0">
              <a:solidFill>
                <a:prstClr val="black"/>
              </a:solidFill>
              <a:latin typeface="Arial" panose="020B0604020202020204" pitchFamily="34" charset="0"/>
              <a:cs typeface="Arial" panose="020B0604020202020204" pitchFamily="34" charset="0"/>
            </a:endParaRPr>
          </a:p>
          <a:p>
            <a:pPr defTabSz="457200"/>
            <a:r>
              <a:rPr lang="en-US" dirty="0" smtClean="0">
                <a:solidFill>
                  <a:prstClr val="black"/>
                </a:solidFill>
                <a:latin typeface="Arial" panose="020B0604020202020204" pitchFamily="34" charset="0"/>
                <a:cs typeface="Arial" panose="020B0604020202020204" pitchFamily="34" charset="0"/>
              </a:rPr>
              <a:t>Lynne McConnell &amp; Carolyn Eagan</a:t>
            </a:r>
          </a:p>
          <a:p>
            <a:pPr defTabSz="457200"/>
            <a:r>
              <a:rPr lang="en-US" dirty="0" smtClean="0">
                <a:solidFill>
                  <a:prstClr val="black"/>
                </a:solidFill>
                <a:latin typeface="Arial" panose="020B0604020202020204" pitchFamily="34" charset="0"/>
                <a:cs typeface="Arial" panose="020B0604020202020204" pitchFamily="34" charset="0"/>
              </a:rPr>
              <a:t>Economic Development Department</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38394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
          </p:nvPr>
        </p:nvSpPr>
        <p:spPr/>
        <p:txBody>
          <a:bodyPr/>
          <a:lstStyle/>
          <a:p>
            <a:endParaRPr lang="en-US"/>
          </a:p>
        </p:txBody>
      </p:sp>
      <p:pic>
        <p:nvPicPr>
          <p:cNvPr id="9" name="Picture 8"/>
          <p:cNvPicPr>
            <a:picLocks noChangeAspect="1"/>
          </p:cNvPicPr>
          <p:nvPr/>
        </p:nvPicPr>
        <p:blipFill>
          <a:blip r:embed="rId3"/>
          <a:stretch>
            <a:fillRect/>
          </a:stretch>
        </p:blipFill>
        <p:spPr>
          <a:xfrm>
            <a:off x="78754" y="165842"/>
            <a:ext cx="8928458" cy="6472349"/>
          </a:xfrm>
          <a:prstGeom prst="rect">
            <a:avLst/>
          </a:prstGeom>
        </p:spPr>
      </p:pic>
    </p:spTree>
    <p:extLst>
      <p:ext uri="{BB962C8B-B14F-4D97-AF65-F5344CB8AC3E}">
        <p14:creationId xmlns:p14="http://schemas.microsoft.com/office/powerpoint/2010/main" val="3087347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381000" y="4953000"/>
            <a:ext cx="8491518" cy="1508033"/>
            <a:chOff x="0" y="305933"/>
            <a:chExt cx="11201880" cy="1814400"/>
          </a:xfrm>
        </p:grpSpPr>
        <p:sp>
          <p:nvSpPr>
            <p:cNvPr id="15" name="Rectangle 14"/>
            <p:cNvSpPr/>
            <p:nvPr/>
          </p:nvSpPr>
          <p:spPr>
            <a:xfrm>
              <a:off x="0" y="305933"/>
              <a:ext cx="11201880" cy="1814400"/>
            </a:xfrm>
            <a:prstGeom prst="rect">
              <a:avLst/>
            </a:prstGeom>
            <a:ln>
              <a:solidFill>
                <a:srgbClr val="44574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TextBox 15"/>
            <p:cNvSpPr txBox="1"/>
            <p:nvPr/>
          </p:nvSpPr>
          <p:spPr>
            <a:xfrm>
              <a:off x="0" y="305933"/>
              <a:ext cx="11201880" cy="18144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69390" tIns="374904" rIns="869390" bIns="128016" numCol="1" spcCol="1270" anchor="t" anchorCtr="0">
              <a:noAutofit/>
            </a:bodyPr>
            <a:lstStyle/>
            <a:p>
              <a:pPr marL="171450" lvl="1" indent="-171450" defTabSz="800100">
                <a:lnSpc>
                  <a:spcPct val="90000"/>
                </a:lnSpc>
                <a:spcBef>
                  <a:spcPct val="0"/>
                </a:spcBef>
                <a:spcAft>
                  <a:spcPct val="15000"/>
                </a:spcAft>
                <a:buFontTx/>
                <a:buChar char="••"/>
              </a:pPr>
              <a:endParaRPr lang="en-US" dirty="0">
                <a:solidFill>
                  <a:prstClr val="black">
                    <a:hueOff val="0"/>
                    <a:satOff val="0"/>
                    <a:lumOff val="0"/>
                    <a:alphaOff val="0"/>
                  </a:prstClr>
                </a:solidFill>
                <a:latin typeface="Arial" panose="020B0604020202020204" pitchFamily="34" charset="0"/>
                <a:cs typeface="Arial" panose="020B0604020202020204" pitchFamily="34" charset="0"/>
              </a:endParaRPr>
            </a:p>
          </p:txBody>
        </p:sp>
      </p:grpSp>
      <p:sp>
        <p:nvSpPr>
          <p:cNvPr id="2" name="Title 1"/>
          <p:cNvSpPr>
            <a:spLocks noGrp="1"/>
          </p:cNvSpPr>
          <p:nvPr>
            <p:ph type="ctrTitle"/>
          </p:nvPr>
        </p:nvSpPr>
        <p:spPr>
          <a:xfrm>
            <a:off x="230451" y="368218"/>
            <a:ext cx="7673420" cy="358774"/>
          </a:xfrm>
        </p:spPr>
        <p:txBody>
          <a:bodyPr>
            <a:noAutofit/>
          </a:bodyPr>
          <a:lstStyle/>
          <a:p>
            <a:r>
              <a:rPr lang="en-US" sz="2000" dirty="0" smtClean="0"/>
              <a:t>Deed restricted housing in Comp Plan</a:t>
            </a:r>
            <a:endParaRPr lang="en-US" sz="2000" dirty="0"/>
          </a:p>
        </p:txBody>
      </p:sp>
      <p:grpSp>
        <p:nvGrpSpPr>
          <p:cNvPr id="11" name="Group 10"/>
          <p:cNvGrpSpPr/>
          <p:nvPr/>
        </p:nvGrpSpPr>
        <p:grpSpPr>
          <a:xfrm>
            <a:off x="457200" y="4784950"/>
            <a:ext cx="8105796" cy="531360"/>
            <a:chOff x="560094" y="40253"/>
            <a:chExt cx="7841316" cy="531360"/>
          </a:xfrm>
        </p:grpSpPr>
        <p:sp>
          <p:nvSpPr>
            <p:cNvPr id="12" name="Rounded Rectangle 11"/>
            <p:cNvSpPr/>
            <p:nvPr/>
          </p:nvSpPr>
          <p:spPr>
            <a:xfrm>
              <a:off x="560094" y="40253"/>
              <a:ext cx="7841316" cy="531360"/>
            </a:xfrm>
            <a:prstGeom prst="roundRect">
              <a:avLst/>
            </a:prstGeom>
            <a:solidFill>
              <a:srgbClr val="445741"/>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3" name="Rounded Rectangle 4"/>
            <p:cNvSpPr txBox="1"/>
            <p:nvPr/>
          </p:nvSpPr>
          <p:spPr>
            <a:xfrm>
              <a:off x="586033" y="66192"/>
              <a:ext cx="7789438" cy="479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6383" tIns="0" rIns="296383" bIns="0" numCol="1" spcCol="1270" anchor="ctr" anchorCtr="0">
              <a:noAutofit/>
            </a:bodyPr>
            <a:lstStyle/>
            <a:p>
              <a:pPr defTabSz="800100">
                <a:lnSpc>
                  <a:spcPct val="90000"/>
                </a:lnSpc>
                <a:spcBef>
                  <a:spcPct val="0"/>
                </a:spcBef>
                <a:spcAft>
                  <a:spcPct val="35000"/>
                </a:spcAft>
              </a:pPr>
              <a:r>
                <a:rPr lang="en-US" sz="2000" b="1" dirty="0" smtClean="0">
                  <a:solidFill>
                    <a:prstClr val="white"/>
                  </a:solidFill>
                  <a:latin typeface="Arial" panose="020B0604020202020204" pitchFamily="34" charset="0"/>
                  <a:cs typeface="Arial" panose="020B0604020202020204" pitchFamily="34" charset="0"/>
                </a:rPr>
                <a:t>High level of competition between property owners</a:t>
              </a:r>
              <a:endParaRPr lang="en-US" sz="2000" b="1" dirty="0">
                <a:solidFill>
                  <a:prstClr val="white"/>
                </a:solidFill>
                <a:latin typeface="Arial" panose="020B0604020202020204" pitchFamily="34" charset="0"/>
                <a:cs typeface="Arial" panose="020B0604020202020204" pitchFamily="34" charset="0"/>
              </a:endParaRPr>
            </a:p>
          </p:txBody>
        </p:sp>
      </p:grpSp>
      <p:sp>
        <p:nvSpPr>
          <p:cNvPr id="17" name="Rectangle 16"/>
          <p:cNvSpPr/>
          <p:nvPr/>
        </p:nvSpPr>
        <p:spPr>
          <a:xfrm>
            <a:off x="240563" y="5410200"/>
            <a:ext cx="8018446" cy="707886"/>
          </a:xfrm>
          <a:prstGeom prst="rect">
            <a:avLst/>
          </a:prstGeom>
        </p:spPr>
        <p:txBody>
          <a:bodyPr wrap="square">
            <a:spAutoFit/>
          </a:bodyPr>
          <a:lstStyle/>
          <a:p>
            <a:pPr marL="800100" lvl="1" indent="-342900" defTabSz="4572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Received proposals to include deed restricted affordable </a:t>
            </a:r>
            <a:r>
              <a:rPr lang="en-US" sz="2000" dirty="0" smtClean="0">
                <a:solidFill>
                  <a:prstClr val="black"/>
                </a:solidFill>
                <a:latin typeface="Arial" panose="020B0604020202020204" pitchFamily="34" charset="0"/>
                <a:cs typeface="Arial" panose="020B0604020202020204" pitchFamily="34" charset="0"/>
              </a:rPr>
              <a:t>units</a:t>
            </a:r>
          </a:p>
          <a:p>
            <a:pPr marL="800100" lvl="1" indent="-342900" defTabSz="4572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All things being equal, affordable housing compelling factor</a:t>
            </a:r>
            <a:endParaRPr lang="en-US" sz="2000" dirty="0">
              <a:solidFill>
                <a:prstClr val="black"/>
              </a:solidFill>
              <a:latin typeface="Arial" panose="020B0604020202020204" pitchFamily="34" charset="0"/>
              <a:cs typeface="Arial" panose="020B0604020202020204" pitchFamily="34" charset="0"/>
            </a:endParaRPr>
          </a:p>
        </p:txBody>
      </p:sp>
      <p:sp>
        <p:nvSpPr>
          <p:cNvPr id="18" name="Content Placeholder 4"/>
          <p:cNvSpPr txBox="1">
            <a:spLocks/>
          </p:cNvSpPr>
          <p:nvPr/>
        </p:nvSpPr>
        <p:spPr>
          <a:xfrm>
            <a:off x="381000" y="3152851"/>
            <a:ext cx="8491518" cy="1433660"/>
          </a:xfrm>
          <a:custGeom>
            <a:avLst/>
            <a:gdLst>
              <a:gd name="connsiteX0" fmla="*/ 0 w 8229600"/>
              <a:gd name="connsiteY0" fmla="*/ 0 h 876487"/>
              <a:gd name="connsiteX1" fmla="*/ 8229600 w 8229600"/>
              <a:gd name="connsiteY1" fmla="*/ 0 h 876487"/>
              <a:gd name="connsiteX2" fmla="*/ 8229600 w 8229600"/>
              <a:gd name="connsiteY2" fmla="*/ 876487 h 876487"/>
              <a:gd name="connsiteX3" fmla="*/ 0 w 8229600"/>
              <a:gd name="connsiteY3" fmla="*/ 876487 h 876487"/>
              <a:gd name="connsiteX4" fmla="*/ 0 w 8229600"/>
              <a:gd name="connsiteY4" fmla="*/ 0 h 87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876487">
                <a:moveTo>
                  <a:pt x="0" y="0"/>
                </a:moveTo>
                <a:lnTo>
                  <a:pt x="8229600" y="0"/>
                </a:lnTo>
                <a:lnTo>
                  <a:pt x="8229600" y="876487"/>
                </a:lnTo>
                <a:lnTo>
                  <a:pt x="0" y="876487"/>
                </a:lnTo>
                <a:lnTo>
                  <a:pt x="0" y="0"/>
                </a:lnTo>
                <a:close/>
              </a:path>
            </a:pathLst>
          </a:custGeom>
          <a:ln w="25400" cap="flat" cmpd="sng" algn="ctr">
            <a:solidFill>
              <a:srgbClr val="445741"/>
            </a:solidFill>
            <a:prstDash val="solid"/>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8708" tIns="437388" rIns="638708" bIns="149352" numCol="1" spcCol="1270" rtlCol="0" anchor="t" anchorCtr="0">
            <a:noAutofit/>
          </a:bodyPr>
          <a:lstStyle>
            <a:lvl1pPr marL="342900" indent="-342900" algn="l" defTabSz="457200" rtl="0" eaLnBrk="1" latinLnBrk="0" hangingPunct="1">
              <a:spcBef>
                <a:spcPct val="20000"/>
              </a:spcBef>
              <a:buFont typeface="Arial"/>
              <a:buChar char="•"/>
              <a:defRPr sz="2800" kern="1200">
                <a:solidFill>
                  <a:schemeClr val="dk1">
                    <a:hueOff val="0"/>
                    <a:satOff val="0"/>
                    <a:lumOff val="0"/>
                    <a:alphaOff val="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dk1">
                    <a:hueOff val="0"/>
                    <a:satOff val="0"/>
                    <a:lumOff val="0"/>
                    <a:alphaOff val="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hueOff val="0"/>
                    <a:satOff val="0"/>
                    <a:lumOff val="0"/>
                    <a:alphaOff val="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hueOff val="0"/>
                    <a:satOff val="0"/>
                    <a:lumOff val="0"/>
                    <a:alphaOff val="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hueOff val="0"/>
                    <a:satOff val="0"/>
                    <a:lumOff val="0"/>
                    <a:alphaOff val="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hueOff val="0"/>
                    <a:satOff val="0"/>
                    <a:lumOff val="0"/>
                    <a:alphaOff val="0"/>
                  </a:schemeClr>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hueOff val="0"/>
                    <a:satOff val="0"/>
                    <a:lumOff val="0"/>
                    <a:alphaOff val="0"/>
                  </a:schemeClr>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hueOff val="0"/>
                    <a:satOff val="0"/>
                    <a:lumOff val="0"/>
                    <a:alphaOff val="0"/>
                  </a:schemeClr>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hueOff val="0"/>
                    <a:satOff val="0"/>
                    <a:lumOff val="0"/>
                    <a:alphaOff val="0"/>
                  </a:schemeClr>
                </a:solidFill>
                <a:latin typeface="+mn-lt"/>
                <a:ea typeface="+mn-ea"/>
                <a:cs typeface="+mn-cs"/>
              </a:defRPr>
            </a:lvl9pPr>
          </a:lstStyle>
          <a:p>
            <a:pPr marL="228600" lvl="1" indent="-228600" defTabSz="933450">
              <a:lnSpc>
                <a:spcPct val="90000"/>
              </a:lnSpc>
              <a:spcBef>
                <a:spcPct val="0"/>
              </a:spcBef>
              <a:spcAft>
                <a:spcPct val="15000"/>
              </a:spcAft>
              <a:buFont typeface="Arial"/>
              <a:buChar char="••"/>
            </a:pPr>
            <a:r>
              <a:rPr lang="en-US" sz="2000" dirty="0" smtClean="0">
                <a:solidFill>
                  <a:prstClr val="black">
                    <a:hueOff val="0"/>
                    <a:satOff val="0"/>
                    <a:lumOff val="0"/>
                    <a:alphaOff val="0"/>
                  </a:prstClr>
                </a:solidFill>
                <a:latin typeface="Arial" panose="020B0604020202020204" pitchFamily="34" charset="0"/>
                <a:cs typeface="Arial" panose="020B0604020202020204" pitchFamily="34" charset="0"/>
              </a:rPr>
              <a:t>Facilitating the desire in the market to provide solutions</a:t>
            </a:r>
          </a:p>
          <a:p>
            <a:pPr marL="228600" lvl="1" indent="-228600" defTabSz="933450">
              <a:lnSpc>
                <a:spcPct val="90000"/>
              </a:lnSpc>
              <a:spcBef>
                <a:spcPct val="0"/>
              </a:spcBef>
              <a:spcAft>
                <a:spcPct val="15000"/>
              </a:spcAft>
              <a:buFont typeface="Arial"/>
              <a:buChar char="••"/>
            </a:pPr>
            <a:r>
              <a:rPr lang="en-US" sz="2000" dirty="0" smtClean="0">
                <a:solidFill>
                  <a:prstClr val="black">
                    <a:hueOff val="0"/>
                    <a:satOff val="0"/>
                    <a:lumOff val="0"/>
                    <a:alphaOff val="0"/>
                  </a:prstClr>
                </a:solidFill>
                <a:latin typeface="Arial" panose="020B0604020202020204" pitchFamily="34" charset="0"/>
                <a:cs typeface="Arial" panose="020B0604020202020204" pitchFamily="34" charset="0"/>
              </a:rPr>
              <a:t>Goal 10 and 14</a:t>
            </a:r>
          </a:p>
          <a:p>
            <a:pPr marL="0" lvl="1" defTabSz="933450">
              <a:lnSpc>
                <a:spcPct val="90000"/>
              </a:lnSpc>
              <a:spcBef>
                <a:spcPct val="0"/>
              </a:spcBef>
              <a:spcAft>
                <a:spcPct val="15000"/>
              </a:spcAft>
            </a:pPr>
            <a:endParaRPr lang="en-US" sz="2100" dirty="0">
              <a:solidFill>
                <a:prstClr val="black">
                  <a:hueOff val="0"/>
                  <a:satOff val="0"/>
                  <a:lumOff val="0"/>
                  <a:alphaOff val="0"/>
                </a:prstClr>
              </a:solidFill>
              <a:latin typeface="Arial" panose="020B0604020202020204" pitchFamily="34" charset="0"/>
              <a:cs typeface="Arial" panose="020B0604020202020204" pitchFamily="34" charset="0"/>
            </a:endParaRPr>
          </a:p>
        </p:txBody>
      </p:sp>
      <p:grpSp>
        <p:nvGrpSpPr>
          <p:cNvPr id="8" name="Group 7"/>
          <p:cNvGrpSpPr/>
          <p:nvPr/>
        </p:nvGrpSpPr>
        <p:grpSpPr>
          <a:xfrm>
            <a:off x="688397" y="2827898"/>
            <a:ext cx="7841316" cy="531360"/>
            <a:chOff x="560094" y="40253"/>
            <a:chExt cx="7841316" cy="531360"/>
          </a:xfrm>
        </p:grpSpPr>
        <p:sp>
          <p:nvSpPr>
            <p:cNvPr id="9" name="Rounded Rectangle 8"/>
            <p:cNvSpPr/>
            <p:nvPr/>
          </p:nvSpPr>
          <p:spPr>
            <a:xfrm>
              <a:off x="560094" y="40253"/>
              <a:ext cx="7841316" cy="531360"/>
            </a:xfrm>
            <a:prstGeom prst="roundRect">
              <a:avLst/>
            </a:prstGeom>
            <a:solidFill>
              <a:srgbClr val="445741"/>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0" name="Rounded Rectangle 4"/>
            <p:cNvSpPr txBox="1"/>
            <p:nvPr/>
          </p:nvSpPr>
          <p:spPr>
            <a:xfrm>
              <a:off x="586033" y="66192"/>
              <a:ext cx="7789438" cy="479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6383" tIns="0" rIns="296383" bIns="0" numCol="1" spcCol="1270" anchor="ctr" anchorCtr="0">
              <a:noAutofit/>
            </a:bodyPr>
            <a:lstStyle/>
            <a:p>
              <a:pPr defTabSz="800100">
                <a:lnSpc>
                  <a:spcPct val="90000"/>
                </a:lnSpc>
                <a:spcBef>
                  <a:spcPct val="0"/>
                </a:spcBef>
                <a:spcAft>
                  <a:spcPct val="35000"/>
                </a:spcAft>
              </a:pPr>
              <a:r>
                <a:rPr lang="en-US" sz="2000" b="1" dirty="0">
                  <a:solidFill>
                    <a:prstClr val="white"/>
                  </a:solidFill>
                  <a:latin typeface="Arial" panose="020B0604020202020204" pitchFamily="34" charset="0"/>
                  <a:cs typeface="Arial" panose="020B0604020202020204" pitchFamily="34" charset="0"/>
                </a:rPr>
                <a:t>UGB Expansion and Housing Need</a:t>
              </a:r>
            </a:p>
          </p:txBody>
        </p:sp>
      </p:grpSp>
      <p:grpSp>
        <p:nvGrpSpPr>
          <p:cNvPr id="19" name="Group 18"/>
          <p:cNvGrpSpPr/>
          <p:nvPr/>
        </p:nvGrpSpPr>
        <p:grpSpPr>
          <a:xfrm>
            <a:off x="311688" y="1710873"/>
            <a:ext cx="8281204" cy="940777"/>
            <a:chOff x="0" y="305933"/>
            <a:chExt cx="11201880" cy="1814400"/>
          </a:xfrm>
        </p:grpSpPr>
        <p:sp>
          <p:nvSpPr>
            <p:cNvPr id="20" name="Rectangle 19"/>
            <p:cNvSpPr/>
            <p:nvPr/>
          </p:nvSpPr>
          <p:spPr>
            <a:xfrm>
              <a:off x="0" y="305933"/>
              <a:ext cx="11201880" cy="1814400"/>
            </a:xfrm>
            <a:prstGeom prst="rect">
              <a:avLst/>
            </a:prstGeom>
            <a:ln>
              <a:solidFill>
                <a:srgbClr val="44574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TextBox 20"/>
            <p:cNvSpPr txBox="1"/>
            <p:nvPr/>
          </p:nvSpPr>
          <p:spPr>
            <a:xfrm>
              <a:off x="0" y="305933"/>
              <a:ext cx="9346463" cy="18144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69390" tIns="374904" rIns="869390" bIns="128016" numCol="1" spcCol="1270" anchor="t" anchorCtr="0">
              <a:noAutofit/>
            </a:bodyPr>
            <a:lstStyle/>
            <a:p>
              <a:pPr marL="171450" lvl="1" indent="-171450" defTabSz="800100">
                <a:lnSpc>
                  <a:spcPct val="90000"/>
                </a:lnSpc>
                <a:spcBef>
                  <a:spcPct val="0"/>
                </a:spcBef>
                <a:spcAft>
                  <a:spcPct val="15000"/>
                </a:spcAft>
                <a:buFontTx/>
                <a:buChar char="••"/>
              </a:pPr>
              <a:endParaRPr lang="en-US" dirty="0">
                <a:solidFill>
                  <a:prstClr val="black">
                    <a:hueOff val="0"/>
                    <a:satOff val="0"/>
                    <a:lumOff val="0"/>
                    <a:alphaOff val="0"/>
                  </a:prstClr>
                </a:solidFill>
                <a:latin typeface="Arial" panose="020B0604020202020204" pitchFamily="34" charset="0"/>
                <a:cs typeface="Arial" panose="020B0604020202020204" pitchFamily="34" charset="0"/>
              </a:endParaRPr>
            </a:p>
          </p:txBody>
        </p:sp>
      </p:grpSp>
      <p:sp>
        <p:nvSpPr>
          <p:cNvPr id="22" name="Content Placeholder 2"/>
          <p:cNvSpPr>
            <a:spLocks noGrp="1"/>
          </p:cNvSpPr>
          <p:nvPr>
            <p:ph idx="1"/>
          </p:nvPr>
        </p:nvSpPr>
        <p:spPr>
          <a:xfrm>
            <a:off x="442052" y="1866313"/>
            <a:ext cx="8554453" cy="848691"/>
          </a:xfrm>
        </p:spPr>
        <p:txBody>
          <a:bodyPr>
            <a:normAutofit/>
          </a:bodyPr>
          <a:lstStyle/>
          <a:p>
            <a:pPr>
              <a:spcBef>
                <a:spcPts val="0"/>
              </a:spcBef>
            </a:pPr>
            <a:r>
              <a:rPr lang="en-US" sz="2000" dirty="0" smtClean="0"/>
              <a:t>Planning Department goals = regulations</a:t>
            </a:r>
          </a:p>
          <a:p>
            <a:pPr>
              <a:spcBef>
                <a:spcPts val="0"/>
              </a:spcBef>
            </a:pPr>
            <a:r>
              <a:rPr lang="en-US" sz="2000" dirty="0" smtClean="0"/>
              <a:t>Affordable Housing goals = build as many units as you can</a:t>
            </a:r>
          </a:p>
        </p:txBody>
      </p:sp>
      <p:grpSp>
        <p:nvGrpSpPr>
          <p:cNvPr id="23" name="Group 22"/>
          <p:cNvGrpSpPr/>
          <p:nvPr/>
        </p:nvGrpSpPr>
        <p:grpSpPr>
          <a:xfrm>
            <a:off x="483138" y="1253691"/>
            <a:ext cx="8051262" cy="531360"/>
            <a:chOff x="586033" y="40253"/>
            <a:chExt cx="8051262" cy="531360"/>
          </a:xfrm>
        </p:grpSpPr>
        <p:sp>
          <p:nvSpPr>
            <p:cNvPr id="24" name="Rounded Rectangle 23"/>
            <p:cNvSpPr/>
            <p:nvPr/>
          </p:nvSpPr>
          <p:spPr>
            <a:xfrm>
              <a:off x="795979" y="40253"/>
              <a:ext cx="7841316" cy="531360"/>
            </a:xfrm>
            <a:prstGeom prst="roundRect">
              <a:avLst/>
            </a:prstGeom>
            <a:solidFill>
              <a:srgbClr val="445741"/>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25" name="Rounded Rectangle 4"/>
            <p:cNvSpPr txBox="1"/>
            <p:nvPr/>
          </p:nvSpPr>
          <p:spPr>
            <a:xfrm>
              <a:off x="586033" y="66192"/>
              <a:ext cx="7938304" cy="479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6383" tIns="0" rIns="296383" bIns="0" numCol="1" spcCol="1270" anchor="ctr" anchorCtr="0">
              <a:noAutofit/>
            </a:bodyPr>
            <a:lstStyle/>
            <a:p>
              <a:pPr defTabSz="800100">
                <a:lnSpc>
                  <a:spcPct val="90000"/>
                </a:lnSpc>
                <a:spcBef>
                  <a:spcPct val="0"/>
                </a:spcBef>
                <a:spcAft>
                  <a:spcPct val="35000"/>
                </a:spcAft>
              </a:pPr>
              <a:r>
                <a:rPr lang="en-US" sz="2000" b="1" dirty="0" smtClean="0">
                  <a:solidFill>
                    <a:prstClr val="white"/>
                  </a:solidFill>
                  <a:latin typeface="Arial" panose="020B0604020202020204" pitchFamily="34" charset="0"/>
                  <a:cs typeface="Arial" panose="020B0604020202020204" pitchFamily="34" charset="0"/>
                </a:rPr>
                <a:t>Goal of Affordable Housing not same goal as Planning</a:t>
              </a:r>
              <a:endParaRPr lang="en-US" sz="2000" b="1" dirty="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310834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p:txBody>
          <a:bodyPr>
            <a:noAutofit/>
          </a:bodyPr>
          <a:lstStyle/>
          <a:p>
            <a:r>
              <a:rPr lang="en-US" sz="2400" dirty="0" smtClean="0"/>
              <a:t>Final Results to date</a:t>
            </a:r>
            <a:endParaRPr lang="en-US" sz="2400" dirty="0"/>
          </a:p>
        </p:txBody>
      </p:sp>
      <p:pic>
        <p:nvPicPr>
          <p:cNvPr id="4" name="Content Placeholder 3"/>
          <p:cNvPicPr>
            <a:picLocks noGrp="1" noChangeAspect="1"/>
          </p:cNvPicPr>
          <p:nvPr>
            <p:ph idx="1"/>
          </p:nvPr>
        </p:nvPicPr>
        <p:blipFill>
          <a:blip r:embed="rId3"/>
          <a:stretch>
            <a:fillRect/>
          </a:stretch>
        </p:blipFill>
        <p:spPr>
          <a:xfrm>
            <a:off x="425003" y="713212"/>
            <a:ext cx="8409904" cy="6095088"/>
          </a:xfrm>
          <a:prstGeom prst="rect">
            <a:avLst/>
          </a:prstGeom>
        </p:spPr>
      </p:pic>
    </p:spTree>
    <p:extLst>
      <p:ext uri="{BB962C8B-B14F-4D97-AF65-F5344CB8AC3E}">
        <p14:creationId xmlns:p14="http://schemas.microsoft.com/office/powerpoint/2010/main" val="2073629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p:txBody>
          <a:bodyPr>
            <a:noAutofit/>
          </a:bodyPr>
          <a:lstStyle/>
          <a:p>
            <a:r>
              <a:rPr lang="en-US" sz="2000" dirty="0" smtClean="0"/>
              <a:t>Deed Restricted Affordable Housing in UGB</a:t>
            </a:r>
            <a:endParaRPr lang="en-US" sz="2000"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1443" y="845543"/>
            <a:ext cx="7161164" cy="5901330"/>
          </a:xfrm>
        </p:spPr>
      </p:pic>
    </p:spTree>
    <p:extLst>
      <p:ext uri="{BB962C8B-B14F-4D97-AF65-F5344CB8AC3E}">
        <p14:creationId xmlns:p14="http://schemas.microsoft.com/office/powerpoint/2010/main" val="3148365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1676400"/>
            <a:ext cx="4572000" cy="3662541"/>
          </a:xfrm>
          <a:prstGeom prst="rect">
            <a:avLst/>
          </a:prstGeom>
          <a:noFill/>
        </p:spPr>
        <p:txBody>
          <a:bodyPr wrap="square" rtlCol="0">
            <a:spAutoFit/>
          </a:bodyPr>
          <a:lstStyle/>
          <a:p>
            <a:r>
              <a:rPr lang="en-US" altLang="en-US" sz="2000" b="1" dirty="0" smtClean="0"/>
              <a:t>Median Household Income:  </a:t>
            </a:r>
            <a:r>
              <a:rPr lang="en-US" altLang="en-US" sz="2000" b="1" dirty="0" smtClean="0"/>
              <a:t>$55,219</a:t>
            </a:r>
            <a:endParaRPr lang="en-US" altLang="en-US" sz="2000" b="1" dirty="0" smtClean="0"/>
          </a:p>
          <a:p>
            <a:endParaRPr lang="en-US" altLang="en-US" sz="2000" b="1" dirty="0"/>
          </a:p>
          <a:p>
            <a:r>
              <a:rPr lang="en-US" altLang="en-US" sz="2000" b="1" dirty="0" smtClean="0"/>
              <a:t>Median Listed Home Price = $377,450</a:t>
            </a:r>
          </a:p>
          <a:p>
            <a:r>
              <a:rPr lang="en-US" altLang="en-US" sz="2000" b="1" dirty="0" smtClean="0"/>
              <a:t>Median Price of Home Sold = $317,000</a:t>
            </a:r>
          </a:p>
          <a:p>
            <a:endParaRPr lang="en-US" altLang="en-US" sz="2000" b="1" dirty="0"/>
          </a:p>
          <a:p>
            <a:r>
              <a:rPr lang="en-US" altLang="en-US" sz="2000" b="1" dirty="0" smtClean="0"/>
              <a:t>Average rent for an apartment = $1113</a:t>
            </a:r>
          </a:p>
          <a:p>
            <a:pPr lvl="3"/>
            <a:endParaRPr lang="en-US" altLang="en-US" sz="2800" b="1" dirty="0"/>
          </a:p>
          <a:p>
            <a:pPr lvl="1"/>
            <a:r>
              <a:rPr lang="en-US" altLang="en-US" sz="1600" b="1" dirty="0"/>
              <a:t>	</a:t>
            </a:r>
            <a:endParaRPr lang="en-US" altLang="en-US" sz="16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NEEDS:  AFFORDABLE HOUSING</a:t>
            </a:r>
            <a:endParaRPr lang="en-US" sz="2000" b="1" dirty="0" smtClean="0"/>
          </a:p>
        </p:txBody>
      </p:sp>
      <p:sp>
        <p:nvSpPr>
          <p:cNvPr id="7" name="TextBox 6"/>
          <p:cNvSpPr txBox="1"/>
          <p:nvPr/>
        </p:nvSpPr>
        <p:spPr>
          <a:xfrm>
            <a:off x="4630041" y="1665514"/>
            <a:ext cx="4513959" cy="3877985"/>
          </a:xfrm>
          <a:prstGeom prst="rect">
            <a:avLst/>
          </a:prstGeom>
          <a:noFill/>
        </p:spPr>
        <p:txBody>
          <a:bodyPr wrap="square" rtlCol="0">
            <a:spAutoFit/>
          </a:bodyPr>
          <a:lstStyle/>
          <a:p>
            <a:r>
              <a:rPr lang="en-US" altLang="en-US" sz="2000" b="1" dirty="0" smtClean="0">
                <a:solidFill>
                  <a:prstClr val="white"/>
                </a:solidFill>
              </a:rPr>
              <a:t>Median Household Income:  </a:t>
            </a:r>
            <a:r>
              <a:rPr lang="en-US" altLang="en-US" sz="2000" b="1" dirty="0" smtClean="0">
                <a:solidFill>
                  <a:prstClr val="white"/>
                </a:solidFill>
              </a:rPr>
              <a:t>$57,246</a:t>
            </a:r>
            <a:endParaRPr lang="en-US" altLang="en-US" sz="2000" b="1" dirty="0" smtClean="0">
              <a:solidFill>
                <a:prstClr val="white"/>
              </a:solidFill>
            </a:endParaRPr>
          </a:p>
          <a:p>
            <a:endParaRPr lang="en-US" altLang="en-US" sz="2000" b="1" dirty="0">
              <a:solidFill>
                <a:prstClr val="white"/>
              </a:solidFill>
            </a:endParaRPr>
          </a:p>
          <a:p>
            <a:r>
              <a:rPr lang="en-US" altLang="en-US" sz="2000" b="1" dirty="0" smtClean="0">
                <a:solidFill>
                  <a:prstClr val="white"/>
                </a:solidFill>
              </a:rPr>
              <a:t>Median Listed Home Price = </a:t>
            </a:r>
            <a:r>
              <a:rPr lang="en-US" altLang="en-US" sz="2000" b="1" dirty="0" smtClean="0">
                <a:solidFill>
                  <a:prstClr val="white"/>
                </a:solidFill>
              </a:rPr>
              <a:t>$389,900</a:t>
            </a:r>
            <a:endParaRPr lang="en-US" altLang="en-US" sz="2000" b="1" dirty="0" smtClean="0">
              <a:solidFill>
                <a:prstClr val="white"/>
              </a:solidFill>
            </a:endParaRPr>
          </a:p>
          <a:p>
            <a:r>
              <a:rPr lang="en-US" altLang="en-US" sz="2000" b="1" dirty="0" smtClean="0">
                <a:solidFill>
                  <a:prstClr val="white"/>
                </a:solidFill>
              </a:rPr>
              <a:t>Median Price of Home Sold = $338,500</a:t>
            </a:r>
          </a:p>
          <a:p>
            <a:endParaRPr lang="en-US" altLang="en-US" sz="2000" b="1" dirty="0">
              <a:solidFill>
                <a:prstClr val="white"/>
              </a:solidFill>
            </a:endParaRPr>
          </a:p>
          <a:p>
            <a:r>
              <a:rPr lang="en-US" altLang="en-US" sz="2000" b="1" dirty="0" smtClean="0">
                <a:solidFill>
                  <a:prstClr val="white"/>
                </a:solidFill>
              </a:rPr>
              <a:t>Average rent for an apartment = $1794</a:t>
            </a:r>
          </a:p>
          <a:p>
            <a:pPr algn="r"/>
            <a:r>
              <a:rPr lang="en-US" altLang="en-US" sz="1400" b="1" dirty="0" smtClean="0">
                <a:solidFill>
                  <a:prstClr val="white"/>
                </a:solidFill>
              </a:rPr>
              <a:t>Source:  Zillow, 1/13/20</a:t>
            </a:r>
          </a:p>
          <a:p>
            <a:pPr lvl="3"/>
            <a:endParaRPr lang="en-US" altLang="en-US" sz="2800" b="1" dirty="0">
              <a:solidFill>
                <a:prstClr val="white"/>
              </a:solidFill>
            </a:endParaRPr>
          </a:p>
          <a:p>
            <a:pPr lvl="1"/>
            <a:r>
              <a:rPr lang="en-US" altLang="en-US" sz="1600" b="1" dirty="0">
                <a:solidFill>
                  <a:prstClr val="white"/>
                </a:solidFill>
              </a:rPr>
              <a:t>	</a:t>
            </a:r>
            <a:endParaRPr lang="en-US" altLang="en-US" sz="1600" b="1" dirty="0" smtClean="0">
              <a:solidFill>
                <a:prstClr val="white"/>
              </a:solidFill>
            </a:endParaRPr>
          </a:p>
          <a:p>
            <a:endParaRPr lang="en-US" sz="2800" b="1" dirty="0" smtClean="0">
              <a:solidFill>
                <a:prstClr val="white"/>
              </a:solidFill>
            </a:endParaRPr>
          </a:p>
          <a:p>
            <a:endParaRPr lang="en-US" sz="1200" b="1" dirty="0" smtClean="0">
              <a:solidFill>
                <a:prstClr val="white"/>
              </a:solidFill>
            </a:endParaRPr>
          </a:p>
          <a:p>
            <a:pPr algn="ctr"/>
            <a:endParaRPr lang="en-US" sz="2800" b="1" dirty="0" smtClean="0">
              <a:solidFill>
                <a:prstClr val="white"/>
              </a:solidFill>
            </a:endParaRPr>
          </a:p>
        </p:txBody>
      </p:sp>
      <p:pic>
        <p:nvPicPr>
          <p:cNvPr id="2" name="Picture 1"/>
          <p:cNvPicPr>
            <a:picLocks noChangeAspect="1"/>
          </p:cNvPicPr>
          <p:nvPr/>
        </p:nvPicPr>
        <p:blipFill rotWithShape="1">
          <a:blip r:embed="rId3"/>
          <a:srcRect l="84167" t="50370" r="833" b="17408"/>
          <a:stretch/>
        </p:blipFill>
        <p:spPr>
          <a:xfrm>
            <a:off x="2209800" y="3945427"/>
            <a:ext cx="2243085" cy="1355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a:srcRect l="85000" t="46149" b="19998"/>
          <a:stretch/>
        </p:blipFill>
        <p:spPr>
          <a:xfrm>
            <a:off x="6589795" y="3953477"/>
            <a:ext cx="2135087" cy="1355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5"/>
          <a:srcRect l="72500" t="38148" r="13334" b="8518"/>
          <a:stretch/>
        </p:blipFill>
        <p:spPr>
          <a:xfrm>
            <a:off x="4901556" y="3951514"/>
            <a:ext cx="1310347" cy="1387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a:srcRect l="72131" t="38148" r="13934" b="5556"/>
          <a:stretch/>
        </p:blipFill>
        <p:spPr>
          <a:xfrm>
            <a:off x="533400" y="3846895"/>
            <a:ext cx="1295400" cy="1447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
        <p:nvSpPr>
          <p:cNvPr id="14" name="TextBox 13"/>
          <p:cNvSpPr txBox="1"/>
          <p:nvPr/>
        </p:nvSpPr>
        <p:spPr>
          <a:xfrm>
            <a:off x="6211903" y="1061398"/>
            <a:ext cx="1752600" cy="523220"/>
          </a:xfrm>
          <a:prstGeom prst="rect">
            <a:avLst/>
          </a:prstGeom>
          <a:noFill/>
        </p:spPr>
        <p:txBody>
          <a:bodyPr wrap="square" rtlCol="0">
            <a:spAutoFit/>
          </a:bodyPr>
          <a:lstStyle/>
          <a:p>
            <a:r>
              <a:rPr lang="en-US" sz="2800" b="1" dirty="0" smtClean="0"/>
              <a:t>2019</a:t>
            </a:r>
            <a:endParaRPr lang="en-US" sz="2800" b="1" dirty="0"/>
          </a:p>
        </p:txBody>
      </p:sp>
      <p:sp>
        <p:nvSpPr>
          <p:cNvPr id="15" name="TextBox 14"/>
          <p:cNvSpPr txBox="1"/>
          <p:nvPr/>
        </p:nvSpPr>
        <p:spPr>
          <a:xfrm>
            <a:off x="1828800" y="1061398"/>
            <a:ext cx="1752600" cy="523220"/>
          </a:xfrm>
          <a:prstGeom prst="rect">
            <a:avLst/>
          </a:prstGeom>
          <a:noFill/>
        </p:spPr>
        <p:txBody>
          <a:bodyPr wrap="square" rtlCol="0">
            <a:spAutoFit/>
          </a:bodyPr>
          <a:lstStyle/>
          <a:p>
            <a:r>
              <a:rPr lang="en-US" sz="2800" b="1" dirty="0" smtClean="0"/>
              <a:t>2018</a:t>
            </a:r>
            <a:endParaRPr lang="en-US" sz="2800" b="1" dirty="0"/>
          </a:p>
        </p:txBody>
      </p:sp>
    </p:spTree>
    <p:extLst>
      <p:ext uri="{BB962C8B-B14F-4D97-AF65-F5344CB8AC3E}">
        <p14:creationId xmlns:p14="http://schemas.microsoft.com/office/powerpoint/2010/main" val="30241126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3769" y="354438"/>
            <a:ext cx="7614187" cy="358774"/>
          </a:xfrm>
        </p:spPr>
        <p:txBody>
          <a:bodyPr>
            <a:noAutofit/>
          </a:bodyPr>
          <a:lstStyle/>
          <a:p>
            <a:r>
              <a:rPr lang="en-US" sz="2000" dirty="0" smtClean="0"/>
              <a:t>Deed Restricted Affordable Housing in UGB</a:t>
            </a:r>
            <a:endParaRPr lang="en-US" sz="2000"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5189" y="949508"/>
            <a:ext cx="6903851" cy="5056342"/>
          </a:xfrm>
        </p:spPr>
      </p:pic>
    </p:spTree>
    <p:extLst>
      <p:ext uri="{BB962C8B-B14F-4D97-AF65-F5344CB8AC3E}">
        <p14:creationId xmlns:p14="http://schemas.microsoft.com/office/powerpoint/2010/main" val="37080800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4300" y="863118"/>
            <a:ext cx="9067800" cy="6063198"/>
          </a:xfrm>
          <a:prstGeom prst="rect">
            <a:avLst/>
          </a:prstGeom>
          <a:noFill/>
        </p:spPr>
        <p:txBody>
          <a:bodyPr wrap="square" rtlCol="0">
            <a:spAutoFit/>
          </a:bodyPr>
          <a:lstStyle/>
          <a:p>
            <a:pPr lvl="1"/>
            <a:r>
              <a:rPr lang="en-US" sz="2000" b="1" dirty="0" smtClean="0"/>
              <a:t>Developed as part of the FY 2019/2020 Budget</a:t>
            </a:r>
          </a:p>
          <a:p>
            <a:pPr lvl="1"/>
            <a:endParaRPr lang="en-US" sz="2000" b="1" dirty="0"/>
          </a:p>
          <a:p>
            <a:pPr lvl="1"/>
            <a:r>
              <a:rPr lang="en-US" sz="2000" b="1" dirty="0" smtClean="0"/>
              <a:t>Funded by Transient Lodging Tax funds.</a:t>
            </a:r>
          </a:p>
          <a:p>
            <a:pPr lvl="1"/>
            <a:endParaRPr lang="en-US" sz="2000" b="1" dirty="0"/>
          </a:p>
          <a:p>
            <a:pPr lvl="1"/>
            <a:r>
              <a:rPr lang="en-US" sz="2000" b="1" dirty="0" smtClean="0"/>
              <a:t>$188,000</a:t>
            </a:r>
          </a:p>
          <a:p>
            <a:pPr lvl="1"/>
            <a:endParaRPr lang="en-US" sz="2000" b="1" dirty="0"/>
          </a:p>
          <a:p>
            <a:pPr lvl="1"/>
            <a:r>
              <a:rPr lang="en-US" sz="2000" b="1" dirty="0" smtClean="0"/>
              <a:t>Current uses under discussion:</a:t>
            </a:r>
          </a:p>
          <a:p>
            <a:pPr lvl="1"/>
            <a:endParaRPr lang="en-US" sz="2000" b="1" dirty="0"/>
          </a:p>
          <a:p>
            <a:pPr marL="800100" lvl="1" indent="-342900">
              <a:buFont typeface="Arial" panose="020B0604020202020204" pitchFamily="34" charset="0"/>
              <a:buChar char="•"/>
            </a:pPr>
            <a:r>
              <a:rPr lang="en-US" sz="2000" b="1" dirty="0" smtClean="0"/>
              <a:t>Purchase of a foreclosed property from the County for affordable housing.</a:t>
            </a:r>
          </a:p>
          <a:p>
            <a:pPr marL="800100" lvl="1" indent="-342900">
              <a:buFont typeface="Arial" panose="020B0604020202020204" pitchFamily="34" charset="0"/>
              <a:buChar char="•"/>
            </a:pPr>
            <a:endParaRPr lang="en-US" sz="2000" b="1" dirty="0"/>
          </a:p>
          <a:p>
            <a:pPr marL="800100" lvl="1" indent="-342900">
              <a:buFont typeface="Arial" panose="020B0604020202020204" pitchFamily="34" charset="0"/>
              <a:buChar char="•"/>
            </a:pPr>
            <a:r>
              <a:rPr lang="en-US" sz="2000" b="1" dirty="0" smtClean="0"/>
              <a:t>Purchase of Yamhill County Soil and Water Conservation District land for affordable housing.</a:t>
            </a:r>
          </a:p>
          <a:p>
            <a:pPr marL="800100" lvl="1" indent="-342900">
              <a:buFont typeface="Arial" panose="020B0604020202020204" pitchFamily="34" charset="0"/>
              <a:buChar char="•"/>
            </a:pPr>
            <a:endParaRPr lang="en-US" sz="2000" b="1" dirty="0"/>
          </a:p>
          <a:p>
            <a:pPr marL="800100" lvl="1" indent="-342900">
              <a:buFont typeface="Arial" panose="020B0604020202020204" pitchFamily="34" charset="0"/>
              <a:buChar char="•"/>
            </a:pPr>
            <a:r>
              <a:rPr lang="en-US" sz="2000" b="1" dirty="0" smtClean="0"/>
              <a:t>Funds Regional Homeless Coordinator in partnership with Yamhill County and Newberg</a:t>
            </a:r>
            <a:endParaRPr lang="en-US" altLang="en-US" sz="2000" b="1" dirty="0"/>
          </a:p>
          <a:p>
            <a:pPr lvl="1"/>
            <a:r>
              <a:rPr lang="en-US" altLang="en-US" sz="2000" b="1" dirty="0"/>
              <a:t>	</a:t>
            </a:r>
            <a:endParaRPr lang="en-US" altLang="en-US" sz="20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AFFORDABLE HOUSING FUND</a:t>
            </a:r>
            <a:endParaRPr lang="en-US" sz="2000" b="1" dirty="0" smtClean="0"/>
          </a:p>
        </p:txBody>
      </p:sp>
      <p:sp>
        <p:nvSpPr>
          <p:cNvPr id="6" name="TextBox 5"/>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37762012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4300" y="863118"/>
            <a:ext cx="9067800" cy="6063198"/>
          </a:xfrm>
          <a:prstGeom prst="rect">
            <a:avLst/>
          </a:prstGeom>
          <a:noFill/>
        </p:spPr>
        <p:txBody>
          <a:bodyPr wrap="square" rtlCol="0">
            <a:spAutoFit/>
          </a:bodyPr>
          <a:lstStyle/>
          <a:p>
            <a:pPr lvl="1"/>
            <a:r>
              <a:rPr lang="en-US" sz="2000" b="1" dirty="0" smtClean="0"/>
              <a:t>Developed as part of the FY 2019/2020 Budget</a:t>
            </a:r>
          </a:p>
          <a:p>
            <a:pPr lvl="1"/>
            <a:endParaRPr lang="en-US" sz="2000" b="1" dirty="0"/>
          </a:p>
          <a:p>
            <a:pPr lvl="1"/>
            <a:r>
              <a:rPr lang="en-US" sz="2000" b="1" dirty="0" smtClean="0"/>
              <a:t>Funded by Transient Lodging Tax funds.</a:t>
            </a:r>
          </a:p>
          <a:p>
            <a:pPr lvl="1"/>
            <a:endParaRPr lang="en-US" sz="2000" b="1" dirty="0"/>
          </a:p>
          <a:p>
            <a:pPr lvl="1"/>
            <a:r>
              <a:rPr lang="en-US" sz="2000" b="1" dirty="0" smtClean="0"/>
              <a:t>$188,000</a:t>
            </a:r>
          </a:p>
          <a:p>
            <a:pPr lvl="1"/>
            <a:endParaRPr lang="en-US" sz="2000" b="1" dirty="0"/>
          </a:p>
          <a:p>
            <a:pPr lvl="1"/>
            <a:r>
              <a:rPr lang="en-US" sz="2000" b="1" dirty="0" smtClean="0"/>
              <a:t>Current uses under discussion:</a:t>
            </a:r>
          </a:p>
          <a:p>
            <a:pPr lvl="1"/>
            <a:endParaRPr lang="en-US" sz="2000" b="1" dirty="0"/>
          </a:p>
          <a:p>
            <a:pPr marL="800100" lvl="1" indent="-342900">
              <a:buFont typeface="Arial" panose="020B0604020202020204" pitchFamily="34" charset="0"/>
              <a:buChar char="•"/>
            </a:pPr>
            <a:r>
              <a:rPr lang="en-US" sz="2000" b="1" dirty="0" smtClean="0"/>
              <a:t>Purchase of a foreclosed property from the County for affordable housing.</a:t>
            </a:r>
          </a:p>
          <a:p>
            <a:pPr marL="800100" lvl="1" indent="-342900">
              <a:buFont typeface="Arial" panose="020B0604020202020204" pitchFamily="34" charset="0"/>
              <a:buChar char="•"/>
            </a:pPr>
            <a:endParaRPr lang="en-US" sz="2000" b="1" dirty="0"/>
          </a:p>
          <a:p>
            <a:pPr marL="800100" lvl="1" indent="-342900">
              <a:buFont typeface="Arial" panose="020B0604020202020204" pitchFamily="34" charset="0"/>
              <a:buChar char="•"/>
            </a:pPr>
            <a:r>
              <a:rPr lang="en-US" sz="2000" b="1" dirty="0" smtClean="0"/>
              <a:t>Purchase of Yamhill County Soil and Water Conservation District land for affordable housing.</a:t>
            </a:r>
          </a:p>
          <a:p>
            <a:pPr marL="800100" lvl="1" indent="-342900">
              <a:buFont typeface="Arial" panose="020B0604020202020204" pitchFamily="34" charset="0"/>
              <a:buChar char="•"/>
            </a:pPr>
            <a:endParaRPr lang="en-US" sz="2000" b="1" dirty="0"/>
          </a:p>
          <a:p>
            <a:pPr marL="800100" lvl="1" indent="-342900">
              <a:buFont typeface="Arial" panose="020B0604020202020204" pitchFamily="34" charset="0"/>
              <a:buChar char="•"/>
            </a:pPr>
            <a:r>
              <a:rPr lang="en-US" sz="2000" b="1" dirty="0" smtClean="0"/>
              <a:t>Funds Regional Homeless Coordinator in partnership with Yamhill County and Newberg</a:t>
            </a:r>
            <a:endParaRPr lang="en-US" altLang="en-US" sz="2000" b="1" dirty="0"/>
          </a:p>
          <a:p>
            <a:pPr lvl="1"/>
            <a:r>
              <a:rPr lang="en-US" altLang="en-US" sz="2000" b="1" dirty="0"/>
              <a:t>	</a:t>
            </a:r>
            <a:endParaRPr lang="en-US" altLang="en-US" sz="20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AFFORDABLE HOUSING FUND</a:t>
            </a:r>
            <a:endParaRPr lang="en-US" sz="2000" b="1" dirty="0" smtClean="0"/>
          </a:p>
        </p:txBody>
      </p:sp>
      <p:sp>
        <p:nvSpPr>
          <p:cNvPr id="6" name="TextBox 5"/>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835107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4300" y="863118"/>
            <a:ext cx="9067800" cy="6063198"/>
          </a:xfrm>
          <a:prstGeom prst="rect">
            <a:avLst/>
          </a:prstGeom>
          <a:noFill/>
        </p:spPr>
        <p:txBody>
          <a:bodyPr wrap="square" rtlCol="0">
            <a:spAutoFit/>
          </a:bodyPr>
          <a:lstStyle/>
          <a:p>
            <a:pPr lvl="1"/>
            <a:r>
              <a:rPr lang="en-US" sz="2000" b="1" dirty="0" smtClean="0"/>
              <a:t>Developed as part of the FY 2019/2020 Budget</a:t>
            </a:r>
          </a:p>
          <a:p>
            <a:pPr lvl="1"/>
            <a:endParaRPr lang="en-US" sz="2000" b="1" dirty="0"/>
          </a:p>
          <a:p>
            <a:pPr lvl="1"/>
            <a:r>
              <a:rPr lang="en-US" sz="2000" b="1" dirty="0" smtClean="0"/>
              <a:t>Funded by Transient Lodging Tax funds.</a:t>
            </a:r>
          </a:p>
          <a:p>
            <a:pPr lvl="1"/>
            <a:endParaRPr lang="en-US" sz="2000" b="1" dirty="0"/>
          </a:p>
          <a:p>
            <a:pPr lvl="1"/>
            <a:r>
              <a:rPr lang="en-US" sz="2000" b="1" dirty="0" smtClean="0"/>
              <a:t>$188,000</a:t>
            </a:r>
          </a:p>
          <a:p>
            <a:pPr lvl="1"/>
            <a:endParaRPr lang="en-US" sz="2000" b="1" dirty="0"/>
          </a:p>
          <a:p>
            <a:pPr lvl="1"/>
            <a:r>
              <a:rPr lang="en-US" sz="2000" b="1" dirty="0" smtClean="0"/>
              <a:t>Current uses under discussion:</a:t>
            </a:r>
          </a:p>
          <a:p>
            <a:pPr lvl="1"/>
            <a:endParaRPr lang="en-US" sz="2000" b="1" dirty="0"/>
          </a:p>
          <a:p>
            <a:pPr marL="800100" lvl="1" indent="-342900">
              <a:buFont typeface="Arial" panose="020B0604020202020204" pitchFamily="34" charset="0"/>
              <a:buChar char="•"/>
            </a:pPr>
            <a:r>
              <a:rPr lang="en-US" sz="2000" b="1" dirty="0" smtClean="0"/>
              <a:t>Purchase of a foreclosed property from the County for affordable housing.</a:t>
            </a:r>
          </a:p>
          <a:p>
            <a:pPr marL="800100" lvl="1" indent="-342900">
              <a:buFont typeface="Arial" panose="020B0604020202020204" pitchFamily="34" charset="0"/>
              <a:buChar char="•"/>
            </a:pPr>
            <a:endParaRPr lang="en-US" sz="2000" b="1" dirty="0"/>
          </a:p>
          <a:p>
            <a:pPr marL="800100" lvl="1" indent="-342900">
              <a:buFont typeface="Arial" panose="020B0604020202020204" pitchFamily="34" charset="0"/>
              <a:buChar char="•"/>
            </a:pPr>
            <a:r>
              <a:rPr lang="en-US" sz="2000" b="1" dirty="0" smtClean="0"/>
              <a:t>Purchase of Yamhill County Soil and Water Conservation District land for affordable housing.</a:t>
            </a:r>
          </a:p>
          <a:p>
            <a:pPr marL="800100" lvl="1" indent="-342900">
              <a:buFont typeface="Arial" panose="020B0604020202020204" pitchFamily="34" charset="0"/>
              <a:buChar char="•"/>
            </a:pPr>
            <a:endParaRPr lang="en-US" sz="2000" b="1" dirty="0"/>
          </a:p>
          <a:p>
            <a:pPr marL="800100" lvl="1" indent="-342900">
              <a:buFont typeface="Arial" panose="020B0604020202020204" pitchFamily="34" charset="0"/>
              <a:buChar char="•"/>
            </a:pPr>
            <a:r>
              <a:rPr lang="en-US" sz="2000" b="1" dirty="0" smtClean="0"/>
              <a:t>Funds Regional Homeless Coordinator in partnership with Yamhill County and Newberg</a:t>
            </a:r>
            <a:endParaRPr lang="en-US" altLang="en-US" sz="2000" b="1" dirty="0"/>
          </a:p>
          <a:p>
            <a:pPr lvl="1"/>
            <a:r>
              <a:rPr lang="en-US" altLang="en-US" sz="2000" b="1" dirty="0"/>
              <a:t>	</a:t>
            </a:r>
            <a:endParaRPr lang="en-US" altLang="en-US" sz="20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AFFORDABLE HOUSING FUND</a:t>
            </a:r>
            <a:endParaRPr lang="en-US" sz="2000" b="1" dirty="0" smtClean="0"/>
          </a:p>
        </p:txBody>
      </p:sp>
      <p:sp>
        <p:nvSpPr>
          <p:cNvPr id="6" name="TextBox 5"/>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pic>
        <p:nvPicPr>
          <p:cNvPr id="2" name="Picture 1"/>
          <p:cNvPicPr>
            <a:picLocks noChangeAspect="1"/>
          </p:cNvPicPr>
          <p:nvPr/>
        </p:nvPicPr>
        <p:blipFill rotWithShape="1">
          <a:blip r:embed="rId3"/>
          <a:srcRect l="70000" t="17407" b="5556"/>
          <a:stretch/>
        </p:blipFill>
        <p:spPr>
          <a:xfrm>
            <a:off x="5943600" y="1066801"/>
            <a:ext cx="27432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83033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2900" y="6485"/>
            <a:ext cx="8610600" cy="769441"/>
          </a:xfrm>
          <a:prstGeom prst="rect">
            <a:avLst/>
          </a:prstGeom>
          <a:noFill/>
        </p:spPr>
        <p:txBody>
          <a:bodyPr wrap="square" rtlCol="0">
            <a:spAutoFit/>
          </a:bodyPr>
          <a:lstStyle/>
          <a:p>
            <a:pPr algn="ctr"/>
            <a:r>
              <a:rPr lang="en-US" sz="4400" b="1" dirty="0" smtClean="0"/>
              <a:t>EMERGENCY SHELTER ORDINANCE</a:t>
            </a:r>
            <a:endParaRPr lang="en-US" sz="2000" b="1" dirty="0" smtClean="0"/>
          </a:p>
        </p:txBody>
      </p:sp>
      <p:sp>
        <p:nvSpPr>
          <p:cNvPr id="6" name="TextBox 5"/>
          <p:cNvSpPr txBox="1"/>
          <p:nvPr/>
        </p:nvSpPr>
        <p:spPr>
          <a:xfrm>
            <a:off x="609600" y="1083678"/>
            <a:ext cx="5257800" cy="4154984"/>
          </a:xfrm>
          <a:prstGeom prst="rect">
            <a:avLst/>
          </a:prstGeom>
          <a:noFill/>
        </p:spPr>
        <p:txBody>
          <a:bodyPr wrap="square" rtlCol="0">
            <a:spAutoFit/>
          </a:bodyPr>
          <a:lstStyle/>
          <a:p>
            <a:r>
              <a:rPr lang="en-US" sz="2400" b="1" dirty="0" smtClean="0"/>
              <a:t>Floating Zone Ordinance - Modeled after Portland, Oregon</a:t>
            </a:r>
          </a:p>
          <a:p>
            <a:endParaRPr lang="en-US" sz="2400" b="1" dirty="0"/>
          </a:p>
          <a:p>
            <a:r>
              <a:rPr lang="en-US" sz="2400" b="1" dirty="0" smtClean="0"/>
              <a:t>Draft a floating zone that allows for one or two pilot projects for emergency housing to serve housing/homeless needs.</a:t>
            </a:r>
          </a:p>
          <a:p>
            <a:endParaRPr lang="en-US" sz="2400" b="1" dirty="0"/>
          </a:p>
          <a:p>
            <a:r>
              <a:rPr lang="en-US" sz="2400" b="1" dirty="0" smtClean="0"/>
              <a:t>Zone will have criteria for development and standards to mitigate impact to neighboring properties.  </a:t>
            </a:r>
            <a:endParaRPr lang="en-US" sz="2400" b="1" dirty="0"/>
          </a:p>
        </p:txBody>
      </p:sp>
      <p:sp>
        <p:nvSpPr>
          <p:cNvPr id="9" name="TextBox 8"/>
          <p:cNvSpPr txBox="1"/>
          <p:nvPr/>
        </p:nvSpPr>
        <p:spPr>
          <a:xfrm>
            <a:off x="457200" y="866775"/>
            <a:ext cx="9067800" cy="1908215"/>
          </a:xfrm>
          <a:prstGeom prst="rect">
            <a:avLst/>
          </a:prstGeom>
          <a:noFill/>
        </p:spPr>
        <p:txBody>
          <a:bodyPr wrap="square" rtlCol="0">
            <a:spAutoFit/>
          </a:bodyPr>
          <a:lstStyle/>
          <a:p>
            <a:pPr lvl="1"/>
            <a:endParaRPr lang="en-US" dirty="0"/>
          </a:p>
          <a:p>
            <a:pPr lvl="1"/>
            <a:endParaRPr lang="en-US" altLang="en-US" sz="1600" b="1" dirty="0"/>
          </a:p>
          <a:p>
            <a:pPr lvl="1"/>
            <a:r>
              <a:rPr lang="en-US" altLang="en-US" sz="1600" b="1" dirty="0"/>
              <a:t>	</a:t>
            </a:r>
            <a:endParaRPr lang="en-US" altLang="en-US" sz="1600" b="1" dirty="0" smtClean="0"/>
          </a:p>
          <a:p>
            <a:endParaRPr lang="en-US" sz="2800" b="1" dirty="0" smtClean="0"/>
          </a:p>
          <a:p>
            <a:endParaRPr lang="en-US" sz="1200" b="1" dirty="0" smtClean="0"/>
          </a:p>
          <a:p>
            <a:pPr algn="ctr"/>
            <a:endParaRPr lang="en-US" sz="2800" b="1" dirty="0" smtClean="0"/>
          </a:p>
        </p:txBody>
      </p:sp>
      <p:sp>
        <p:nvSpPr>
          <p:cNvPr id="13" name="TextBox 12"/>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9862" y="2007762"/>
            <a:ext cx="1901459" cy="3033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746195"/>
            <a:ext cx="1556295" cy="1556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748874"/>
            <a:ext cx="2476500" cy="1258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27645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1600200"/>
            <a:ext cx="4876800" cy="1908215"/>
          </a:xfrm>
          <a:prstGeom prst="rect">
            <a:avLst/>
          </a:prstGeom>
          <a:noFill/>
        </p:spPr>
        <p:txBody>
          <a:bodyPr wrap="square" rtlCol="0">
            <a:spAutoFit/>
          </a:bodyPr>
          <a:lstStyle/>
          <a:p>
            <a:pPr lvl="1"/>
            <a:endParaRPr lang="en-US" dirty="0"/>
          </a:p>
          <a:p>
            <a:pPr lvl="1"/>
            <a:endParaRPr lang="en-US" altLang="en-US" sz="1600" b="1" dirty="0"/>
          </a:p>
          <a:p>
            <a:pPr lvl="1"/>
            <a:r>
              <a:rPr lang="en-US" altLang="en-US" sz="1600" b="1" dirty="0"/>
              <a:t>	</a:t>
            </a:r>
            <a:endParaRPr lang="en-US" altLang="en-US" sz="16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stretch>
            <a:fillRect/>
          </a:stretch>
        </p:blipFill>
        <p:spPr>
          <a:xfrm>
            <a:off x="139985" y="1119440"/>
            <a:ext cx="2933231" cy="3830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4"/>
          <a:stretch>
            <a:fillRect/>
          </a:stretch>
        </p:blipFill>
        <p:spPr>
          <a:xfrm>
            <a:off x="3228075" y="1133518"/>
            <a:ext cx="5774694" cy="1906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3505200" y="3733800"/>
            <a:ext cx="5257800" cy="830997"/>
          </a:xfrm>
          <a:prstGeom prst="rect">
            <a:avLst/>
          </a:prstGeom>
          <a:noFill/>
        </p:spPr>
        <p:txBody>
          <a:bodyPr wrap="square" rtlCol="0">
            <a:spAutoFit/>
          </a:bodyPr>
          <a:lstStyle/>
          <a:p>
            <a:r>
              <a:rPr lang="en-US" sz="2400" b="1" dirty="0" smtClean="0"/>
              <a:t>$325,000,000 IN FUNDS AVAILABLE FOR AFFORDABLE HOUSING PROJECTS</a:t>
            </a:r>
            <a:endParaRPr lang="en-US" sz="2400" b="1" dirty="0"/>
          </a:p>
        </p:txBody>
      </p:sp>
      <p:sp>
        <p:nvSpPr>
          <p:cNvPr id="11" name="TextBox 10"/>
          <p:cNvSpPr txBox="1"/>
          <p:nvPr/>
        </p:nvSpPr>
        <p:spPr>
          <a:xfrm>
            <a:off x="381000" y="0"/>
            <a:ext cx="8610600" cy="769441"/>
          </a:xfrm>
          <a:prstGeom prst="rect">
            <a:avLst/>
          </a:prstGeom>
          <a:noFill/>
        </p:spPr>
        <p:txBody>
          <a:bodyPr wrap="square" rtlCol="0">
            <a:spAutoFit/>
          </a:bodyPr>
          <a:lstStyle/>
          <a:p>
            <a:pPr algn="ctr"/>
            <a:r>
              <a:rPr lang="en-US" sz="4400" b="1" dirty="0" smtClean="0"/>
              <a:t>TRIED TO CREATE OPPORTUNITIES</a:t>
            </a:r>
            <a:endParaRPr lang="en-US" sz="2000" b="1" dirty="0" smtClean="0"/>
          </a:p>
        </p:txBody>
      </p:sp>
      <p:sp>
        <p:nvSpPr>
          <p:cNvPr id="12" name="TextBox 11"/>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4598403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609600"/>
            <a:ext cx="7772400" cy="4401205"/>
          </a:xfrm>
          <a:prstGeom prst="rect">
            <a:avLst/>
          </a:prstGeom>
          <a:noFill/>
        </p:spPr>
        <p:txBody>
          <a:bodyPr wrap="square" rtlCol="0">
            <a:spAutoFit/>
          </a:bodyPr>
          <a:lstStyle/>
          <a:p>
            <a:endParaRPr lang="en-US" altLang="en-US" sz="2800" b="1" dirty="0" smtClean="0"/>
          </a:p>
          <a:p>
            <a:r>
              <a:rPr lang="en-US" altLang="en-US" sz="2800" b="1" dirty="0" smtClean="0"/>
              <a:t>PARTNER OUTREACH – 2019</a:t>
            </a:r>
          </a:p>
          <a:p>
            <a:pPr marL="914400" indent="-287338">
              <a:buFont typeface="Arial" panose="020B0604020202020204" pitchFamily="34" charset="0"/>
              <a:buChar char="•"/>
            </a:pPr>
            <a:r>
              <a:rPr lang="en-US" altLang="en-US" sz="2800" b="1" dirty="0" smtClean="0"/>
              <a:t>Met with Housing Authority Board</a:t>
            </a:r>
          </a:p>
          <a:p>
            <a:pPr marL="914400" indent="-287338">
              <a:buFont typeface="Arial" panose="020B0604020202020204" pitchFamily="34" charset="0"/>
              <a:buChar char="•"/>
            </a:pPr>
            <a:r>
              <a:rPr lang="en-US" altLang="en-US" sz="2800" b="1" dirty="0" smtClean="0"/>
              <a:t>Brought </a:t>
            </a:r>
            <a:r>
              <a:rPr lang="en-US" altLang="en-US" sz="2800" b="1" dirty="0" smtClean="0"/>
              <a:t>in potential partners from Salem to discuss projects.</a:t>
            </a:r>
          </a:p>
          <a:p>
            <a:pPr marL="914400" indent="-287338">
              <a:buFont typeface="Arial" panose="020B0604020202020204" pitchFamily="34" charset="0"/>
              <a:buChar char="•"/>
            </a:pPr>
            <a:r>
              <a:rPr lang="en-US" altLang="en-US" sz="2800" b="1" dirty="0" smtClean="0"/>
              <a:t>Hosted developers to develop projects.</a:t>
            </a:r>
          </a:p>
          <a:p>
            <a:pPr marL="914400" indent="-287338">
              <a:buFont typeface="Arial" panose="020B0604020202020204" pitchFamily="34" charset="0"/>
              <a:buChar char="•"/>
            </a:pPr>
            <a:r>
              <a:rPr lang="en-US" altLang="en-US" sz="2800" b="1" dirty="0" smtClean="0"/>
              <a:t>Agreed to be pilot project for OHCS project readiness program.</a:t>
            </a:r>
          </a:p>
          <a:p>
            <a:pPr marL="914400" indent="-287338">
              <a:buFont typeface="Arial" panose="020B0604020202020204" pitchFamily="34" charset="0"/>
              <a:buChar char="•"/>
            </a:pPr>
            <a:r>
              <a:rPr lang="en-US" altLang="en-US" sz="2800" b="1" dirty="0" smtClean="0"/>
              <a:t>Lobbied for OHCS land acquisition funds to be opened to larger cities.</a:t>
            </a:r>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0"/>
            <a:ext cx="9296400" cy="769441"/>
          </a:xfrm>
          <a:prstGeom prst="rect">
            <a:avLst/>
          </a:prstGeom>
          <a:noFill/>
        </p:spPr>
        <p:txBody>
          <a:bodyPr wrap="square" rtlCol="0">
            <a:spAutoFit/>
          </a:bodyPr>
          <a:lstStyle/>
          <a:p>
            <a:pPr algn="ctr"/>
            <a:r>
              <a:rPr lang="en-US" sz="4400" b="1" dirty="0" smtClean="0"/>
              <a:t>SUBSIDIZED HOUSING PARTNERSHIPS</a:t>
            </a:r>
            <a:endParaRPr lang="en-US" sz="2000" b="1" dirty="0" smtClean="0"/>
          </a:p>
        </p:txBody>
      </p:sp>
      <p:sp>
        <p:nvSpPr>
          <p:cNvPr id="7" name="TextBox 6"/>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42117986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 y="775926"/>
            <a:ext cx="9067800" cy="1908215"/>
          </a:xfrm>
          <a:prstGeom prst="rect">
            <a:avLst/>
          </a:prstGeom>
          <a:noFill/>
        </p:spPr>
        <p:txBody>
          <a:bodyPr wrap="square" rtlCol="0">
            <a:spAutoFit/>
          </a:bodyPr>
          <a:lstStyle/>
          <a:p>
            <a:pPr lvl="1"/>
            <a:endParaRPr lang="en-US" dirty="0"/>
          </a:p>
          <a:p>
            <a:pPr lvl="1"/>
            <a:endParaRPr lang="en-US" altLang="en-US" sz="1600" b="1" dirty="0"/>
          </a:p>
          <a:p>
            <a:pPr lvl="1"/>
            <a:r>
              <a:rPr lang="en-US" altLang="en-US" sz="1600" b="1" dirty="0"/>
              <a:t>	</a:t>
            </a:r>
            <a:endParaRPr lang="en-US" altLang="en-US" sz="16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2900" y="6485"/>
            <a:ext cx="8610600" cy="769441"/>
          </a:xfrm>
          <a:prstGeom prst="rect">
            <a:avLst/>
          </a:prstGeom>
          <a:noFill/>
        </p:spPr>
        <p:txBody>
          <a:bodyPr wrap="square" rtlCol="0">
            <a:spAutoFit/>
          </a:bodyPr>
          <a:lstStyle/>
          <a:p>
            <a:pPr algn="ctr"/>
            <a:r>
              <a:rPr lang="en-US" sz="4400" b="1" dirty="0" smtClean="0"/>
              <a:t>PROPERTY OPPORTUNITIES</a:t>
            </a:r>
            <a:endParaRPr lang="en-US" sz="2000" b="1" dirty="0" smtClean="0"/>
          </a:p>
        </p:txBody>
      </p:sp>
      <p:pic>
        <p:nvPicPr>
          <p:cNvPr id="12" name="Picture 11"/>
          <p:cNvPicPr>
            <a:picLocks noChangeAspect="1"/>
          </p:cNvPicPr>
          <p:nvPr/>
        </p:nvPicPr>
        <p:blipFill>
          <a:blip r:embed="rId3"/>
          <a:stretch>
            <a:fillRect/>
          </a:stretch>
        </p:blipFill>
        <p:spPr>
          <a:xfrm>
            <a:off x="304800" y="1066800"/>
            <a:ext cx="5793784" cy="3733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4572000" y="2362200"/>
            <a:ext cx="4648200" cy="29331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6606540" y="947814"/>
            <a:ext cx="2362200" cy="1384995"/>
          </a:xfrm>
          <a:prstGeom prst="rect">
            <a:avLst/>
          </a:prstGeom>
          <a:noFill/>
        </p:spPr>
        <p:txBody>
          <a:bodyPr wrap="square" rtlCol="0">
            <a:spAutoFit/>
          </a:bodyPr>
          <a:lstStyle/>
          <a:p>
            <a:r>
              <a:rPr lang="en-US" sz="2800" b="1" dirty="0" smtClean="0"/>
              <a:t>City</a:t>
            </a:r>
          </a:p>
          <a:p>
            <a:r>
              <a:rPr lang="en-US" sz="2800" b="1" dirty="0" smtClean="0"/>
              <a:t>County</a:t>
            </a:r>
          </a:p>
          <a:p>
            <a:r>
              <a:rPr lang="en-US" sz="2800" b="1" dirty="0" smtClean="0"/>
              <a:t>Non-Profit</a:t>
            </a:r>
            <a:endParaRPr lang="en-US" sz="2800" b="1" dirty="0"/>
          </a:p>
        </p:txBody>
      </p:sp>
      <p:sp>
        <p:nvSpPr>
          <p:cNvPr id="10" name="TextBox 9"/>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4775722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4300" y="838200"/>
            <a:ext cx="9067800" cy="1908215"/>
          </a:xfrm>
          <a:prstGeom prst="rect">
            <a:avLst/>
          </a:prstGeom>
          <a:noFill/>
        </p:spPr>
        <p:txBody>
          <a:bodyPr wrap="square" rtlCol="0">
            <a:spAutoFit/>
          </a:bodyPr>
          <a:lstStyle/>
          <a:p>
            <a:pPr lvl="1"/>
            <a:endParaRPr lang="en-US" dirty="0"/>
          </a:p>
          <a:p>
            <a:pPr lvl="1"/>
            <a:endParaRPr lang="en-US" altLang="en-US" sz="1600" b="1" dirty="0"/>
          </a:p>
          <a:p>
            <a:pPr lvl="1"/>
            <a:r>
              <a:rPr lang="en-US" altLang="en-US" sz="1600" b="1" dirty="0"/>
              <a:t>	</a:t>
            </a:r>
            <a:endParaRPr lang="en-US" altLang="en-US" sz="16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673096" y="1414495"/>
            <a:ext cx="5157280" cy="2862322"/>
          </a:xfrm>
          <a:prstGeom prst="rect">
            <a:avLst/>
          </a:prstGeom>
          <a:solidFill>
            <a:srgbClr val="C00000"/>
          </a:solidFill>
        </p:spPr>
        <p:txBody>
          <a:bodyPr wrap="square">
            <a:spAutoFit/>
          </a:bodyPr>
          <a:lstStyle/>
          <a:p>
            <a:pPr>
              <a:defRPr/>
            </a:pPr>
            <a:r>
              <a:rPr lang="en-US" altLang="en-US" b="1" u="sng" dirty="0" smtClean="0"/>
              <a:t>Sub-Committee Members</a:t>
            </a:r>
          </a:p>
          <a:p>
            <a:pPr>
              <a:defRPr/>
            </a:pPr>
            <a:r>
              <a:rPr lang="en-US" altLang="en-US" b="1" dirty="0"/>
              <a:t>Lindsey Manfrin, Yamhill County </a:t>
            </a:r>
            <a:r>
              <a:rPr lang="en-US" altLang="en-US" b="1" dirty="0" smtClean="0"/>
              <a:t>HHS, Chair</a:t>
            </a:r>
            <a:endParaRPr lang="en-US" altLang="en-US" b="1" dirty="0"/>
          </a:p>
          <a:p>
            <a:pPr>
              <a:defRPr/>
            </a:pPr>
            <a:r>
              <a:rPr lang="en-US" altLang="en-US" b="1" dirty="0" smtClean="0"/>
              <a:t>Remy Drabkin, McMinnville City Council</a:t>
            </a:r>
          </a:p>
          <a:p>
            <a:pPr>
              <a:defRPr/>
            </a:pPr>
            <a:r>
              <a:rPr lang="en-US" altLang="en-US" b="1" dirty="0" smtClean="0"/>
              <a:t>Mary Starrett, Yamhill County Commission</a:t>
            </a:r>
          </a:p>
          <a:p>
            <a:pPr>
              <a:defRPr/>
            </a:pPr>
            <a:r>
              <a:rPr lang="en-US" altLang="en-US" b="1" dirty="0" smtClean="0"/>
              <a:t>Heather Richards, McMinnville Planning Department</a:t>
            </a:r>
          </a:p>
          <a:p>
            <a:pPr>
              <a:defRPr/>
            </a:pPr>
            <a:r>
              <a:rPr lang="en-US" altLang="en-US" b="1" dirty="0" smtClean="0"/>
              <a:t>Mary Stern, MAHTF</a:t>
            </a:r>
          </a:p>
          <a:p>
            <a:pPr>
              <a:defRPr/>
            </a:pPr>
            <a:r>
              <a:rPr lang="en-US" altLang="en-US" b="1" dirty="0" smtClean="0"/>
              <a:t>Dave </a:t>
            </a:r>
            <a:r>
              <a:rPr lang="en-US" altLang="en-US" b="1" dirty="0" smtClean="0"/>
              <a:t>Haugeberg, Gospel Rescue Mission</a:t>
            </a:r>
          </a:p>
          <a:p>
            <a:pPr>
              <a:defRPr/>
            </a:pPr>
            <a:r>
              <a:rPr lang="en-US" altLang="en-US" b="1" dirty="0" smtClean="0"/>
              <a:t>Marci Ingram, MSD 40</a:t>
            </a:r>
          </a:p>
          <a:p>
            <a:pPr>
              <a:defRPr/>
            </a:pPr>
            <a:r>
              <a:rPr lang="en-US" altLang="en-US" b="1" dirty="0" smtClean="0"/>
              <a:t>Scott </a:t>
            </a:r>
            <a:r>
              <a:rPr lang="en-US" altLang="en-US" b="1" dirty="0" smtClean="0"/>
              <a:t>Hill, Mayor – McMinnville</a:t>
            </a:r>
          </a:p>
          <a:p>
            <a:pPr>
              <a:defRPr/>
            </a:pPr>
            <a:r>
              <a:rPr lang="en-US" altLang="en-US" b="1" dirty="0" smtClean="0"/>
              <a:t>Alexandra Hendgen YCAP</a:t>
            </a:r>
            <a:endParaRPr lang="en-US" altLang="en-US" b="1" dirty="0" smtClean="0"/>
          </a:p>
        </p:txBody>
      </p:sp>
      <p:sp>
        <p:nvSpPr>
          <p:cNvPr id="8" name="Rectangle 7"/>
          <p:cNvSpPr/>
          <p:nvPr/>
        </p:nvSpPr>
        <p:spPr>
          <a:xfrm>
            <a:off x="134755" y="1309018"/>
            <a:ext cx="3415218" cy="4093428"/>
          </a:xfrm>
          <a:prstGeom prst="rect">
            <a:avLst/>
          </a:prstGeom>
        </p:spPr>
        <p:txBody>
          <a:bodyPr wrap="square">
            <a:spAutoFit/>
          </a:bodyPr>
          <a:lstStyle/>
          <a:p>
            <a:pPr>
              <a:defRPr/>
            </a:pPr>
            <a:r>
              <a:rPr lang="en-US" altLang="en-US" sz="2000" b="1" dirty="0" smtClean="0"/>
              <a:t>HOUSING FOR HOMELESS BETTER SERVED IN DEDICATED SUBCOMMITTEE DISCUSSION</a:t>
            </a:r>
          </a:p>
          <a:p>
            <a:pPr>
              <a:defRPr/>
            </a:pPr>
            <a:endParaRPr lang="en-US" altLang="en-US" sz="2000" b="1" dirty="0"/>
          </a:p>
          <a:p>
            <a:pPr>
              <a:defRPr/>
            </a:pPr>
            <a:r>
              <a:rPr lang="en-US" altLang="en-US" sz="2000" b="1" dirty="0" smtClean="0"/>
              <a:t>Subcommittee Formed in February/March 2017 – Effort to make it broad-based community representation.</a:t>
            </a:r>
          </a:p>
          <a:p>
            <a:pPr>
              <a:defRPr/>
            </a:pPr>
            <a:endParaRPr lang="en-US" altLang="en-US" sz="2000" b="1" dirty="0"/>
          </a:p>
          <a:p>
            <a:pPr>
              <a:defRPr/>
            </a:pPr>
            <a:r>
              <a:rPr lang="en-US" altLang="en-US" sz="2000" b="1" dirty="0" smtClean="0"/>
              <a:t>Folded back into the AHTF </a:t>
            </a:r>
            <a:br>
              <a:rPr lang="en-US" altLang="en-US" sz="2000" b="1" dirty="0" smtClean="0"/>
            </a:br>
            <a:r>
              <a:rPr lang="en-US" altLang="en-US" sz="2000" b="1" dirty="0" smtClean="0"/>
              <a:t>in 2020.</a:t>
            </a:r>
          </a:p>
          <a:p>
            <a:pPr>
              <a:defRPr/>
            </a:pPr>
            <a:endParaRPr lang="en-US" altLang="en-US" sz="2000" b="1" dirty="0"/>
          </a:p>
        </p:txBody>
      </p:sp>
      <p:sp>
        <p:nvSpPr>
          <p:cNvPr id="13" name="TextBox 12"/>
          <p:cNvSpPr txBox="1"/>
          <p:nvPr/>
        </p:nvSpPr>
        <p:spPr>
          <a:xfrm>
            <a:off x="342900" y="6485"/>
            <a:ext cx="8610600" cy="646331"/>
          </a:xfrm>
          <a:prstGeom prst="rect">
            <a:avLst/>
          </a:prstGeom>
          <a:noFill/>
        </p:spPr>
        <p:txBody>
          <a:bodyPr wrap="square" rtlCol="0">
            <a:spAutoFit/>
          </a:bodyPr>
          <a:lstStyle/>
          <a:p>
            <a:pPr algn="ctr"/>
            <a:r>
              <a:rPr lang="en-US" sz="3600" b="1" dirty="0" smtClean="0"/>
              <a:t>HOUSING FOR HOMELESS SUBCOMMITTEE</a:t>
            </a:r>
          </a:p>
        </p:txBody>
      </p:sp>
      <p:sp>
        <p:nvSpPr>
          <p:cNvPr id="14" name="TextBox 13"/>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11.13.18</a:t>
            </a:r>
            <a:endParaRPr lang="en-US" sz="2800" b="1" dirty="0"/>
          </a:p>
        </p:txBody>
      </p:sp>
    </p:spTree>
    <p:extLst>
      <p:ext uri="{BB962C8B-B14F-4D97-AF65-F5344CB8AC3E}">
        <p14:creationId xmlns:p14="http://schemas.microsoft.com/office/powerpoint/2010/main" val="4744693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866775"/>
            <a:ext cx="9067800" cy="1908215"/>
          </a:xfrm>
          <a:prstGeom prst="rect">
            <a:avLst/>
          </a:prstGeom>
          <a:noFill/>
        </p:spPr>
        <p:txBody>
          <a:bodyPr wrap="square" rtlCol="0">
            <a:spAutoFit/>
          </a:bodyPr>
          <a:lstStyle/>
          <a:p>
            <a:pPr lvl="1"/>
            <a:endParaRPr lang="en-US" dirty="0"/>
          </a:p>
          <a:p>
            <a:pPr lvl="1"/>
            <a:endParaRPr lang="en-US" altLang="en-US" sz="1600" b="1" dirty="0"/>
          </a:p>
          <a:p>
            <a:pPr lvl="1"/>
            <a:r>
              <a:rPr lang="en-US" altLang="en-US" sz="1600" b="1" dirty="0"/>
              <a:t>	</a:t>
            </a:r>
            <a:endParaRPr lang="en-US" altLang="en-US" sz="1600" b="1" dirty="0" smtClean="0"/>
          </a:p>
          <a:p>
            <a:endParaRPr lang="en-US" sz="2800" b="1" dirty="0" smtClean="0"/>
          </a:p>
          <a:p>
            <a:endParaRPr lang="en-US" sz="1200" b="1" dirty="0" smtClean="0"/>
          </a:p>
          <a:p>
            <a:pPr algn="ctr"/>
            <a:endParaRPr 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2900" y="6485"/>
            <a:ext cx="8610600" cy="646331"/>
          </a:xfrm>
          <a:prstGeom prst="rect">
            <a:avLst/>
          </a:prstGeom>
          <a:noFill/>
        </p:spPr>
        <p:txBody>
          <a:bodyPr wrap="square" rtlCol="0">
            <a:spAutoFit/>
          </a:bodyPr>
          <a:lstStyle/>
          <a:p>
            <a:pPr algn="ctr"/>
            <a:r>
              <a:rPr lang="en-US" sz="3600" b="1" dirty="0" smtClean="0"/>
              <a:t>HOUSING FOR HOMELESS SUBCOMMITTEE</a:t>
            </a:r>
          </a:p>
        </p:txBody>
      </p:sp>
      <p:sp>
        <p:nvSpPr>
          <p:cNvPr id="13" name="TextBox 12"/>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11.13.18</a:t>
            </a:r>
            <a:endParaRPr lang="en-US" sz="2800" b="1" dirty="0"/>
          </a:p>
        </p:txBody>
      </p:sp>
      <p:sp>
        <p:nvSpPr>
          <p:cNvPr id="6" name="TextBox 5"/>
          <p:cNvSpPr txBox="1"/>
          <p:nvPr/>
        </p:nvSpPr>
        <p:spPr>
          <a:xfrm>
            <a:off x="727024" y="1105580"/>
            <a:ext cx="8496300" cy="2308324"/>
          </a:xfrm>
          <a:prstGeom prst="rect">
            <a:avLst/>
          </a:prstGeom>
          <a:noFill/>
        </p:spPr>
        <p:txBody>
          <a:bodyPr wrap="square" rtlCol="0">
            <a:spAutoFit/>
          </a:bodyPr>
          <a:lstStyle/>
          <a:p>
            <a:r>
              <a:rPr lang="en-US" sz="2000" b="1" dirty="0" smtClean="0"/>
              <a:t>Focus on subset of populations experiencing homelessness and dedicating action plans towards achieving incremental success.</a:t>
            </a:r>
          </a:p>
          <a:p>
            <a:endParaRPr lang="en-US" sz="2000" b="1" dirty="0"/>
          </a:p>
          <a:p>
            <a:r>
              <a:rPr lang="en-US" sz="2000" b="1" dirty="0" smtClean="0"/>
              <a:t>  </a:t>
            </a:r>
          </a:p>
          <a:p>
            <a:endParaRPr lang="en-US" sz="2000" b="1" dirty="0"/>
          </a:p>
          <a:p>
            <a:endParaRPr lang="en-US" sz="2000" b="1" dirty="0" smtClean="0"/>
          </a:p>
          <a:p>
            <a:endParaRPr lang="en-US" sz="2400" b="1" dirty="0"/>
          </a:p>
        </p:txBody>
      </p:sp>
      <p:sp>
        <p:nvSpPr>
          <p:cNvPr id="15" name="TextBox 14"/>
          <p:cNvSpPr txBox="1"/>
          <p:nvPr/>
        </p:nvSpPr>
        <p:spPr>
          <a:xfrm>
            <a:off x="318951" y="5943600"/>
            <a:ext cx="6009409" cy="523220"/>
          </a:xfrm>
          <a:prstGeom prst="rect">
            <a:avLst/>
          </a:prstGeom>
          <a:noFill/>
        </p:spPr>
        <p:txBody>
          <a:bodyPr wrap="square" rtlCol="0">
            <a:spAutoFit/>
          </a:bodyPr>
          <a:lstStyle/>
          <a:p>
            <a:pPr algn="ctr"/>
            <a:r>
              <a:rPr lang="en-US" sz="2800" b="1" dirty="0" smtClean="0"/>
              <a:t>CITY COUNCIL. 11.13.18</a:t>
            </a:r>
            <a:endParaRPr lang="en-US" sz="2800" b="1"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6330" y="1949207"/>
            <a:ext cx="2846387" cy="1901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182512"/>
            <a:ext cx="3013075" cy="1874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8646" y="2590800"/>
            <a:ext cx="3232252" cy="1815882"/>
          </a:xfrm>
          <a:prstGeom prst="rect">
            <a:avLst/>
          </a:prstGeom>
          <a:noFill/>
        </p:spPr>
        <p:txBody>
          <a:bodyPr wrap="square" rtlCol="0">
            <a:spAutoFit/>
          </a:bodyPr>
          <a:lstStyle/>
          <a:p>
            <a:r>
              <a:rPr lang="en-US" sz="2800" b="1" dirty="0" smtClean="0"/>
              <a:t>Youth</a:t>
            </a:r>
          </a:p>
          <a:p>
            <a:r>
              <a:rPr lang="en-US" sz="2800" b="1" dirty="0" smtClean="0"/>
              <a:t>Senior Women</a:t>
            </a:r>
          </a:p>
          <a:p>
            <a:r>
              <a:rPr lang="en-US" sz="2800" b="1" dirty="0" smtClean="0"/>
              <a:t>Vehicular Homeless</a:t>
            </a:r>
          </a:p>
          <a:p>
            <a:r>
              <a:rPr lang="en-US" sz="2800" b="1" dirty="0" smtClean="0"/>
              <a:t>Veterans</a:t>
            </a:r>
            <a:endParaRPr lang="en-US" sz="2800" b="1" dirty="0"/>
          </a:p>
        </p:txBody>
      </p:sp>
    </p:spTree>
    <p:extLst>
      <p:ext uri="{BB962C8B-B14F-4D97-AF65-F5344CB8AC3E}">
        <p14:creationId xmlns:p14="http://schemas.microsoft.com/office/powerpoint/2010/main" val="1067492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5783"/>
            <a:ext cx="8886825" cy="954107"/>
          </a:xfrm>
          <a:prstGeom prst="rect">
            <a:avLst/>
          </a:prstGeom>
          <a:noFill/>
        </p:spPr>
        <p:txBody>
          <a:bodyPr wrap="square" rtlCol="0">
            <a:spAutoFit/>
          </a:bodyPr>
          <a:lstStyle/>
          <a:p>
            <a:pPr algn="ctr"/>
            <a:r>
              <a:rPr lang="en-US" sz="3600" b="1" dirty="0" smtClean="0">
                <a:solidFill>
                  <a:prstClr val="white"/>
                </a:solidFill>
              </a:rPr>
              <a:t>MCMINNVILLE – A QUICK SNAPSHOT</a:t>
            </a:r>
          </a:p>
          <a:p>
            <a:pPr algn="ctr"/>
            <a:endParaRPr lang="en-US" sz="2000" b="1" dirty="0" smtClean="0">
              <a:solidFill>
                <a:prstClr val="white"/>
              </a:solidFill>
            </a:endParaRPr>
          </a:p>
        </p:txBody>
      </p:sp>
      <p:pic>
        <p:nvPicPr>
          <p:cNvPr id="2" name="Picture 1"/>
          <p:cNvPicPr>
            <a:picLocks noChangeAspect="1"/>
          </p:cNvPicPr>
          <p:nvPr/>
        </p:nvPicPr>
        <p:blipFill>
          <a:blip r:embed="rId3"/>
          <a:stretch>
            <a:fillRect/>
          </a:stretch>
        </p:blipFill>
        <p:spPr>
          <a:xfrm>
            <a:off x="152400" y="1371600"/>
            <a:ext cx="8603512" cy="3024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10664931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2590800" y="1905000"/>
            <a:ext cx="2111557"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299956" y="1066800"/>
            <a:ext cx="2519444"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5222410" y="913413"/>
            <a:ext cx="3541581"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76657" y="41027"/>
            <a:ext cx="8610600" cy="707886"/>
          </a:xfrm>
          <a:prstGeom prst="rect">
            <a:avLst/>
          </a:prstGeom>
          <a:noFill/>
        </p:spPr>
        <p:txBody>
          <a:bodyPr wrap="square" rtlCol="0">
            <a:spAutoFit/>
          </a:bodyPr>
          <a:lstStyle/>
          <a:p>
            <a:pPr algn="ctr"/>
            <a:r>
              <a:rPr lang="en-US" sz="4000" b="1" dirty="0" smtClean="0"/>
              <a:t>VEHICULAR HOMELESS</a:t>
            </a:r>
          </a:p>
        </p:txBody>
      </p:sp>
      <p:sp>
        <p:nvSpPr>
          <p:cNvPr id="11" name="TextBox 10"/>
          <p:cNvSpPr txBox="1"/>
          <p:nvPr/>
        </p:nvSpPr>
        <p:spPr>
          <a:xfrm>
            <a:off x="457200" y="4702313"/>
            <a:ext cx="4724400" cy="707886"/>
          </a:xfrm>
          <a:prstGeom prst="rect">
            <a:avLst/>
          </a:prstGeom>
          <a:noFill/>
        </p:spPr>
        <p:txBody>
          <a:bodyPr wrap="square" rtlCol="0">
            <a:spAutoFit/>
          </a:bodyPr>
          <a:lstStyle/>
          <a:p>
            <a:r>
              <a:rPr lang="en-US" sz="2000" b="1" dirty="0" smtClean="0"/>
              <a:t>Partnership between Champion Team, </a:t>
            </a:r>
            <a:br>
              <a:rPr lang="en-US" sz="2000" b="1" dirty="0" smtClean="0"/>
            </a:br>
            <a:r>
              <a:rPr lang="en-US" sz="2000" b="1" dirty="0" smtClean="0"/>
              <a:t>City of McMinnville and Property Owners</a:t>
            </a:r>
            <a:endParaRPr lang="en-US" sz="2000" b="1" dirty="0"/>
          </a:p>
        </p:txBody>
      </p:sp>
      <p:sp>
        <p:nvSpPr>
          <p:cNvPr id="9" name="TextBox 8"/>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14169450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5800" y="990600"/>
            <a:ext cx="7772400" cy="4401205"/>
          </a:xfrm>
          <a:prstGeom prst="rect">
            <a:avLst/>
          </a:prstGeom>
          <a:noFill/>
        </p:spPr>
        <p:txBody>
          <a:bodyPr wrap="square" rtlCol="0">
            <a:spAutoFit/>
          </a:bodyPr>
          <a:lstStyle/>
          <a:p>
            <a:r>
              <a:rPr lang="en-US" altLang="en-US" sz="2800" b="1" u="sng" dirty="0" smtClean="0"/>
              <a:t>TINY HOME PARTNERSHIPS:</a:t>
            </a:r>
          </a:p>
          <a:p>
            <a:endParaRPr lang="en-US" altLang="en-US" sz="2800" b="1" dirty="0" smtClean="0"/>
          </a:p>
          <a:p>
            <a:r>
              <a:rPr lang="en-US" altLang="en-US" sz="2800" b="1" dirty="0" smtClean="0"/>
              <a:t>BLANCHET HOUSE – 2017, 2018</a:t>
            </a:r>
          </a:p>
          <a:p>
            <a:pPr marL="914400" indent="-287338">
              <a:buFont typeface="Arial" panose="020B0604020202020204" pitchFamily="34" charset="0"/>
              <a:buChar char="•"/>
            </a:pPr>
            <a:r>
              <a:rPr lang="en-US" altLang="en-US" sz="2800" b="1" dirty="0" smtClean="0"/>
              <a:t>Worked with Portland for Building Permits</a:t>
            </a:r>
          </a:p>
          <a:p>
            <a:pPr marL="914400" indent="-287338">
              <a:buFont typeface="Arial" panose="020B0604020202020204" pitchFamily="34" charset="0"/>
              <a:buChar char="•"/>
            </a:pPr>
            <a:r>
              <a:rPr lang="en-US" altLang="en-US" sz="2800" b="1" dirty="0" smtClean="0"/>
              <a:t>Volunteered to be pilot city when Portland did not work out.</a:t>
            </a:r>
          </a:p>
          <a:p>
            <a:pPr marL="914400" indent="-287338">
              <a:buFont typeface="Arial" panose="020B0604020202020204" pitchFamily="34" charset="0"/>
              <a:buChar char="•"/>
            </a:pPr>
            <a:r>
              <a:rPr lang="en-US" altLang="en-US" sz="2800" b="1" dirty="0" smtClean="0"/>
              <a:t>Building Official and Inspectors volunteer on-sight inspections and foundation design</a:t>
            </a:r>
          </a:p>
          <a:p>
            <a:pPr marL="914400" indent="-287338">
              <a:buFont typeface="Arial" panose="020B0604020202020204" pitchFamily="34" charset="0"/>
              <a:buChar char="•"/>
            </a:pPr>
            <a:r>
              <a:rPr lang="en-US" altLang="en-US" sz="2800" b="1" dirty="0" smtClean="0"/>
              <a:t>Developed partnership with MSD</a:t>
            </a:r>
          </a:p>
          <a:p>
            <a:endParaRPr lang="en-US" alt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CITY PROGRAMS</a:t>
            </a:r>
            <a:endParaRPr lang="en-US" sz="2000" b="1" dirty="0" smtClean="0"/>
          </a:p>
        </p:txBody>
      </p:sp>
      <p:sp>
        <p:nvSpPr>
          <p:cNvPr id="6" name="TextBox 5"/>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35616984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4769" y="12619"/>
            <a:ext cx="8610600" cy="892552"/>
          </a:xfrm>
          <a:prstGeom prst="rect">
            <a:avLst/>
          </a:prstGeom>
          <a:noFill/>
        </p:spPr>
        <p:txBody>
          <a:bodyPr wrap="square" rtlCol="0">
            <a:spAutoFit/>
          </a:bodyPr>
          <a:lstStyle/>
          <a:p>
            <a:pPr algn="ctr"/>
            <a:r>
              <a:rPr lang="en-US" sz="3200" b="1" dirty="0" smtClean="0"/>
              <a:t>TINY HOME PARTNERSHIPS - MSD</a:t>
            </a:r>
          </a:p>
          <a:p>
            <a:pPr algn="ctr"/>
            <a:endParaRPr lang="en-US" sz="2000" b="1" dirty="0" smtClean="0"/>
          </a:p>
        </p:txBody>
      </p:sp>
      <p:pic>
        <p:nvPicPr>
          <p:cNvPr id="4" name="Picture 3"/>
          <p:cNvPicPr>
            <a:picLocks noChangeAspect="1"/>
          </p:cNvPicPr>
          <p:nvPr/>
        </p:nvPicPr>
        <p:blipFill>
          <a:blip r:embed="rId3"/>
          <a:stretch>
            <a:fillRect/>
          </a:stretch>
        </p:blipFill>
        <p:spPr>
          <a:xfrm rot="5400000">
            <a:off x="4767122" y="582371"/>
            <a:ext cx="3122475" cy="4548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304800" y="1066800"/>
            <a:ext cx="2548856" cy="1958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5"/>
          <a:srcRect r="16169"/>
          <a:stretch/>
        </p:blipFill>
        <p:spPr>
          <a:xfrm rot="5400000">
            <a:off x="1441921" y="2901478"/>
            <a:ext cx="2053888" cy="2651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160969" y="4642067"/>
            <a:ext cx="4724400" cy="707886"/>
          </a:xfrm>
          <a:prstGeom prst="rect">
            <a:avLst/>
          </a:prstGeom>
          <a:noFill/>
        </p:spPr>
        <p:txBody>
          <a:bodyPr wrap="square" rtlCol="0">
            <a:spAutoFit/>
          </a:bodyPr>
          <a:lstStyle/>
          <a:p>
            <a:r>
              <a:rPr lang="en-US" sz="2000" b="1" dirty="0" smtClean="0"/>
              <a:t>Partnership between EASA, </a:t>
            </a:r>
            <a:br>
              <a:rPr lang="en-US" sz="2000" b="1" dirty="0" smtClean="0"/>
            </a:br>
            <a:r>
              <a:rPr lang="en-US" sz="2000" b="1" dirty="0" smtClean="0"/>
              <a:t>City of McMinnville and Church</a:t>
            </a:r>
            <a:endParaRPr lang="en-US" sz="2000" b="1" dirty="0"/>
          </a:p>
        </p:txBody>
      </p:sp>
      <p:sp>
        <p:nvSpPr>
          <p:cNvPr id="12" name="TextBox 11"/>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17682783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rot="5400000">
            <a:off x="1094577" y="2652831"/>
            <a:ext cx="2376534" cy="3124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rot="5400000">
            <a:off x="5028020" y="2679362"/>
            <a:ext cx="2364559"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rot="5400000">
            <a:off x="5039038" y="294961"/>
            <a:ext cx="2266321"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stretch>
            <a:fillRect/>
          </a:stretch>
        </p:blipFill>
        <p:spPr>
          <a:xfrm rot="5400000">
            <a:off x="1153668" y="217932"/>
            <a:ext cx="2188463"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274769" y="12619"/>
            <a:ext cx="8610600" cy="892552"/>
          </a:xfrm>
          <a:prstGeom prst="rect">
            <a:avLst/>
          </a:prstGeom>
          <a:noFill/>
        </p:spPr>
        <p:txBody>
          <a:bodyPr wrap="square" rtlCol="0">
            <a:spAutoFit/>
          </a:bodyPr>
          <a:lstStyle/>
          <a:p>
            <a:pPr algn="ctr"/>
            <a:r>
              <a:rPr lang="en-US" sz="3200" b="1" dirty="0" smtClean="0"/>
              <a:t>TINY HOME CLUSTER FOR SENIOR WOMEN</a:t>
            </a:r>
          </a:p>
          <a:p>
            <a:pPr algn="ctr"/>
            <a:endParaRPr lang="en-US" sz="2000" b="1" dirty="0" smtClean="0"/>
          </a:p>
        </p:txBody>
      </p:sp>
      <p:sp>
        <p:nvSpPr>
          <p:cNvPr id="12" name="TextBox 11"/>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28405642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5800" y="990600"/>
            <a:ext cx="7772400" cy="4832092"/>
          </a:xfrm>
          <a:prstGeom prst="rect">
            <a:avLst/>
          </a:prstGeom>
          <a:noFill/>
        </p:spPr>
        <p:txBody>
          <a:bodyPr wrap="square" rtlCol="0">
            <a:spAutoFit/>
          </a:bodyPr>
          <a:lstStyle/>
          <a:p>
            <a:r>
              <a:rPr lang="en-US" altLang="en-US" sz="2800" b="1" u="sng" dirty="0" smtClean="0"/>
              <a:t>TINY HOME PARTNERSHIPS:</a:t>
            </a:r>
          </a:p>
          <a:p>
            <a:endParaRPr lang="en-US" altLang="en-US" sz="2800" b="1" dirty="0" smtClean="0"/>
          </a:p>
          <a:p>
            <a:r>
              <a:rPr lang="en-US" altLang="en-US" sz="2800" b="1" dirty="0" smtClean="0"/>
              <a:t>HOPE ON THE HILL – 2018, 2019</a:t>
            </a:r>
          </a:p>
          <a:p>
            <a:pPr marL="914400" indent="-287338">
              <a:buFont typeface="Arial" panose="020B0604020202020204" pitchFamily="34" charset="0"/>
              <a:buChar char="•"/>
            </a:pPr>
            <a:r>
              <a:rPr lang="en-US" altLang="en-US" sz="2800" b="1" dirty="0" smtClean="0"/>
              <a:t>Facilitated partnership with private property owner.</a:t>
            </a:r>
          </a:p>
          <a:p>
            <a:pPr marL="914400" indent="-287338">
              <a:buFont typeface="Arial" panose="020B0604020202020204" pitchFamily="34" charset="0"/>
              <a:buChar char="•"/>
            </a:pPr>
            <a:r>
              <a:rPr lang="en-US" altLang="en-US" sz="2800" b="1" dirty="0" smtClean="0"/>
              <a:t>Hosted granting agencies to support development.</a:t>
            </a:r>
          </a:p>
          <a:p>
            <a:pPr marL="914400" indent="-287338">
              <a:buFont typeface="Arial" panose="020B0604020202020204" pitchFamily="34" charset="0"/>
              <a:buChar char="•"/>
            </a:pPr>
            <a:r>
              <a:rPr lang="en-US" altLang="en-US" sz="2800" b="1" dirty="0" smtClean="0"/>
              <a:t>Developed floating zone concept</a:t>
            </a:r>
          </a:p>
          <a:p>
            <a:pPr marL="914400" indent="-287338">
              <a:buFont typeface="Arial" panose="020B0604020202020204" pitchFamily="34" charset="0"/>
              <a:buChar char="•"/>
            </a:pPr>
            <a:r>
              <a:rPr lang="en-US" altLang="en-US" sz="2800" b="1" dirty="0" smtClean="0"/>
              <a:t>Developed partnership with MSD and Blanchet House</a:t>
            </a:r>
          </a:p>
          <a:p>
            <a:endParaRPr lang="en-US" alt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CITY PROGRAMS</a:t>
            </a:r>
            <a:endParaRPr lang="en-US" sz="2000" b="1" dirty="0" smtClean="0"/>
          </a:p>
        </p:txBody>
      </p:sp>
      <p:sp>
        <p:nvSpPr>
          <p:cNvPr id="6" name="TextBox 5"/>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17728543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5800" y="990600"/>
            <a:ext cx="7772400" cy="4401205"/>
          </a:xfrm>
          <a:prstGeom prst="rect">
            <a:avLst/>
          </a:prstGeom>
          <a:noFill/>
        </p:spPr>
        <p:txBody>
          <a:bodyPr wrap="square" rtlCol="0">
            <a:spAutoFit/>
          </a:bodyPr>
          <a:lstStyle/>
          <a:p>
            <a:r>
              <a:rPr lang="en-US" altLang="en-US" sz="2800" b="1" u="sng" dirty="0" smtClean="0"/>
              <a:t>TINY HOME PARTNERSHIPS:</a:t>
            </a:r>
          </a:p>
          <a:p>
            <a:endParaRPr lang="en-US" altLang="en-US" sz="2800" b="1" dirty="0" smtClean="0"/>
          </a:p>
          <a:p>
            <a:r>
              <a:rPr lang="en-US" altLang="en-US" sz="2800" b="1" dirty="0" smtClean="0"/>
              <a:t>BLANCHET HOUSE – 2017, 2018</a:t>
            </a:r>
          </a:p>
          <a:p>
            <a:pPr marL="914400" indent="-287338">
              <a:buFont typeface="Arial" panose="020B0604020202020204" pitchFamily="34" charset="0"/>
              <a:buChar char="•"/>
            </a:pPr>
            <a:r>
              <a:rPr lang="en-US" altLang="en-US" sz="2800" b="1" dirty="0" smtClean="0"/>
              <a:t>Worked with Portland for Building Permits</a:t>
            </a:r>
          </a:p>
          <a:p>
            <a:pPr marL="914400" indent="-287338">
              <a:buFont typeface="Arial" panose="020B0604020202020204" pitchFamily="34" charset="0"/>
              <a:buChar char="•"/>
            </a:pPr>
            <a:r>
              <a:rPr lang="en-US" altLang="en-US" sz="2800" b="1" dirty="0" smtClean="0"/>
              <a:t>Volunteered to be pilot city when Portland did not work out.</a:t>
            </a:r>
          </a:p>
          <a:p>
            <a:pPr marL="914400" indent="-287338">
              <a:buFont typeface="Arial" panose="020B0604020202020204" pitchFamily="34" charset="0"/>
              <a:buChar char="•"/>
            </a:pPr>
            <a:r>
              <a:rPr lang="en-US" altLang="en-US" sz="2800" b="1" dirty="0" smtClean="0"/>
              <a:t>Building Official and Inspectors volunteer on-sight inspections and foundation design</a:t>
            </a:r>
          </a:p>
          <a:p>
            <a:pPr marL="914400" indent="-287338">
              <a:buFont typeface="Arial" panose="020B0604020202020204" pitchFamily="34" charset="0"/>
              <a:buChar char="•"/>
            </a:pPr>
            <a:r>
              <a:rPr lang="en-US" altLang="en-US" sz="2800" b="1" dirty="0" smtClean="0"/>
              <a:t>Developed partnership with MSD</a:t>
            </a:r>
          </a:p>
          <a:p>
            <a:endParaRPr lang="en-US" alt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CITY PROGRAMS</a:t>
            </a:r>
            <a:endParaRPr lang="en-US" sz="2000" b="1" dirty="0" smtClean="0"/>
          </a:p>
        </p:txBody>
      </p:sp>
      <p:sp>
        <p:nvSpPr>
          <p:cNvPr id="2" name="TextBox 1"/>
          <p:cNvSpPr txBox="1"/>
          <p:nvPr/>
        </p:nvSpPr>
        <p:spPr>
          <a:xfrm rot="21348849">
            <a:off x="1057018" y="2448957"/>
            <a:ext cx="6628331" cy="2062103"/>
          </a:xfrm>
          <a:prstGeom prst="rect">
            <a:avLst/>
          </a:prstGeom>
          <a:solidFill>
            <a:srgbClr val="C00000"/>
          </a:solidFill>
        </p:spPr>
        <p:txBody>
          <a:bodyPr wrap="square" rtlCol="0">
            <a:spAutoFit/>
          </a:bodyPr>
          <a:lstStyle/>
          <a:p>
            <a:endParaRPr lang="en-US" sz="3200" b="1" dirty="0" smtClean="0"/>
          </a:p>
          <a:p>
            <a:r>
              <a:rPr lang="en-US" sz="3200" b="1" dirty="0" smtClean="0"/>
              <a:t>Could not find any land for project – churches, private property, non-profits</a:t>
            </a:r>
          </a:p>
          <a:p>
            <a:endParaRPr lang="en-US" sz="3200" b="1" dirty="0"/>
          </a:p>
        </p:txBody>
      </p:sp>
      <p:sp>
        <p:nvSpPr>
          <p:cNvPr id="7" name="TextBox 6"/>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26869477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9600" y="943717"/>
            <a:ext cx="7772400" cy="4832092"/>
          </a:xfrm>
          <a:prstGeom prst="rect">
            <a:avLst/>
          </a:prstGeom>
          <a:noFill/>
        </p:spPr>
        <p:txBody>
          <a:bodyPr wrap="square" rtlCol="0">
            <a:spAutoFit/>
          </a:bodyPr>
          <a:lstStyle/>
          <a:p>
            <a:r>
              <a:rPr lang="en-US" altLang="en-US" sz="2800" b="1" dirty="0" smtClean="0"/>
              <a:t>Dustin Court and Marsh Lane</a:t>
            </a:r>
            <a:r>
              <a:rPr lang="en-US" altLang="en-US" sz="2800" b="1" dirty="0" smtClean="0"/>
              <a:t>:</a:t>
            </a:r>
            <a:endParaRPr lang="en-US" altLang="en-US" sz="2800" b="1" dirty="0"/>
          </a:p>
          <a:p>
            <a:endParaRPr lang="en-US" altLang="en-US" sz="2800" b="1" dirty="0" smtClean="0"/>
          </a:p>
          <a:p>
            <a:r>
              <a:rPr lang="en-US" altLang="en-US" sz="2800" b="1" dirty="0" smtClean="0"/>
              <a:t>New Subcommittee / Work Plans:</a:t>
            </a:r>
            <a:endParaRPr lang="en-US" altLang="en-US" sz="2800" b="1" dirty="0" smtClean="0"/>
          </a:p>
          <a:p>
            <a:pPr marL="914400" indent="-287338">
              <a:buFont typeface="Arial" panose="020B0604020202020204" pitchFamily="34" charset="0"/>
              <a:buChar char="•"/>
            </a:pPr>
            <a:r>
              <a:rPr lang="en-US" altLang="en-US" sz="2800" b="1" dirty="0" smtClean="0"/>
              <a:t>Communication Plan – </a:t>
            </a:r>
            <a:br>
              <a:rPr lang="en-US" altLang="en-US" sz="2800" b="1" dirty="0" smtClean="0"/>
            </a:br>
            <a:r>
              <a:rPr lang="en-US" altLang="en-US" sz="2800" b="1" dirty="0" smtClean="0"/>
              <a:t>Efforts Underway and Data Disbursement</a:t>
            </a:r>
            <a:br>
              <a:rPr lang="en-US" altLang="en-US" sz="2800" b="1" dirty="0" smtClean="0"/>
            </a:br>
            <a:endParaRPr lang="en-US" altLang="en-US" sz="2800" b="1" dirty="0" smtClean="0"/>
          </a:p>
          <a:p>
            <a:pPr marL="914400" indent="-287338">
              <a:buFont typeface="Arial" panose="020B0604020202020204" pitchFamily="34" charset="0"/>
              <a:buChar char="•"/>
            </a:pPr>
            <a:r>
              <a:rPr lang="en-US" altLang="en-US" sz="2800" b="1" dirty="0" smtClean="0"/>
              <a:t>Evaluating Chronically Homeless Solutions – Shelter and Continuum of Care Program</a:t>
            </a:r>
            <a:br>
              <a:rPr lang="en-US" altLang="en-US" sz="2800" b="1" dirty="0" smtClean="0"/>
            </a:br>
            <a:endParaRPr lang="en-US" altLang="en-US" sz="2800" b="1" dirty="0" smtClean="0"/>
          </a:p>
          <a:p>
            <a:pPr marL="914400" indent="-287338">
              <a:buFont typeface="Arial" panose="020B0604020202020204" pitchFamily="34" charset="0"/>
              <a:buChar char="•"/>
            </a:pPr>
            <a:r>
              <a:rPr lang="en-US" altLang="en-US" sz="2800" b="1" dirty="0" smtClean="0"/>
              <a:t>Increasing Shelter Opportunities for Youth</a:t>
            </a:r>
            <a:endParaRPr lang="en-US" altLang="en-US" sz="2800" b="1" dirty="0" smtClean="0"/>
          </a:p>
          <a:p>
            <a:endParaRPr lang="en-US" altLang="en-US" sz="2800" b="1" dirty="0" smtClean="0"/>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6485"/>
            <a:ext cx="8610600" cy="769441"/>
          </a:xfrm>
          <a:prstGeom prst="rect">
            <a:avLst/>
          </a:prstGeom>
          <a:noFill/>
        </p:spPr>
        <p:txBody>
          <a:bodyPr wrap="square" rtlCol="0">
            <a:spAutoFit/>
          </a:bodyPr>
          <a:lstStyle/>
          <a:p>
            <a:pPr algn="ctr"/>
            <a:r>
              <a:rPr lang="en-US" sz="4400" b="1" dirty="0" smtClean="0"/>
              <a:t>THIS YEAR</a:t>
            </a:r>
            <a:endParaRPr lang="en-US" sz="2000" b="1" dirty="0" smtClean="0"/>
          </a:p>
        </p:txBody>
      </p:sp>
      <p:sp>
        <p:nvSpPr>
          <p:cNvPr id="8" name="TextBox 7"/>
          <p:cNvSpPr txBox="1"/>
          <p:nvPr/>
        </p:nvSpPr>
        <p:spPr>
          <a:xfrm>
            <a:off x="304800"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9052197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771618"/>
            <a:ext cx="9067800" cy="1631216"/>
          </a:xfrm>
          <a:prstGeom prst="rect">
            <a:avLst/>
          </a:prstGeom>
          <a:noFill/>
        </p:spPr>
        <p:txBody>
          <a:bodyPr wrap="square" rtlCol="0">
            <a:spAutoFit/>
          </a:bodyPr>
          <a:lstStyle/>
          <a:p>
            <a:pPr lvl="1"/>
            <a:endParaRPr lang="en-US" altLang="en-US" sz="1600" b="1" dirty="0">
              <a:solidFill>
                <a:prstClr val="white"/>
              </a:solidFill>
            </a:endParaRPr>
          </a:p>
          <a:p>
            <a:pPr lvl="1"/>
            <a:r>
              <a:rPr lang="en-US" altLang="en-US" sz="1600" b="1" dirty="0">
                <a:solidFill>
                  <a:prstClr val="white"/>
                </a:solidFill>
              </a:rPr>
              <a:t>	</a:t>
            </a:r>
            <a:endParaRPr lang="en-US" altLang="en-US" sz="1600" b="1" dirty="0" smtClean="0">
              <a:solidFill>
                <a:prstClr val="white"/>
              </a:solidFill>
            </a:endParaRPr>
          </a:p>
          <a:p>
            <a:endParaRPr lang="en-US" sz="2800" b="1" dirty="0" smtClean="0">
              <a:solidFill>
                <a:prstClr val="white"/>
              </a:solidFill>
            </a:endParaRPr>
          </a:p>
          <a:p>
            <a:endParaRPr lang="en-US" sz="1200" b="1" dirty="0" smtClean="0">
              <a:solidFill>
                <a:prstClr val="white"/>
              </a:solidFill>
            </a:endParaRPr>
          </a:p>
          <a:p>
            <a:pPr algn="ctr"/>
            <a:endParaRPr lang="en-US" sz="2800" b="1" dirty="0" smtClean="0">
              <a:solidFill>
                <a:prstClr val="white"/>
              </a:solidFill>
            </a:endParaRPr>
          </a:p>
        </p:txBody>
      </p: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2900" y="2177"/>
            <a:ext cx="8610600" cy="769441"/>
          </a:xfrm>
          <a:prstGeom prst="rect">
            <a:avLst/>
          </a:prstGeom>
          <a:noFill/>
        </p:spPr>
        <p:txBody>
          <a:bodyPr wrap="square" rtlCol="0">
            <a:spAutoFit/>
          </a:bodyPr>
          <a:lstStyle/>
          <a:p>
            <a:pPr algn="ctr"/>
            <a:r>
              <a:rPr lang="en-US" sz="4400" b="1" dirty="0" smtClean="0">
                <a:solidFill>
                  <a:prstClr val="white"/>
                </a:solidFill>
              </a:rPr>
              <a:t>NEXT STEPS – NEW ACTION PLAN</a:t>
            </a:r>
            <a:endParaRPr lang="en-US" sz="2000" b="1" dirty="0" smtClean="0">
              <a:solidFill>
                <a:prstClr val="white"/>
              </a:solidFill>
            </a:endParaRPr>
          </a:p>
        </p:txBody>
      </p:sp>
      <p:sp>
        <p:nvSpPr>
          <p:cNvPr id="2" name="TextBox 1"/>
          <p:cNvSpPr txBox="1"/>
          <p:nvPr/>
        </p:nvSpPr>
        <p:spPr>
          <a:xfrm>
            <a:off x="457200" y="1000604"/>
            <a:ext cx="8077200" cy="4955203"/>
          </a:xfrm>
          <a:prstGeom prst="rect">
            <a:avLst/>
          </a:prstGeom>
          <a:noFill/>
        </p:spPr>
        <p:txBody>
          <a:bodyPr wrap="square" rtlCol="0">
            <a:spAutoFit/>
          </a:bodyPr>
          <a:lstStyle/>
          <a:p>
            <a:r>
              <a:rPr lang="en-US" sz="2000" b="1" u="sng" dirty="0"/>
              <a:t>ON-GOING</a:t>
            </a:r>
            <a:r>
              <a:rPr lang="en-US" sz="2000" b="1" u="sng" dirty="0" smtClean="0"/>
              <a:t>:</a:t>
            </a:r>
          </a:p>
          <a:p>
            <a:endParaRPr lang="en-US" sz="2000" dirty="0"/>
          </a:p>
          <a:p>
            <a:pPr lvl="0"/>
            <a:r>
              <a:rPr lang="en-US" sz="2000" b="1" u="sng" dirty="0"/>
              <a:t>Evaluate Programs to Fund Affordable Housing (City Influence):</a:t>
            </a:r>
          </a:p>
          <a:p>
            <a:pPr marL="342900" lvl="0" indent="-342900">
              <a:buFont typeface="Arial" panose="020B0604020202020204" pitchFamily="34" charset="0"/>
              <a:buChar char="•"/>
            </a:pPr>
            <a:r>
              <a:rPr lang="en-US" sz="2000" b="1" dirty="0"/>
              <a:t>Transient lodging tax funds for affordable housing</a:t>
            </a:r>
          </a:p>
          <a:p>
            <a:pPr marL="342900" lvl="0" indent="-342900">
              <a:buFont typeface="Arial" panose="020B0604020202020204" pitchFamily="34" charset="0"/>
              <a:buChar char="•"/>
            </a:pPr>
            <a:r>
              <a:rPr lang="en-US" sz="2000" b="1" dirty="0"/>
              <a:t>Urban renewal funds or tax increment financing</a:t>
            </a:r>
          </a:p>
          <a:p>
            <a:pPr marL="342900" lvl="0" indent="-342900">
              <a:buFont typeface="Arial" panose="020B0604020202020204" pitchFamily="34" charset="0"/>
              <a:buChar char="•"/>
            </a:pPr>
            <a:r>
              <a:rPr lang="en-US" sz="2000" b="1" dirty="0"/>
              <a:t>Construction Excise Tax</a:t>
            </a:r>
          </a:p>
          <a:p>
            <a:pPr marL="342900" lvl="0" indent="-342900">
              <a:buFont typeface="Arial" panose="020B0604020202020204" pitchFamily="34" charset="0"/>
              <a:buChar char="•"/>
            </a:pPr>
            <a:r>
              <a:rPr lang="en-US" sz="2000" b="1" dirty="0"/>
              <a:t>Community Development Block Grant funds</a:t>
            </a:r>
            <a:br>
              <a:rPr lang="en-US" sz="2000" b="1" dirty="0"/>
            </a:br>
            <a:endParaRPr lang="en-US" sz="2000" b="1" dirty="0"/>
          </a:p>
          <a:p>
            <a:pPr lvl="0"/>
            <a:r>
              <a:rPr lang="en-US" sz="2000" b="1" u="sng" dirty="0"/>
              <a:t>Support Partners Pursuit of Affordable Housing Funds for:</a:t>
            </a:r>
          </a:p>
          <a:p>
            <a:pPr marL="342900" lvl="0" indent="-342900">
              <a:buFont typeface="Arial" panose="020B0604020202020204" pitchFamily="34" charset="0"/>
              <a:buChar char="•"/>
            </a:pPr>
            <a:r>
              <a:rPr lang="en-US" sz="2000" b="1" dirty="0"/>
              <a:t>Low Income Housing Tax Credit</a:t>
            </a:r>
          </a:p>
          <a:p>
            <a:pPr marL="342900" lvl="0" indent="-342900">
              <a:buFont typeface="Arial" panose="020B0604020202020204" pitchFamily="34" charset="0"/>
              <a:buChar char="•"/>
            </a:pPr>
            <a:r>
              <a:rPr lang="en-US" sz="2000" b="1" dirty="0"/>
              <a:t>Home Ownership Programs</a:t>
            </a:r>
          </a:p>
          <a:p>
            <a:pPr marL="342900" lvl="0" indent="-342900">
              <a:buFont typeface="Arial" panose="020B0604020202020204" pitchFamily="34" charset="0"/>
              <a:buChar char="•"/>
            </a:pPr>
            <a:r>
              <a:rPr lang="en-US" sz="2000" b="1" dirty="0"/>
              <a:t>Oregon Affordable Housing Tax Credit</a:t>
            </a:r>
          </a:p>
          <a:p>
            <a:pPr marL="342900" lvl="0" indent="-342900">
              <a:buFont typeface="Arial" panose="020B0604020202020204" pitchFamily="34" charset="0"/>
              <a:buChar char="•"/>
            </a:pPr>
            <a:r>
              <a:rPr lang="en-US" sz="2000" b="1" dirty="0"/>
              <a:t>Housing Rehabilitation Program</a:t>
            </a:r>
          </a:p>
          <a:p>
            <a:pPr marL="342900" lvl="0" indent="-342900">
              <a:buFont typeface="Arial" panose="020B0604020202020204" pitchFamily="34" charset="0"/>
              <a:buChar char="•"/>
            </a:pPr>
            <a:r>
              <a:rPr lang="en-US" sz="2000" b="1" dirty="0"/>
              <a:t>State Affordable Housing Funding</a:t>
            </a:r>
          </a:p>
          <a:p>
            <a:endParaRPr lang="en-US" b="1" dirty="0">
              <a:solidFill>
                <a:prstClr val="white"/>
              </a:solidFill>
            </a:endParaRPr>
          </a:p>
          <a:p>
            <a:endParaRPr lang="en-US" dirty="0">
              <a:solidFill>
                <a:prstClr val="white"/>
              </a:solidFill>
            </a:endParaRP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smtClean="0">
                <a:solidFill>
                  <a:prstClr val="white"/>
                </a:solidFill>
              </a:rPr>
              <a:t>CITY COUNCIL. 2.11.20</a:t>
            </a:r>
            <a:endParaRPr lang="en-US" sz="2800" b="1" dirty="0">
              <a:solidFill>
                <a:prstClr val="white"/>
              </a:solidFill>
            </a:endParaRPr>
          </a:p>
        </p:txBody>
      </p:sp>
      <p:pic>
        <p:nvPicPr>
          <p:cNvPr id="8" name="Picture 7"/>
          <p:cNvPicPr>
            <a:picLocks noChangeAspect="1"/>
          </p:cNvPicPr>
          <p:nvPr/>
        </p:nvPicPr>
        <p:blipFill>
          <a:blip r:embed="rId3"/>
          <a:stretch>
            <a:fillRect/>
          </a:stretch>
        </p:blipFill>
        <p:spPr>
          <a:xfrm>
            <a:off x="7049031" y="2402834"/>
            <a:ext cx="1664291" cy="2202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61190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28600" y="965272"/>
            <a:ext cx="8763000" cy="4355038"/>
          </a:xfrm>
          <a:prstGeom prst="rect">
            <a:avLst/>
          </a:prstGeom>
        </p:spPr>
        <p:txBody>
          <a:bodyPr wrap="square">
            <a:spAutoFit/>
          </a:bodyPr>
          <a:lstStyle/>
          <a:p>
            <a:pPr marL="457200" lvl="0" indent="-457200">
              <a:spcAft>
                <a:spcPts val="600"/>
              </a:spcAft>
              <a:buFont typeface="+mj-lt"/>
              <a:buAutoNum type="arabicPeriod"/>
            </a:pPr>
            <a:r>
              <a:rPr lang="en-US" sz="1900" b="1" dirty="0"/>
              <a:t>Review emergency shelter zoning ordinance provisions and revise as necessary to provide allowance for tiny homes or temporary shelter to residents suffering from homelessness</a:t>
            </a:r>
            <a:r>
              <a:rPr lang="en-US" sz="1900" b="1" dirty="0" smtClean="0"/>
              <a:t>.</a:t>
            </a:r>
          </a:p>
          <a:p>
            <a:pPr marL="457200" lvl="0" indent="-457200">
              <a:spcAft>
                <a:spcPts val="600"/>
              </a:spcAft>
              <a:buFont typeface="+mj-lt"/>
              <a:buAutoNum type="arabicPeriod"/>
            </a:pPr>
            <a:r>
              <a:rPr lang="en-US" sz="1900" b="1" dirty="0" smtClean="0"/>
              <a:t>Evaluate the impact of a density bonus for developers including affordable housing units.</a:t>
            </a:r>
            <a:endParaRPr lang="en-US" sz="1900" b="1" dirty="0"/>
          </a:p>
          <a:p>
            <a:pPr marL="457200" lvl="0" indent="-457200">
              <a:spcAft>
                <a:spcPts val="600"/>
              </a:spcAft>
              <a:buFont typeface="+mj-lt"/>
              <a:buAutoNum type="arabicPeriod"/>
            </a:pPr>
            <a:r>
              <a:rPr lang="en-US" sz="1900" b="1" dirty="0"/>
              <a:t>Allow Duplexes, Cottages, Townhomes, Row Houses and Tri- and Quad-</a:t>
            </a:r>
            <a:r>
              <a:rPr lang="en-US" sz="1900" b="1" dirty="0" err="1"/>
              <a:t>Plexes</a:t>
            </a:r>
            <a:r>
              <a:rPr lang="en-US" sz="1900" b="1" dirty="0"/>
              <a:t> in single family zones with appropriate design and development standards</a:t>
            </a:r>
            <a:r>
              <a:rPr lang="en-US" sz="1900" b="1" dirty="0" smtClean="0"/>
              <a:t>.</a:t>
            </a:r>
            <a:endParaRPr lang="en-US" sz="1900" b="1" dirty="0"/>
          </a:p>
          <a:p>
            <a:pPr marL="457200" lvl="0" indent="-457200">
              <a:spcAft>
                <a:spcPts val="600"/>
              </a:spcAft>
              <a:buFont typeface="+mj-lt"/>
              <a:buAutoNum type="arabicPeriod"/>
            </a:pPr>
            <a:r>
              <a:rPr lang="en-US" sz="1900" b="1" dirty="0"/>
              <a:t>Promote infill development, allowing flexibility in existing zones with appropriate design and development standards</a:t>
            </a:r>
            <a:r>
              <a:rPr lang="en-US" sz="1900" b="1" dirty="0" smtClean="0"/>
              <a:t>.</a:t>
            </a:r>
            <a:endParaRPr lang="en-US" sz="1900" b="1" dirty="0"/>
          </a:p>
          <a:p>
            <a:pPr marL="457200" lvl="0" indent="-457200">
              <a:spcAft>
                <a:spcPts val="600"/>
              </a:spcAft>
              <a:buFont typeface="+mj-lt"/>
              <a:buAutoNum type="arabicPeriod"/>
            </a:pPr>
            <a:r>
              <a:rPr lang="en-US" sz="1900" b="1" dirty="0"/>
              <a:t>Allow Co-Housing and Group Quarters (SROs, etc</a:t>
            </a:r>
            <a:r>
              <a:rPr lang="en-US" sz="1900" b="1" dirty="0" smtClean="0"/>
              <a:t>.)</a:t>
            </a:r>
            <a:endParaRPr lang="en-US" sz="1900" b="1" dirty="0"/>
          </a:p>
          <a:p>
            <a:pPr marL="457200" lvl="0" indent="-457200">
              <a:spcAft>
                <a:spcPts val="600"/>
              </a:spcAft>
              <a:buFont typeface="+mj-lt"/>
              <a:buAutoNum type="arabicPeriod"/>
            </a:pPr>
            <a:r>
              <a:rPr lang="en-US" sz="1900" b="1" dirty="0"/>
              <a:t>Allow small or “tiny” homes and identify opportunities for tiny home developments.</a:t>
            </a:r>
          </a:p>
          <a:p>
            <a:pPr marL="457200" lvl="0" indent="-457200">
              <a:spcAft>
                <a:spcPts val="600"/>
              </a:spcAft>
              <a:buFont typeface="+mj-lt"/>
              <a:buAutoNum type="arabicPeriod"/>
            </a:pPr>
            <a:r>
              <a:rPr lang="en-US" sz="1900" b="1" dirty="0"/>
              <a:t>Evaluate parking code as a barrier to housing.</a:t>
            </a:r>
          </a:p>
        </p:txBody>
      </p:sp>
      <p:sp>
        <p:nvSpPr>
          <p:cNvPr id="6" name="TextBox 5"/>
          <p:cNvSpPr txBox="1"/>
          <p:nvPr/>
        </p:nvSpPr>
        <p:spPr>
          <a:xfrm>
            <a:off x="381000" y="0"/>
            <a:ext cx="8610600" cy="707886"/>
          </a:xfrm>
          <a:prstGeom prst="rect">
            <a:avLst/>
          </a:prstGeom>
          <a:noFill/>
        </p:spPr>
        <p:txBody>
          <a:bodyPr wrap="square" rtlCol="0">
            <a:spAutoFit/>
          </a:bodyPr>
          <a:lstStyle/>
          <a:p>
            <a:pPr algn="ctr"/>
            <a:r>
              <a:rPr lang="en-US" sz="4000" b="1" dirty="0" smtClean="0"/>
              <a:t>SHORT-TERM ACTIONS (Dec. 31, 2020)</a:t>
            </a:r>
          </a:p>
        </p:txBody>
      </p:sp>
      <p:sp>
        <p:nvSpPr>
          <p:cNvPr id="12" name="TextBox 11"/>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515642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1000" y="0"/>
            <a:ext cx="8610600" cy="707886"/>
          </a:xfrm>
          <a:prstGeom prst="rect">
            <a:avLst/>
          </a:prstGeom>
          <a:noFill/>
        </p:spPr>
        <p:txBody>
          <a:bodyPr wrap="square" rtlCol="0">
            <a:spAutoFit/>
          </a:bodyPr>
          <a:lstStyle/>
          <a:p>
            <a:pPr algn="ctr"/>
            <a:r>
              <a:rPr lang="en-US" sz="4000" b="1" dirty="0" smtClean="0"/>
              <a:t>MID-TERM ACTIONS (Dec. 31, 2021)</a:t>
            </a:r>
          </a:p>
        </p:txBody>
      </p:sp>
      <p:sp>
        <p:nvSpPr>
          <p:cNvPr id="4" name="Rectangle 3"/>
          <p:cNvSpPr/>
          <p:nvPr/>
        </p:nvSpPr>
        <p:spPr>
          <a:xfrm>
            <a:off x="685800" y="1371600"/>
            <a:ext cx="7620000" cy="3624069"/>
          </a:xfrm>
          <a:prstGeom prst="rect">
            <a:avLst/>
          </a:prstGeom>
        </p:spPr>
        <p:txBody>
          <a:bodyPr wrap="square">
            <a:spAutoFit/>
          </a:bodyPr>
          <a:lstStyle/>
          <a:p>
            <a:pPr marL="457200" lvl="0" indent="-457200">
              <a:spcAft>
                <a:spcPts val="900"/>
              </a:spcAft>
              <a:buFont typeface="+mj-lt"/>
              <a:buAutoNum type="arabicPeriod"/>
            </a:pPr>
            <a:r>
              <a:rPr lang="en-US" sz="2400" b="1" dirty="0"/>
              <a:t>Develop a High-Density Residential </a:t>
            </a:r>
            <a:r>
              <a:rPr lang="en-US" sz="2400" b="1" dirty="0" smtClean="0"/>
              <a:t>Zone</a:t>
            </a:r>
            <a:endParaRPr lang="en-US" sz="2400" b="1" dirty="0"/>
          </a:p>
          <a:p>
            <a:pPr marL="457200" lvl="0" indent="-457200">
              <a:spcAft>
                <a:spcPts val="900"/>
              </a:spcAft>
              <a:buFont typeface="+mj-lt"/>
              <a:buAutoNum type="arabicPeriod"/>
            </a:pPr>
            <a:r>
              <a:rPr lang="en-US" sz="2400" b="1" dirty="0"/>
              <a:t>Develop a Community Land Trust</a:t>
            </a:r>
          </a:p>
          <a:p>
            <a:pPr marL="457200" lvl="0" indent="-457200">
              <a:spcAft>
                <a:spcPts val="900"/>
              </a:spcAft>
              <a:buFont typeface="+mj-lt"/>
              <a:buAutoNum type="arabicPeriod"/>
            </a:pPr>
            <a:r>
              <a:rPr lang="en-US" sz="2400" b="1" dirty="0"/>
              <a:t>Pursue a land bank for affordable housing </a:t>
            </a:r>
          </a:p>
          <a:p>
            <a:pPr marL="457200" lvl="0" indent="-457200">
              <a:spcAft>
                <a:spcPts val="900"/>
              </a:spcAft>
              <a:buFont typeface="+mj-lt"/>
              <a:buAutoNum type="arabicPeriod"/>
            </a:pPr>
            <a:r>
              <a:rPr lang="en-US" sz="2400" b="1" dirty="0"/>
              <a:t>Advocate for Inclusionary Zoning enablement – State Legislation and Annexation Processes</a:t>
            </a:r>
          </a:p>
          <a:p>
            <a:pPr marL="457200" lvl="0" indent="-457200">
              <a:spcAft>
                <a:spcPts val="900"/>
              </a:spcAft>
              <a:buFont typeface="+mj-lt"/>
              <a:buAutoNum type="arabicPeriod"/>
            </a:pPr>
            <a:r>
              <a:rPr lang="en-US" sz="2400" b="1" dirty="0"/>
              <a:t>Explore a Multiple Unit Limited Tax Exemption Program (Locally enabled and managed)</a:t>
            </a:r>
          </a:p>
          <a:p>
            <a:pPr marL="457200" lvl="0" indent="-457200">
              <a:spcAft>
                <a:spcPts val="900"/>
              </a:spcAft>
              <a:buFont typeface="+mj-lt"/>
              <a:buAutoNum type="arabicPeriod"/>
            </a:pPr>
            <a:r>
              <a:rPr lang="en-US" sz="2400" b="1" dirty="0"/>
              <a:t>Explore an affordable housing property tax abatement</a:t>
            </a:r>
          </a:p>
        </p:txBody>
      </p:sp>
      <p:sp>
        <p:nvSpPr>
          <p:cNvPr id="11" name="TextBox 10"/>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3417712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Content Placeholder 1"/>
          <p:cNvSpPr>
            <a:spLocks noGrp="1"/>
          </p:cNvSpPr>
          <p:nvPr>
            <p:ph idx="1"/>
          </p:nvPr>
        </p:nvSpPr>
        <p:spPr>
          <a:xfrm>
            <a:off x="404339" y="946788"/>
            <a:ext cx="8229600" cy="1029331"/>
          </a:xfrm>
        </p:spPr>
        <p:txBody>
          <a:bodyPr/>
          <a:lstStyle/>
          <a:p>
            <a:r>
              <a:rPr lang="en-US" dirty="0"/>
              <a:t>Median Sales Price, 2012 to 2018</a:t>
            </a:r>
          </a:p>
        </p:txBody>
      </p:sp>
      <p:sp>
        <p:nvSpPr>
          <p:cNvPr id="5" name="Rectangle 4"/>
          <p:cNvSpPr/>
          <p:nvPr/>
        </p:nvSpPr>
        <p:spPr>
          <a:xfrm>
            <a:off x="404339" y="6195290"/>
            <a:ext cx="7950200" cy="261610"/>
          </a:xfrm>
          <a:prstGeom prst="rect">
            <a:avLst/>
          </a:prstGeom>
        </p:spPr>
        <p:txBody>
          <a:bodyPr wrap="square">
            <a:spAutoFit/>
          </a:bodyPr>
          <a:lstStyle/>
          <a:p>
            <a:pPr defTabSz="457200"/>
            <a:r>
              <a:rPr lang="en-US" sz="1100" dirty="0">
                <a:solidFill>
                  <a:prstClr val="black"/>
                </a:solidFill>
                <a:latin typeface="Franklin Gothic Book"/>
                <a:cs typeface="Franklin Gothic Book"/>
              </a:rPr>
              <a:t>Source: Redfin.</a:t>
            </a:r>
          </a:p>
        </p:txBody>
      </p:sp>
      <p:pic>
        <p:nvPicPr>
          <p:cNvPr id="3" name="Picture 2">
            <a:extLst>
              <a:ext uri="{FF2B5EF4-FFF2-40B4-BE49-F238E27FC236}">
                <a16:creationId xmlns="" xmlns:a16="http://schemas.microsoft.com/office/drawing/2014/main" id="{F1913950-914B-4B40-8CF3-876AB8F7F2C7}"/>
              </a:ext>
            </a:extLst>
          </p:cNvPr>
          <p:cNvPicPr>
            <a:picLocks noChangeAspect="1"/>
          </p:cNvPicPr>
          <p:nvPr/>
        </p:nvPicPr>
        <p:blipFill>
          <a:blip r:embed="rId3"/>
          <a:stretch>
            <a:fillRect/>
          </a:stretch>
        </p:blipFill>
        <p:spPr>
          <a:xfrm>
            <a:off x="956290" y="1826490"/>
            <a:ext cx="6846297" cy="4424681"/>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542573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2349" y="65157"/>
            <a:ext cx="8610600" cy="707886"/>
          </a:xfrm>
          <a:prstGeom prst="rect">
            <a:avLst/>
          </a:prstGeom>
          <a:noFill/>
        </p:spPr>
        <p:txBody>
          <a:bodyPr wrap="square" rtlCol="0">
            <a:spAutoFit/>
          </a:bodyPr>
          <a:lstStyle/>
          <a:p>
            <a:pPr algn="ctr"/>
            <a:r>
              <a:rPr lang="en-US" sz="4000" b="1" dirty="0" smtClean="0"/>
              <a:t>LONG-TERM ACTIONS (Dec. 31, 2022)</a:t>
            </a:r>
          </a:p>
        </p:txBody>
      </p:sp>
      <p:sp>
        <p:nvSpPr>
          <p:cNvPr id="4" name="Rectangle 3"/>
          <p:cNvSpPr/>
          <p:nvPr/>
        </p:nvSpPr>
        <p:spPr>
          <a:xfrm>
            <a:off x="416767" y="1524000"/>
            <a:ext cx="8382000" cy="2654573"/>
          </a:xfrm>
          <a:prstGeom prst="rect">
            <a:avLst/>
          </a:prstGeom>
        </p:spPr>
        <p:txBody>
          <a:bodyPr wrap="square">
            <a:spAutoFit/>
          </a:bodyPr>
          <a:lstStyle/>
          <a:p>
            <a:pPr marL="457200" lvl="0" indent="-457200">
              <a:spcAft>
                <a:spcPts val="900"/>
              </a:spcAft>
              <a:buFont typeface="+mj-lt"/>
              <a:buAutoNum type="arabicPeriod"/>
            </a:pPr>
            <a:r>
              <a:rPr lang="en-US" sz="2400" b="1" dirty="0"/>
              <a:t>Evaluate transfer of density for protection of natural features.</a:t>
            </a:r>
          </a:p>
          <a:p>
            <a:pPr marL="457200" lvl="0" indent="-457200">
              <a:spcAft>
                <a:spcPts val="900"/>
              </a:spcAft>
              <a:buFont typeface="+mj-lt"/>
              <a:buAutoNum type="arabicPeriod"/>
            </a:pPr>
            <a:r>
              <a:rPr lang="en-US" sz="2400" b="1" dirty="0"/>
              <a:t>Develop financial incentives supporting inclusionary zoning. </a:t>
            </a:r>
          </a:p>
          <a:p>
            <a:pPr marL="457200" lvl="0" indent="-457200">
              <a:spcAft>
                <a:spcPts val="900"/>
              </a:spcAft>
              <a:buFont typeface="+mj-lt"/>
              <a:buAutoNum type="arabicPeriod"/>
            </a:pPr>
            <a:r>
              <a:rPr lang="en-US" sz="2400" b="1" dirty="0"/>
              <a:t>Explore a vacant property tax</a:t>
            </a:r>
          </a:p>
          <a:p>
            <a:pPr marL="457200" lvl="0" indent="-457200">
              <a:spcAft>
                <a:spcPts val="900"/>
              </a:spcAft>
              <a:buFont typeface="+mj-lt"/>
              <a:buAutoNum type="arabicPeriod"/>
            </a:pPr>
            <a:r>
              <a:rPr lang="en-US" sz="2400" b="1" dirty="0"/>
              <a:t>Explore a fee for demolition of affordable home for expensive home.</a:t>
            </a:r>
          </a:p>
        </p:txBody>
      </p:sp>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2.11.20</a:t>
            </a:r>
            <a:endParaRPr lang="en-US" sz="2800" b="1" dirty="0"/>
          </a:p>
        </p:txBody>
      </p:sp>
    </p:spTree>
    <p:extLst>
      <p:ext uri="{BB962C8B-B14F-4D97-AF65-F5344CB8AC3E}">
        <p14:creationId xmlns:p14="http://schemas.microsoft.com/office/powerpoint/2010/main" val="40654303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78" y="978159"/>
            <a:ext cx="4659406"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2819400" y="1371600"/>
            <a:ext cx="1600200" cy="584775"/>
          </a:xfrm>
          <a:prstGeom prst="rect">
            <a:avLst/>
          </a:prstGeom>
          <a:noFill/>
        </p:spPr>
        <p:txBody>
          <a:bodyPr wrap="square" rtlCol="0">
            <a:spAutoFit/>
          </a:bodyPr>
          <a:lstStyle/>
          <a:p>
            <a:r>
              <a:rPr lang="en-US" sz="3200" b="1" dirty="0" smtClean="0">
                <a:solidFill>
                  <a:prstClr val="white"/>
                </a:solidFill>
              </a:rPr>
              <a:t>2020 - ?</a:t>
            </a:r>
            <a:endParaRPr lang="en-US" sz="3200" b="1" dirty="0">
              <a:solidFill>
                <a:prstClr val="white"/>
              </a:solidFill>
            </a:endParaRPr>
          </a:p>
        </p:txBody>
      </p:sp>
      <p:sp>
        <p:nvSpPr>
          <p:cNvPr id="4" name="TextBox 3"/>
          <p:cNvSpPr txBox="1"/>
          <p:nvPr/>
        </p:nvSpPr>
        <p:spPr>
          <a:xfrm>
            <a:off x="1371600" y="1066800"/>
            <a:ext cx="762000" cy="369332"/>
          </a:xfrm>
          <a:prstGeom prst="rect">
            <a:avLst/>
          </a:prstGeom>
          <a:solidFill>
            <a:schemeClr val="bg1"/>
          </a:solidFill>
        </p:spPr>
        <p:txBody>
          <a:bodyPr wrap="square" rtlCol="0">
            <a:spAutoFit/>
          </a:bodyPr>
          <a:lstStyle/>
          <a:p>
            <a:pPr algn="ctr"/>
            <a:r>
              <a:rPr lang="en-US" b="1" dirty="0" smtClean="0">
                <a:solidFill>
                  <a:prstClr val="white"/>
                </a:solidFill>
                <a:latin typeface="Kristen ITC" panose="03050502040202030202" pitchFamily="66" charset="0"/>
              </a:rPr>
              <a:t>2000</a:t>
            </a:r>
            <a:endParaRPr lang="en-US" b="1" dirty="0">
              <a:solidFill>
                <a:prstClr val="white"/>
              </a:solidFill>
              <a:latin typeface="Kristen ITC" panose="03050502040202030202" pitchFamily="66" charset="0"/>
            </a:endParaRPr>
          </a:p>
        </p:txBody>
      </p:sp>
      <p:sp>
        <p:nvSpPr>
          <p:cNvPr id="10" name="TextBox 9"/>
          <p:cNvSpPr txBox="1"/>
          <p:nvPr/>
        </p:nvSpPr>
        <p:spPr>
          <a:xfrm>
            <a:off x="1981200" y="2707532"/>
            <a:ext cx="762000" cy="369332"/>
          </a:xfrm>
          <a:prstGeom prst="rect">
            <a:avLst/>
          </a:prstGeom>
          <a:solidFill>
            <a:schemeClr val="bg1"/>
          </a:solidFill>
        </p:spPr>
        <p:txBody>
          <a:bodyPr wrap="square" rtlCol="0">
            <a:spAutoFit/>
          </a:bodyPr>
          <a:lstStyle/>
          <a:p>
            <a:pPr algn="ctr"/>
            <a:r>
              <a:rPr lang="en-US" b="1" dirty="0" smtClean="0">
                <a:solidFill>
                  <a:prstClr val="white"/>
                </a:solidFill>
                <a:latin typeface="Kristen ITC" panose="03050502040202030202" pitchFamily="66" charset="0"/>
              </a:rPr>
              <a:t>2010</a:t>
            </a:r>
            <a:endParaRPr lang="en-US" b="1" dirty="0">
              <a:solidFill>
                <a:prstClr val="white"/>
              </a:solidFill>
              <a:latin typeface="Kristen ITC" panose="03050502040202030202" pitchFamily="66" charset="0"/>
            </a:endParaRPr>
          </a:p>
        </p:txBody>
      </p:sp>
      <p:sp>
        <p:nvSpPr>
          <p:cNvPr id="11" name="TextBox 10"/>
          <p:cNvSpPr txBox="1"/>
          <p:nvPr/>
        </p:nvSpPr>
        <p:spPr>
          <a:xfrm>
            <a:off x="4038600" y="2522866"/>
            <a:ext cx="762000" cy="369332"/>
          </a:xfrm>
          <a:prstGeom prst="rect">
            <a:avLst/>
          </a:prstGeom>
          <a:solidFill>
            <a:schemeClr val="bg1"/>
          </a:solidFill>
        </p:spPr>
        <p:txBody>
          <a:bodyPr wrap="square" rtlCol="0">
            <a:spAutoFit/>
          </a:bodyPr>
          <a:lstStyle/>
          <a:p>
            <a:pPr algn="ctr"/>
            <a:r>
              <a:rPr lang="en-US" b="1" dirty="0" smtClean="0">
                <a:solidFill>
                  <a:prstClr val="white"/>
                </a:solidFill>
                <a:latin typeface="Kristen ITC" panose="03050502040202030202" pitchFamily="66" charset="0"/>
              </a:rPr>
              <a:t>2020</a:t>
            </a:r>
            <a:endParaRPr lang="en-US" b="1" dirty="0">
              <a:solidFill>
                <a:prstClr val="white"/>
              </a:solidFill>
              <a:latin typeface="Kristen ITC" panose="03050502040202030202" pitchFamily="66" charset="0"/>
            </a:endParaRPr>
          </a:p>
        </p:txBody>
      </p:sp>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smtClean="0">
                <a:solidFill>
                  <a:prstClr val="white"/>
                </a:solidFill>
              </a:rPr>
              <a:t>CITY COUNCIL. 2.11.20</a:t>
            </a:r>
            <a:endParaRPr lang="en-US" sz="2800" b="1" dirty="0">
              <a:solidFill>
                <a:prstClr val="white"/>
              </a:solidFill>
            </a:endParaRPr>
          </a:p>
        </p:txBody>
      </p:sp>
      <p:sp>
        <p:nvSpPr>
          <p:cNvPr id="9" name="TextBox 8"/>
          <p:cNvSpPr txBox="1"/>
          <p:nvPr/>
        </p:nvSpPr>
        <p:spPr>
          <a:xfrm>
            <a:off x="4800600" y="1208753"/>
            <a:ext cx="4419600" cy="2739211"/>
          </a:xfrm>
          <a:prstGeom prst="rect">
            <a:avLst/>
          </a:prstGeom>
          <a:noFill/>
        </p:spPr>
        <p:txBody>
          <a:bodyPr wrap="square" rtlCol="0">
            <a:spAutoFit/>
          </a:bodyPr>
          <a:lstStyle/>
          <a:p>
            <a:pPr algn="ctr"/>
            <a:r>
              <a:rPr lang="en-US" sz="2000" b="1" u="sng" dirty="0" smtClean="0"/>
              <a:t>AFFORDABLE HOUSING TASK FORCE</a:t>
            </a:r>
          </a:p>
          <a:p>
            <a:endParaRPr lang="en-US" sz="2000" b="1" dirty="0"/>
          </a:p>
          <a:p>
            <a:pPr algn="ctr"/>
            <a:r>
              <a:rPr lang="en-US" sz="2000" b="1" dirty="0" smtClean="0"/>
              <a:t>Meets:  Fourth Wednesday of Month,</a:t>
            </a:r>
          </a:p>
          <a:p>
            <a:pPr algn="ctr"/>
            <a:r>
              <a:rPr lang="en-US" sz="2000" b="1" dirty="0" smtClean="0"/>
              <a:t>10:00 – 11:00 am, CDC, 231 NE 5</a:t>
            </a:r>
            <a:r>
              <a:rPr lang="en-US" sz="2000" b="1" baseline="30000" dirty="0" smtClean="0"/>
              <a:t>th</a:t>
            </a:r>
            <a:endParaRPr lang="en-US" sz="2000" b="1" dirty="0" smtClean="0"/>
          </a:p>
          <a:p>
            <a:pPr algn="ctr"/>
            <a:endParaRPr lang="en-US" sz="2000" b="1" dirty="0"/>
          </a:p>
          <a:p>
            <a:pPr algn="ctr"/>
            <a:r>
              <a:rPr lang="en-US" b="1" dirty="0" smtClean="0"/>
              <a:t>Chairperson, </a:t>
            </a:r>
          </a:p>
          <a:p>
            <a:pPr algn="ctr"/>
            <a:r>
              <a:rPr lang="en-US" b="1" dirty="0" smtClean="0"/>
              <a:t>Remy Drabkin</a:t>
            </a:r>
          </a:p>
          <a:p>
            <a:pPr algn="ctr"/>
            <a:r>
              <a:rPr lang="en-US" b="1" dirty="0" smtClean="0"/>
              <a:t>Remy.Drabkin@mcminnvilleoregon.gov</a:t>
            </a:r>
            <a:endParaRPr lang="en-US" b="1" dirty="0"/>
          </a:p>
          <a:p>
            <a:pPr algn="ctr"/>
            <a:endParaRPr lang="en-US" b="1" dirty="0" smtClean="0"/>
          </a:p>
        </p:txBody>
      </p:sp>
    </p:spTree>
    <p:extLst>
      <p:ext uri="{BB962C8B-B14F-4D97-AF65-F5344CB8AC3E}">
        <p14:creationId xmlns:p14="http://schemas.microsoft.com/office/powerpoint/2010/main" val="90426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Content Placeholder 1"/>
          <p:cNvSpPr>
            <a:spLocks noGrp="1"/>
          </p:cNvSpPr>
          <p:nvPr>
            <p:ph idx="1"/>
          </p:nvPr>
        </p:nvSpPr>
        <p:spPr>
          <a:xfrm>
            <a:off x="404339" y="946788"/>
            <a:ext cx="8229600" cy="1029331"/>
          </a:xfrm>
        </p:spPr>
        <p:txBody>
          <a:bodyPr/>
          <a:lstStyle/>
          <a:p>
            <a:r>
              <a:rPr lang="en-US" dirty="0"/>
              <a:t>Median Sales Price, 2012 to 2018</a:t>
            </a:r>
          </a:p>
        </p:txBody>
      </p:sp>
      <p:sp>
        <p:nvSpPr>
          <p:cNvPr id="5" name="Rectangle 4"/>
          <p:cNvSpPr/>
          <p:nvPr/>
        </p:nvSpPr>
        <p:spPr>
          <a:xfrm>
            <a:off x="404339" y="6195290"/>
            <a:ext cx="7950200" cy="261610"/>
          </a:xfrm>
          <a:prstGeom prst="rect">
            <a:avLst/>
          </a:prstGeom>
        </p:spPr>
        <p:txBody>
          <a:bodyPr wrap="square">
            <a:spAutoFit/>
          </a:bodyPr>
          <a:lstStyle/>
          <a:p>
            <a:pPr defTabSz="457200"/>
            <a:r>
              <a:rPr lang="en-US" sz="1100" dirty="0">
                <a:solidFill>
                  <a:prstClr val="black"/>
                </a:solidFill>
                <a:latin typeface="Franklin Gothic Book"/>
                <a:cs typeface="Franklin Gothic Book"/>
              </a:rPr>
              <a:t>Source: Redfin.</a:t>
            </a:r>
          </a:p>
        </p:txBody>
      </p:sp>
      <p:pic>
        <p:nvPicPr>
          <p:cNvPr id="3" name="Picture 2">
            <a:extLst>
              <a:ext uri="{FF2B5EF4-FFF2-40B4-BE49-F238E27FC236}">
                <a16:creationId xmlns="" xmlns:a16="http://schemas.microsoft.com/office/drawing/2014/main" id="{F1913950-914B-4B40-8CF3-876AB8F7F2C7}"/>
              </a:ext>
            </a:extLst>
          </p:cNvPr>
          <p:cNvPicPr>
            <a:picLocks noChangeAspect="1"/>
          </p:cNvPicPr>
          <p:nvPr/>
        </p:nvPicPr>
        <p:blipFill>
          <a:blip r:embed="rId3"/>
          <a:stretch>
            <a:fillRect/>
          </a:stretch>
        </p:blipFill>
        <p:spPr>
          <a:xfrm>
            <a:off x="956290" y="1770609"/>
            <a:ext cx="6846297" cy="4424681"/>
          </a:xfrm>
          <a:prstGeom prst="rect">
            <a:avLst/>
          </a:prstGeom>
        </p:spPr>
      </p:pic>
      <p:sp>
        <p:nvSpPr>
          <p:cNvPr id="4" name="Rounded Rectangle 3"/>
          <p:cNvSpPr/>
          <p:nvPr/>
        </p:nvSpPr>
        <p:spPr>
          <a:xfrm>
            <a:off x="7162800" y="2057400"/>
            <a:ext cx="533400" cy="1219200"/>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2209800" y="3352800"/>
            <a:ext cx="533400" cy="1219200"/>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7"/>
          <p:cNvSpPr>
            <a:spLocks noGrp="1"/>
          </p:cNvSpPr>
          <p:nvPr>
            <p:ph idx="1"/>
          </p:nvPr>
        </p:nvSpPr>
        <p:spPr/>
        <p:txBody>
          <a:bodyPr/>
          <a:lstStyle/>
          <a:p>
            <a:endParaRPr lang="en-US"/>
          </a:p>
        </p:txBody>
      </p:sp>
    </p:spTree>
    <p:extLst>
      <p:ext uri="{BB962C8B-B14F-4D97-AF65-F5344CB8AC3E}">
        <p14:creationId xmlns:p14="http://schemas.microsoft.com/office/powerpoint/2010/main" val="1237032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Content Placeholder 1"/>
          <p:cNvSpPr>
            <a:spLocks noGrp="1"/>
          </p:cNvSpPr>
          <p:nvPr>
            <p:ph idx="1"/>
          </p:nvPr>
        </p:nvSpPr>
        <p:spPr>
          <a:xfrm>
            <a:off x="404339" y="946788"/>
            <a:ext cx="8229600" cy="1029331"/>
          </a:xfrm>
        </p:spPr>
        <p:txBody>
          <a:bodyPr/>
          <a:lstStyle/>
          <a:p>
            <a:r>
              <a:rPr lang="en-US" dirty="0"/>
              <a:t>Median Sales Price, 2012 to 2018</a:t>
            </a:r>
          </a:p>
        </p:txBody>
      </p:sp>
      <p:sp>
        <p:nvSpPr>
          <p:cNvPr id="5" name="Rectangle 4"/>
          <p:cNvSpPr/>
          <p:nvPr/>
        </p:nvSpPr>
        <p:spPr>
          <a:xfrm>
            <a:off x="404339" y="6195290"/>
            <a:ext cx="7950200" cy="261610"/>
          </a:xfrm>
          <a:prstGeom prst="rect">
            <a:avLst/>
          </a:prstGeom>
        </p:spPr>
        <p:txBody>
          <a:bodyPr wrap="square">
            <a:spAutoFit/>
          </a:bodyPr>
          <a:lstStyle/>
          <a:p>
            <a:pPr defTabSz="457200"/>
            <a:r>
              <a:rPr lang="en-US" sz="1100" dirty="0">
                <a:solidFill>
                  <a:prstClr val="black"/>
                </a:solidFill>
                <a:latin typeface="Franklin Gothic Book"/>
                <a:cs typeface="Franklin Gothic Book"/>
              </a:rPr>
              <a:t>Source: Redfin.</a:t>
            </a:r>
          </a:p>
        </p:txBody>
      </p:sp>
      <p:pic>
        <p:nvPicPr>
          <p:cNvPr id="3" name="Picture 2">
            <a:extLst>
              <a:ext uri="{FF2B5EF4-FFF2-40B4-BE49-F238E27FC236}">
                <a16:creationId xmlns="" xmlns:a16="http://schemas.microsoft.com/office/drawing/2014/main" id="{F1913950-914B-4B40-8CF3-876AB8F7F2C7}"/>
              </a:ext>
            </a:extLst>
          </p:cNvPr>
          <p:cNvPicPr>
            <a:picLocks noChangeAspect="1"/>
          </p:cNvPicPr>
          <p:nvPr/>
        </p:nvPicPr>
        <p:blipFill>
          <a:blip r:embed="rId3"/>
          <a:stretch>
            <a:fillRect/>
          </a:stretch>
        </p:blipFill>
        <p:spPr>
          <a:xfrm>
            <a:off x="951798" y="1770609"/>
            <a:ext cx="6846297" cy="4424681"/>
          </a:xfrm>
          <a:prstGeom prst="rect">
            <a:avLst/>
          </a:prstGeom>
        </p:spPr>
      </p:pic>
      <p:sp>
        <p:nvSpPr>
          <p:cNvPr id="4" name="Rounded Rectangle 3"/>
          <p:cNvSpPr/>
          <p:nvPr/>
        </p:nvSpPr>
        <p:spPr>
          <a:xfrm>
            <a:off x="7239000" y="1828800"/>
            <a:ext cx="533400" cy="1219200"/>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2209800" y="3352800"/>
            <a:ext cx="533400" cy="1219200"/>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6400800" y="6055020"/>
            <a:ext cx="2819400" cy="461665"/>
          </a:xfrm>
          <a:prstGeom prst="rect">
            <a:avLst/>
          </a:prstGeom>
          <a:noFill/>
        </p:spPr>
        <p:txBody>
          <a:bodyPr wrap="square" rtlCol="0">
            <a:spAutoFit/>
          </a:bodyPr>
          <a:lstStyle/>
          <a:p>
            <a:r>
              <a:rPr lang="en-US" sz="2400" b="1" dirty="0" smtClean="0">
                <a:solidFill>
                  <a:prstClr val="black"/>
                </a:solidFill>
              </a:rPr>
              <a:t>2019 = $398,200</a:t>
            </a:r>
          </a:p>
        </p:txBody>
      </p:sp>
      <p:cxnSp>
        <p:nvCxnSpPr>
          <p:cNvPr id="9" name="Straight Connector 8"/>
          <p:cNvCxnSpPr/>
          <p:nvPr/>
        </p:nvCxnSpPr>
        <p:spPr>
          <a:xfrm flipV="1">
            <a:off x="7448550" y="1976119"/>
            <a:ext cx="95250" cy="348601"/>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8" name="Content Placeholder 7"/>
          <p:cNvSpPr>
            <a:spLocks noGrp="1"/>
          </p:cNvSpPr>
          <p:nvPr>
            <p:ph idx="1"/>
          </p:nvPr>
        </p:nvSpPr>
        <p:spPr/>
        <p:txBody>
          <a:bodyPr/>
          <a:lstStyle/>
          <a:p>
            <a:endParaRPr lang="en-US"/>
          </a:p>
        </p:txBody>
      </p:sp>
    </p:spTree>
    <p:extLst>
      <p:ext uri="{BB962C8B-B14F-4D97-AF65-F5344CB8AC3E}">
        <p14:creationId xmlns:p14="http://schemas.microsoft.com/office/powerpoint/2010/main" val="1393794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stretch>
            <a:fillRect/>
          </a:stretch>
        </p:blipFill>
        <p:spPr>
          <a:xfrm>
            <a:off x="-228600" y="-152400"/>
            <a:ext cx="9202523" cy="7336606"/>
          </a:xfrm>
          <a:prstGeom prst="rect">
            <a:avLst/>
          </a:prstGeom>
        </p:spPr>
      </p:pic>
      <p:sp>
        <p:nvSpPr>
          <p:cNvPr id="3" name="TextBox 2"/>
          <p:cNvSpPr txBox="1"/>
          <p:nvPr/>
        </p:nvSpPr>
        <p:spPr>
          <a:xfrm>
            <a:off x="5105400" y="914400"/>
            <a:ext cx="1447800" cy="461665"/>
          </a:xfrm>
          <a:prstGeom prst="rect">
            <a:avLst/>
          </a:prstGeom>
          <a:noFill/>
        </p:spPr>
        <p:txBody>
          <a:bodyPr wrap="square" rtlCol="0">
            <a:spAutoFit/>
          </a:bodyPr>
          <a:lstStyle/>
          <a:p>
            <a:r>
              <a:rPr lang="en-US" sz="2400" b="1" dirty="0" smtClean="0">
                <a:solidFill>
                  <a:prstClr val="black"/>
                </a:solidFill>
              </a:rPr>
              <a:t>$55,400</a:t>
            </a:r>
            <a:endParaRPr lang="en-US" sz="2400" b="1" dirty="0">
              <a:solidFill>
                <a:prstClr val="black"/>
              </a:solidFill>
            </a:endParaRPr>
          </a:p>
        </p:txBody>
      </p:sp>
    </p:spTree>
    <p:extLst>
      <p:ext uri="{BB962C8B-B14F-4D97-AF65-F5344CB8AC3E}">
        <p14:creationId xmlns:p14="http://schemas.microsoft.com/office/powerpoint/2010/main" val="19853402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2016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ityOfBend_PwrPoint-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B Powerpoint Template.pptx" id="{878D1E03-6B8F-4821-BCA6-8C70770185F2}" vid="{9EF45417-E923-4D57-BD27-AB8BDD06243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16464</TotalTime>
  <Words>2752</Words>
  <Application>Microsoft Office PowerPoint</Application>
  <PresentationFormat>On-screen Show (4:3)</PresentationFormat>
  <Paragraphs>598</Paragraphs>
  <Slides>61</Slides>
  <Notes>54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61</vt:i4>
      </vt:variant>
    </vt:vector>
  </HeadingPairs>
  <TitlesOfParts>
    <vt:vector size="76" baseType="lpstr">
      <vt:lpstr>Arial</vt:lpstr>
      <vt:lpstr>Avenir Book</vt:lpstr>
      <vt:lpstr>Calibri</vt:lpstr>
      <vt:lpstr>Franklin Gothic Book</vt:lpstr>
      <vt:lpstr>Gill Sans</vt:lpstr>
      <vt:lpstr>Gill Sans Light</vt:lpstr>
      <vt:lpstr>Kristen ITC</vt:lpstr>
      <vt:lpstr>Mangal</vt:lpstr>
      <vt:lpstr>Tw Cen MT</vt:lpstr>
      <vt:lpstr>Wingdings</vt:lpstr>
      <vt:lpstr>Wingdings 2</vt:lpstr>
      <vt:lpstr>Median</vt:lpstr>
      <vt:lpstr>1_Median</vt:lpstr>
      <vt:lpstr>1_2016 Powerpoint Template</vt:lpstr>
      <vt:lpstr>CityOfBend_PwrPoint-THEME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ACCOMPLISHMENTS  THIS YEAR</vt:lpstr>
      <vt:lpstr>ACCOMPLISHMENTS  THIS YEAR</vt:lpstr>
      <vt:lpstr>ACCOMPLISHMENTS  THIS YEAR</vt:lpstr>
      <vt:lpstr>PowerPoint Presentation</vt:lpstr>
      <vt:lpstr>PowerPoint Presentation</vt:lpstr>
      <vt:lpstr>PowerPoint Presentation</vt:lpstr>
      <vt:lpstr>PowerPoint Presentation</vt:lpstr>
      <vt:lpstr>PowerPoint Presentation</vt:lpstr>
      <vt:lpstr>No Stone Left Unturned: Bend’s Approach to Affordable Housing</vt:lpstr>
      <vt:lpstr>PowerPoint Presentation</vt:lpstr>
      <vt:lpstr>Deed restricted housing in Comp Plan</vt:lpstr>
      <vt:lpstr>Final Results to date</vt:lpstr>
      <vt:lpstr>Deed Restricted Affordable Housing in UGB</vt:lpstr>
      <vt:lpstr>Deed Restricted Affordable Housing in UGB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McMinnville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 Pomeroy</dc:creator>
  <cp:lastModifiedBy>Heather Richards</cp:lastModifiedBy>
  <cp:revision>337</cp:revision>
  <cp:lastPrinted>2019-05-15T02:19:55Z</cp:lastPrinted>
  <dcterms:created xsi:type="dcterms:W3CDTF">2015-07-10T15:36:43Z</dcterms:created>
  <dcterms:modified xsi:type="dcterms:W3CDTF">2020-02-11T03:14:15Z</dcterms:modified>
</cp:coreProperties>
</file>