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667" r:id="rId2"/>
  </p:sldMasterIdLst>
  <p:notesMasterIdLst>
    <p:notesMasterId r:id="rId24"/>
  </p:notesMasterIdLst>
  <p:sldIdLst>
    <p:sldId id="432" r:id="rId3"/>
    <p:sldId id="473" r:id="rId4"/>
    <p:sldId id="505" r:id="rId5"/>
    <p:sldId id="474" r:id="rId6"/>
    <p:sldId id="501" r:id="rId7"/>
    <p:sldId id="502" r:id="rId8"/>
    <p:sldId id="503" r:id="rId9"/>
    <p:sldId id="504" r:id="rId10"/>
    <p:sldId id="475" r:id="rId11"/>
    <p:sldId id="506" r:id="rId12"/>
    <p:sldId id="507" r:id="rId13"/>
    <p:sldId id="257" r:id="rId14"/>
    <p:sldId id="513" r:id="rId15"/>
    <p:sldId id="514" r:id="rId16"/>
    <p:sldId id="515" r:id="rId17"/>
    <p:sldId id="436" r:id="rId18"/>
    <p:sldId id="516" r:id="rId19"/>
    <p:sldId id="435" r:id="rId20"/>
    <p:sldId id="434" r:id="rId21"/>
    <p:sldId id="517" r:id="rId22"/>
    <p:sldId id="511"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B58B91E-5209-3F42-BB9D-1A0A08AF8192}">
          <p14:sldIdLst>
            <p14:sldId id="432"/>
            <p14:sldId id="473"/>
            <p14:sldId id="505"/>
            <p14:sldId id="474"/>
            <p14:sldId id="501"/>
            <p14:sldId id="502"/>
            <p14:sldId id="503"/>
            <p14:sldId id="504"/>
            <p14:sldId id="475"/>
            <p14:sldId id="506"/>
            <p14:sldId id="507"/>
            <p14:sldId id="257"/>
            <p14:sldId id="513"/>
            <p14:sldId id="514"/>
            <p14:sldId id="515"/>
            <p14:sldId id="436"/>
            <p14:sldId id="516"/>
            <p14:sldId id="435"/>
            <p14:sldId id="434"/>
            <p14:sldId id="517"/>
            <p14:sldId id="51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FC56C"/>
    <a:srgbClr val="9BC169"/>
    <a:srgbClr val="50731F"/>
    <a:srgbClr val="C0D9A0"/>
    <a:srgbClr val="62665C"/>
    <a:srgbClr val="959B8C"/>
    <a:srgbClr val="EAF29D"/>
    <a:srgbClr val="4D5A6F"/>
    <a:srgbClr val="7790A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92" autoAdjust="0"/>
    <p:restoredTop sz="76753" autoAdjust="0"/>
  </p:normalViewPr>
  <p:slideViewPr>
    <p:cSldViewPr snapToGrid="0" snapToObjects="1">
      <p:cViewPr varScale="1">
        <p:scale>
          <a:sx n="80" d="100"/>
          <a:sy n="80" d="100"/>
        </p:scale>
        <p:origin x="798" y="84"/>
      </p:cViewPr>
      <p:guideLst>
        <p:guide orient="horz" pos="2160"/>
        <p:guide pos="2880"/>
      </p:guideLst>
    </p:cSldViewPr>
  </p:slideViewPr>
  <p:notesTextViewPr>
    <p:cViewPr>
      <p:scale>
        <a:sx n="3" d="2"/>
        <a:sy n="3" d="2"/>
      </p:scale>
      <p:origin x="0" y="0"/>
    </p:cViewPr>
  </p:notesTextViewPr>
  <p:sorterViewPr>
    <p:cViewPr>
      <p:scale>
        <a:sx n="73" d="100"/>
        <a:sy n="73"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ED3651-E2B5-0D4B-8CE8-20512A57E41E}" type="datetimeFigureOut">
              <a:rPr lang="en-US" smtClean="0"/>
              <a:t>2/25/2020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CE7F8A-1B86-A241-9132-BFD2879A5C43}" type="slidenum">
              <a:rPr lang="en-US" smtClean="0"/>
              <a:t>‹#›</a:t>
            </a:fld>
            <a:endParaRPr lang="en-US"/>
          </a:p>
        </p:txBody>
      </p:sp>
    </p:spTree>
    <p:extLst>
      <p:ext uri="{BB962C8B-B14F-4D97-AF65-F5344CB8AC3E}">
        <p14:creationId xmlns:p14="http://schemas.microsoft.com/office/powerpoint/2010/main" val="192802850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CE7F8A-1B86-A241-9132-BFD2879A5C43}"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41124035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CE7F8A-1B86-A241-9132-BFD2879A5C43}" type="slidenum">
              <a:rPr lang="en-US" smtClean="0"/>
              <a:t>12</a:t>
            </a:fld>
            <a:endParaRPr lang="en-US"/>
          </a:p>
        </p:txBody>
      </p:sp>
    </p:spTree>
    <p:extLst>
      <p:ext uri="{BB962C8B-B14F-4D97-AF65-F5344CB8AC3E}">
        <p14:creationId xmlns:p14="http://schemas.microsoft.com/office/powerpoint/2010/main" val="31544368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CE7F8A-1B86-A241-9132-BFD2879A5C43}" type="slidenum">
              <a:rPr lang="en-US" smtClean="0"/>
              <a:t>13</a:t>
            </a:fld>
            <a:endParaRPr lang="en-US"/>
          </a:p>
        </p:txBody>
      </p:sp>
    </p:spTree>
    <p:extLst>
      <p:ext uri="{BB962C8B-B14F-4D97-AF65-F5344CB8AC3E}">
        <p14:creationId xmlns:p14="http://schemas.microsoft.com/office/powerpoint/2010/main" val="21740491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CE7F8A-1B86-A241-9132-BFD2879A5C43}" type="slidenum">
              <a:rPr lang="en-US" smtClean="0"/>
              <a:t>14</a:t>
            </a:fld>
            <a:endParaRPr lang="en-US"/>
          </a:p>
        </p:txBody>
      </p:sp>
    </p:spTree>
    <p:extLst>
      <p:ext uri="{BB962C8B-B14F-4D97-AF65-F5344CB8AC3E}">
        <p14:creationId xmlns:p14="http://schemas.microsoft.com/office/powerpoint/2010/main" val="16450144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CE7F8A-1B86-A241-9132-BFD2879A5C43}" type="slidenum">
              <a:rPr lang="en-US" smtClean="0"/>
              <a:t>15</a:t>
            </a:fld>
            <a:endParaRPr lang="en-US"/>
          </a:p>
        </p:txBody>
      </p:sp>
    </p:spTree>
    <p:extLst>
      <p:ext uri="{BB962C8B-B14F-4D97-AF65-F5344CB8AC3E}">
        <p14:creationId xmlns:p14="http://schemas.microsoft.com/office/powerpoint/2010/main" val="15308403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CE7F8A-1B86-A241-9132-BFD2879A5C43}" type="slidenum">
              <a:rPr lang="en-US" smtClean="0"/>
              <a:t>16</a:t>
            </a:fld>
            <a:endParaRPr lang="en-US"/>
          </a:p>
        </p:txBody>
      </p:sp>
    </p:spTree>
    <p:extLst>
      <p:ext uri="{BB962C8B-B14F-4D97-AF65-F5344CB8AC3E}">
        <p14:creationId xmlns:p14="http://schemas.microsoft.com/office/powerpoint/2010/main" val="157793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CE7F8A-1B86-A241-9132-BFD2879A5C43}" type="slidenum">
              <a:rPr lang="en-US" smtClean="0"/>
              <a:t>17</a:t>
            </a:fld>
            <a:endParaRPr lang="en-US"/>
          </a:p>
        </p:txBody>
      </p:sp>
    </p:spTree>
    <p:extLst>
      <p:ext uri="{BB962C8B-B14F-4D97-AF65-F5344CB8AC3E}">
        <p14:creationId xmlns:p14="http://schemas.microsoft.com/office/powerpoint/2010/main" val="9743033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CE7F8A-1B86-A241-9132-BFD2879A5C43}" type="slidenum">
              <a:rPr lang="en-US" smtClean="0"/>
              <a:t>18</a:t>
            </a:fld>
            <a:endParaRPr lang="en-US"/>
          </a:p>
        </p:txBody>
      </p:sp>
    </p:spTree>
    <p:extLst>
      <p:ext uri="{BB962C8B-B14F-4D97-AF65-F5344CB8AC3E}">
        <p14:creationId xmlns:p14="http://schemas.microsoft.com/office/powerpoint/2010/main" val="24934834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CE7F8A-1B86-A241-9132-BFD2879A5C43}" type="slidenum">
              <a:rPr lang="en-US" smtClean="0"/>
              <a:t>19</a:t>
            </a:fld>
            <a:endParaRPr lang="en-US"/>
          </a:p>
        </p:txBody>
      </p:sp>
    </p:spTree>
    <p:extLst>
      <p:ext uri="{BB962C8B-B14F-4D97-AF65-F5344CB8AC3E}">
        <p14:creationId xmlns:p14="http://schemas.microsoft.com/office/powerpoint/2010/main" val="12812572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CE7F8A-1B86-A241-9132-BFD2879A5C43}" type="slidenum">
              <a:rPr lang="en-US" smtClean="0"/>
              <a:t>20</a:t>
            </a:fld>
            <a:endParaRPr lang="en-US"/>
          </a:p>
        </p:txBody>
      </p:sp>
    </p:spTree>
    <p:extLst>
      <p:ext uri="{BB962C8B-B14F-4D97-AF65-F5344CB8AC3E}">
        <p14:creationId xmlns:p14="http://schemas.microsoft.com/office/powerpoint/2010/main" val="10132623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CE7F8A-1B86-A241-9132-BFD2879A5C43}"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1001485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CE7F8A-1B86-A241-9132-BFD2879A5C43}"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19813060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CE7F8A-1B86-A241-9132-BFD2879A5C43}"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31588309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CE7F8A-1B86-A241-9132-BFD2879A5C43}"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247983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CE7F8A-1B86-A241-9132-BFD2879A5C43}"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19761286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CE7F8A-1B86-A241-9132-BFD2879A5C43}"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36923478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CE7F8A-1B86-A241-9132-BFD2879A5C43}"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10140551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CE7F8A-1B86-A241-9132-BFD2879A5C43}"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42399034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lternate Title Slide">
    <p:spTree>
      <p:nvGrpSpPr>
        <p:cNvPr id="1" name=""/>
        <p:cNvGrpSpPr/>
        <p:nvPr/>
      </p:nvGrpSpPr>
      <p:grpSpPr>
        <a:xfrm>
          <a:off x="0" y="0"/>
          <a:ext cx="0" cy="0"/>
          <a:chOff x="0" y="0"/>
          <a:chExt cx="0" cy="0"/>
        </a:xfrm>
      </p:grpSpPr>
      <p:sp>
        <p:nvSpPr>
          <p:cNvPr id="7" name="Rectangle 6"/>
          <p:cNvSpPr/>
          <p:nvPr userDrawn="1"/>
        </p:nvSpPr>
        <p:spPr>
          <a:xfrm>
            <a:off x="0" y="3638018"/>
            <a:ext cx="9144000" cy="1803400"/>
          </a:xfrm>
          <a:prstGeom prst="rect">
            <a:avLst/>
          </a:prstGeom>
          <a:solidFill>
            <a:srgbClr val="50731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ext Placeholder 14"/>
          <p:cNvSpPr>
            <a:spLocks noGrp="1"/>
          </p:cNvSpPr>
          <p:nvPr>
            <p:ph type="body" sz="quarter" idx="15" hasCustomPrompt="1"/>
          </p:nvPr>
        </p:nvSpPr>
        <p:spPr>
          <a:xfrm>
            <a:off x="431800" y="3853920"/>
            <a:ext cx="8305800" cy="1478101"/>
          </a:xfrm>
          <a:prstGeom prst="rect">
            <a:avLst/>
          </a:prstGeom>
        </p:spPr>
        <p:txBody>
          <a:bodyPr vert="horz"/>
          <a:lstStyle>
            <a:lvl1pPr marL="0" indent="0" algn="ctr">
              <a:buFontTx/>
              <a:buNone/>
              <a:defRPr sz="3600" b="0" i="0" baseline="0">
                <a:solidFill>
                  <a:schemeClr val="bg1"/>
                </a:solidFill>
                <a:latin typeface="Franklin Gothic Medium" charset="0"/>
                <a:ea typeface="Franklin Gothic Medium" charset="0"/>
                <a:cs typeface="Franklin Gothic Medium" charset="0"/>
              </a:defRPr>
            </a:lvl1pPr>
          </a:lstStyle>
          <a:p>
            <a:pPr lvl="0"/>
            <a:r>
              <a:rPr lang="en-US" b="0" i="0" dirty="0">
                <a:latin typeface="Gill Sans Light"/>
                <a:cs typeface="Gill Sans Light"/>
              </a:rPr>
              <a:t>Presentation Name</a:t>
            </a:r>
          </a:p>
          <a:p>
            <a:pPr lvl="0"/>
            <a:r>
              <a:rPr lang="en-US" b="0" i="0" dirty="0">
                <a:latin typeface="Gill Sans Light"/>
                <a:cs typeface="Gill Sans Light"/>
              </a:rPr>
              <a:t>Presenter Name</a:t>
            </a:r>
            <a:endParaRPr lang="en-US" dirty="0"/>
          </a:p>
        </p:txBody>
      </p:sp>
      <p:sp>
        <p:nvSpPr>
          <p:cNvPr id="3" name="TextBox 2"/>
          <p:cNvSpPr txBox="1"/>
          <p:nvPr userDrawn="1"/>
        </p:nvSpPr>
        <p:spPr>
          <a:xfrm>
            <a:off x="431800" y="1355933"/>
            <a:ext cx="8305800" cy="1200329"/>
          </a:xfrm>
          <a:prstGeom prst="rect">
            <a:avLst/>
          </a:prstGeom>
          <a:noFill/>
        </p:spPr>
        <p:txBody>
          <a:bodyPr wrap="square" rtlCol="0">
            <a:spAutoFit/>
          </a:bodyPr>
          <a:lstStyle/>
          <a:p>
            <a:r>
              <a:rPr lang="en-US" sz="3600" dirty="0">
                <a:ln>
                  <a:solidFill>
                    <a:srgbClr val="50731F"/>
                  </a:solidFill>
                </a:ln>
                <a:latin typeface="Franklin Gothic Medium" charset="0"/>
                <a:ea typeface="Franklin Gothic Medium" charset="0"/>
                <a:cs typeface="Franklin Gothic Medium" charset="0"/>
              </a:rPr>
              <a:t>Grants Pass / Josephine County</a:t>
            </a:r>
            <a:br>
              <a:rPr lang="en-US" sz="3600" dirty="0">
                <a:ln>
                  <a:solidFill>
                    <a:srgbClr val="50731F"/>
                  </a:solidFill>
                </a:ln>
                <a:latin typeface="Franklin Gothic Medium" charset="0"/>
                <a:ea typeface="Franklin Gothic Medium" charset="0"/>
                <a:cs typeface="Franklin Gothic Medium" charset="0"/>
              </a:rPr>
            </a:br>
            <a:r>
              <a:rPr lang="en-US" sz="3600" dirty="0">
                <a:ln>
                  <a:solidFill>
                    <a:srgbClr val="50731F"/>
                  </a:solidFill>
                </a:ln>
                <a:latin typeface="Franklin Gothic Medium" charset="0"/>
                <a:ea typeface="Franklin Gothic Medium" charset="0"/>
                <a:cs typeface="Franklin Gothic Medium" charset="0"/>
              </a:rPr>
              <a:t>Economic</a:t>
            </a:r>
            <a:r>
              <a:rPr lang="en-US" sz="3600" baseline="0" dirty="0">
                <a:ln>
                  <a:solidFill>
                    <a:srgbClr val="50731F"/>
                  </a:solidFill>
                </a:ln>
                <a:latin typeface="Franklin Gothic Medium" charset="0"/>
                <a:ea typeface="Franklin Gothic Medium" charset="0"/>
                <a:cs typeface="Franklin Gothic Medium" charset="0"/>
              </a:rPr>
              <a:t> Develop Strategy</a:t>
            </a:r>
            <a:endParaRPr lang="en-US" sz="3600" dirty="0">
              <a:ln>
                <a:solidFill>
                  <a:srgbClr val="50731F"/>
                </a:solidFill>
              </a:ln>
              <a:latin typeface="Franklin Gothic Medium" charset="0"/>
              <a:ea typeface="Franklin Gothic Medium" charset="0"/>
              <a:cs typeface="Franklin Gothic Medium" charset="0"/>
            </a:endParaRPr>
          </a:p>
        </p:txBody>
      </p:sp>
      <p:sp>
        <p:nvSpPr>
          <p:cNvPr id="9" name="TextBox 8"/>
          <p:cNvSpPr txBox="1"/>
          <p:nvPr userDrawn="1"/>
        </p:nvSpPr>
        <p:spPr>
          <a:xfrm>
            <a:off x="431800" y="2587498"/>
            <a:ext cx="7564581" cy="523220"/>
          </a:xfrm>
          <a:prstGeom prst="rect">
            <a:avLst/>
          </a:prstGeom>
          <a:noFill/>
        </p:spPr>
        <p:txBody>
          <a:bodyPr wrap="square" rtlCol="0">
            <a:spAutoFit/>
          </a:bodyPr>
          <a:lstStyle/>
          <a:p>
            <a:r>
              <a:rPr lang="en-US" sz="2800" dirty="0">
                <a:ln>
                  <a:solidFill>
                    <a:srgbClr val="9BC169"/>
                  </a:solidFill>
                </a:ln>
                <a:solidFill>
                  <a:schemeClr val="tx1">
                    <a:lumMod val="50000"/>
                    <a:lumOff val="50000"/>
                  </a:schemeClr>
                </a:solidFill>
                <a:latin typeface="Franklin Gothic Medium" charset="0"/>
                <a:ea typeface="Franklin Gothic Medium" charset="0"/>
                <a:cs typeface="Franklin Gothic Medium" charset="0"/>
              </a:rPr>
              <a:t>Community</a:t>
            </a:r>
            <a:r>
              <a:rPr lang="en-US" sz="2800" baseline="0" dirty="0">
                <a:ln>
                  <a:solidFill>
                    <a:srgbClr val="9BC169"/>
                  </a:solidFill>
                </a:ln>
                <a:solidFill>
                  <a:schemeClr val="tx1">
                    <a:lumMod val="50000"/>
                    <a:lumOff val="50000"/>
                  </a:schemeClr>
                </a:solidFill>
                <a:latin typeface="Franklin Gothic Medium" charset="0"/>
                <a:ea typeface="Franklin Gothic Medium" charset="0"/>
                <a:cs typeface="Franklin Gothic Medium" charset="0"/>
              </a:rPr>
              <a:t> Work Session, April 2016</a:t>
            </a:r>
            <a:endParaRPr lang="en-US" sz="2800" dirty="0">
              <a:ln>
                <a:solidFill>
                  <a:srgbClr val="9BC169"/>
                </a:solidFill>
              </a:ln>
              <a:solidFill>
                <a:schemeClr val="tx1">
                  <a:lumMod val="50000"/>
                  <a:lumOff val="50000"/>
                </a:schemeClr>
              </a:solidFill>
              <a:latin typeface="Franklin Gothic Medium" charset="0"/>
              <a:ea typeface="Franklin Gothic Medium" charset="0"/>
              <a:cs typeface="Franklin Gothic Medium" charset="0"/>
            </a:endParaRPr>
          </a:p>
        </p:txBody>
      </p:sp>
      <p:sp>
        <p:nvSpPr>
          <p:cNvPr id="6" name="Slide Number Placeholder 4"/>
          <p:cNvSpPr>
            <a:spLocks noGrp="1"/>
          </p:cNvSpPr>
          <p:nvPr>
            <p:ph type="sldNum" sz="quarter" idx="4"/>
          </p:nvPr>
        </p:nvSpPr>
        <p:spPr>
          <a:xfrm>
            <a:off x="7086600" y="0"/>
            <a:ext cx="2057400" cy="365125"/>
          </a:xfrm>
          <a:prstGeom prst="rect">
            <a:avLst/>
          </a:prstGeom>
        </p:spPr>
        <p:txBody>
          <a:bodyPr/>
          <a:lstStyle>
            <a:lvl1pPr algn="r">
              <a:defRPr>
                <a:solidFill>
                  <a:srgbClr val="9BC169"/>
                </a:solidFill>
              </a:defRPr>
            </a:lvl1pPr>
          </a:lstStyle>
          <a:p>
            <a:fld id="{67C6E009-2DBA-F247-B862-030270300697}" type="slidenum">
              <a:rPr lang="en-US" smtClean="0"/>
              <a:pPr/>
              <a:t>‹#›</a:t>
            </a:fld>
            <a:endParaRPr lang="en-US" dirty="0"/>
          </a:p>
        </p:txBody>
      </p:sp>
    </p:spTree>
    <p:extLst>
      <p:ext uri="{BB962C8B-B14F-4D97-AF65-F5344CB8AC3E}">
        <p14:creationId xmlns:p14="http://schemas.microsoft.com/office/powerpoint/2010/main" val="606115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with Section Header">
    <p:spTree>
      <p:nvGrpSpPr>
        <p:cNvPr id="1" name=""/>
        <p:cNvGrpSpPr/>
        <p:nvPr/>
      </p:nvGrpSpPr>
      <p:grpSpPr>
        <a:xfrm>
          <a:off x="0" y="0"/>
          <a:ext cx="0" cy="0"/>
          <a:chOff x="0" y="0"/>
          <a:chExt cx="0" cy="0"/>
        </a:xfrm>
      </p:grpSpPr>
      <p:sp>
        <p:nvSpPr>
          <p:cNvPr id="7" name="Rectangle 6"/>
          <p:cNvSpPr/>
          <p:nvPr userDrawn="1"/>
        </p:nvSpPr>
        <p:spPr>
          <a:xfrm>
            <a:off x="0" y="2400300"/>
            <a:ext cx="9144000" cy="1485900"/>
          </a:xfrm>
          <a:prstGeom prst="rect">
            <a:avLst/>
          </a:prstGeom>
          <a:solidFill>
            <a:srgbClr val="50731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8" name="Subtitle 2"/>
          <p:cNvSpPr>
            <a:spLocks noGrp="1"/>
          </p:cNvSpPr>
          <p:nvPr>
            <p:ph type="subTitle" idx="13" hasCustomPrompt="1"/>
          </p:nvPr>
        </p:nvSpPr>
        <p:spPr>
          <a:xfrm>
            <a:off x="457200" y="2571750"/>
            <a:ext cx="8229600" cy="1028700"/>
          </a:xfrm>
          <a:prstGeom prst="rect">
            <a:avLst/>
          </a:prstGeom>
        </p:spPr>
        <p:txBody>
          <a:bodyPr/>
          <a:lstStyle>
            <a:lvl1pPr marL="0" indent="0" algn="ctr">
              <a:buNone/>
              <a:defRPr sz="4800" b="0" i="0">
                <a:ln>
                  <a:solidFill>
                    <a:srgbClr val="9BC169"/>
                  </a:solidFill>
                </a:ln>
                <a:solidFill>
                  <a:srgbClr val="F5F0B2"/>
                </a:solidFill>
                <a:latin typeface="Franklin Gothic Medium" charset="0"/>
                <a:ea typeface="Franklin Gothic Medium" charset="0"/>
                <a:cs typeface="Franklin Gothic Medium"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New Section Header</a:t>
            </a:r>
          </a:p>
        </p:txBody>
      </p:sp>
      <p:sp>
        <p:nvSpPr>
          <p:cNvPr id="9" name="Slide Number Placeholder 4"/>
          <p:cNvSpPr>
            <a:spLocks noGrp="1"/>
          </p:cNvSpPr>
          <p:nvPr>
            <p:ph type="sldNum" sz="quarter" idx="4"/>
          </p:nvPr>
        </p:nvSpPr>
        <p:spPr>
          <a:xfrm>
            <a:off x="7086600" y="0"/>
            <a:ext cx="2057400" cy="365125"/>
          </a:xfrm>
          <a:prstGeom prst="rect">
            <a:avLst/>
          </a:prstGeom>
        </p:spPr>
        <p:txBody>
          <a:bodyPr/>
          <a:lstStyle>
            <a:lvl1pPr algn="r">
              <a:defRPr>
                <a:solidFill>
                  <a:srgbClr val="9BC169"/>
                </a:solidFill>
              </a:defRPr>
            </a:lvl1pPr>
          </a:lstStyle>
          <a:p>
            <a:fld id="{67C6E009-2DBA-F247-B862-030270300697}" type="slidenum">
              <a:rPr lang="en-US" smtClean="0"/>
              <a:pPr/>
              <a:t>‹#›</a:t>
            </a:fld>
            <a:endParaRPr lang="en-US" dirty="0"/>
          </a:p>
        </p:txBody>
      </p:sp>
    </p:spTree>
    <p:extLst>
      <p:ext uri="{BB962C8B-B14F-4D97-AF65-F5344CB8AC3E}">
        <p14:creationId xmlns:p14="http://schemas.microsoft.com/office/powerpoint/2010/main" val="1318919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Header, Title, Caption">
    <p:spTree>
      <p:nvGrpSpPr>
        <p:cNvPr id="1" name=""/>
        <p:cNvGrpSpPr/>
        <p:nvPr/>
      </p:nvGrpSpPr>
      <p:grpSpPr>
        <a:xfrm>
          <a:off x="0" y="0"/>
          <a:ext cx="0" cy="0"/>
          <a:chOff x="0" y="0"/>
          <a:chExt cx="0" cy="0"/>
        </a:xfrm>
      </p:grpSpPr>
      <p:sp>
        <p:nvSpPr>
          <p:cNvPr id="12" name="Picture Placeholder 2"/>
          <p:cNvSpPr>
            <a:spLocks noGrp="1"/>
          </p:cNvSpPr>
          <p:nvPr>
            <p:ph type="pic" idx="1"/>
          </p:nvPr>
        </p:nvSpPr>
        <p:spPr>
          <a:xfrm>
            <a:off x="660400" y="1330604"/>
            <a:ext cx="7823200" cy="4473296"/>
          </a:xfrm>
          <a:prstGeom prst="rect">
            <a:avLst/>
          </a:prstGeom>
        </p:spPr>
        <p:txBody>
          <a:bodyPr/>
          <a:lstStyle>
            <a:lvl1pPr marL="0" indent="0">
              <a:buNone/>
              <a:defRPr sz="3200">
                <a:latin typeface="Arial"/>
                <a:cs typeface="Aria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13" name="Text Placeholder 3"/>
          <p:cNvSpPr>
            <a:spLocks noGrp="1"/>
          </p:cNvSpPr>
          <p:nvPr>
            <p:ph type="body" sz="half" idx="2" hasCustomPrompt="1"/>
          </p:nvPr>
        </p:nvSpPr>
        <p:spPr>
          <a:xfrm>
            <a:off x="660400" y="5985580"/>
            <a:ext cx="7912100" cy="553113"/>
          </a:xfrm>
          <a:prstGeom prst="rect">
            <a:avLst/>
          </a:prstGeom>
        </p:spPr>
        <p:txBody>
          <a:bodyPr/>
          <a:lstStyle>
            <a:lvl1pPr marL="0" indent="0">
              <a:buNone/>
              <a:defRPr sz="1400">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Caption or Source</a:t>
            </a:r>
          </a:p>
        </p:txBody>
      </p:sp>
      <p:sp>
        <p:nvSpPr>
          <p:cNvPr id="5" name="Content Placeholder 2"/>
          <p:cNvSpPr>
            <a:spLocks noGrp="1"/>
          </p:cNvSpPr>
          <p:nvPr>
            <p:ph idx="16" hasCustomPrompt="1"/>
          </p:nvPr>
        </p:nvSpPr>
        <p:spPr>
          <a:xfrm>
            <a:off x="660400" y="83127"/>
            <a:ext cx="7823199" cy="616603"/>
          </a:xfrm>
          <a:prstGeom prst="rect">
            <a:avLst/>
          </a:prstGeom>
        </p:spPr>
        <p:txBody>
          <a:bodyPr/>
          <a:lstStyle>
            <a:lvl1pPr marL="0" indent="0" algn="l">
              <a:buFont typeface="Wingdings" charset="2"/>
              <a:buNone/>
              <a:defRPr sz="4000" baseline="0">
                <a:solidFill>
                  <a:schemeClr val="tx1"/>
                </a:solidFill>
                <a:latin typeface="Arial"/>
                <a:cs typeface="Arial"/>
              </a:defRPr>
            </a:lvl1pPr>
            <a:lvl2pPr marL="971550" indent="-514350">
              <a:buClr>
                <a:schemeClr val="tx1">
                  <a:lumMod val="65000"/>
                  <a:lumOff val="35000"/>
                </a:schemeClr>
              </a:buClr>
              <a:buSzPct val="80000"/>
              <a:buFont typeface="Wingdings" charset="2"/>
              <a:buChar char="§"/>
              <a:defRPr>
                <a:latin typeface="Gill Sans"/>
                <a:cs typeface="Gill Sans"/>
              </a:defRPr>
            </a:lvl2pPr>
            <a:lvl3pPr marL="1257300" indent="-342900">
              <a:buClr>
                <a:schemeClr val="bg1">
                  <a:lumMod val="65000"/>
                </a:schemeClr>
              </a:buClr>
              <a:buSzPct val="80000"/>
              <a:buFont typeface="Wingdings" charset="2"/>
              <a:buChar char="§"/>
              <a:defRPr>
                <a:latin typeface="Gill Sans"/>
                <a:cs typeface="Gill Sans"/>
              </a:defRPr>
            </a:lvl3pPr>
            <a:lvl4pPr>
              <a:defRPr>
                <a:latin typeface="Gill Sans"/>
                <a:cs typeface="Gill Sans"/>
              </a:defRPr>
            </a:lvl4pPr>
            <a:lvl5pPr>
              <a:defRPr>
                <a:latin typeface="Gill Sans"/>
                <a:cs typeface="Gill Sans"/>
              </a:defRPr>
            </a:lvl5pPr>
          </a:lstStyle>
          <a:p>
            <a:pPr lvl="0"/>
            <a:r>
              <a:rPr lang="en-US" dirty="0"/>
              <a:t>Title of Slide</a:t>
            </a:r>
          </a:p>
        </p:txBody>
      </p:sp>
      <p:sp>
        <p:nvSpPr>
          <p:cNvPr id="9" name="Slide Number Placeholder 4"/>
          <p:cNvSpPr>
            <a:spLocks noGrp="1"/>
          </p:cNvSpPr>
          <p:nvPr>
            <p:ph type="sldNum" sz="quarter" idx="4"/>
          </p:nvPr>
        </p:nvSpPr>
        <p:spPr>
          <a:xfrm>
            <a:off x="7086600" y="0"/>
            <a:ext cx="2057400" cy="365125"/>
          </a:xfrm>
          <a:prstGeom prst="rect">
            <a:avLst/>
          </a:prstGeom>
        </p:spPr>
        <p:txBody>
          <a:bodyPr/>
          <a:lstStyle>
            <a:lvl1pPr algn="r">
              <a:defRPr>
                <a:solidFill>
                  <a:srgbClr val="9BC169"/>
                </a:solidFill>
              </a:defRPr>
            </a:lvl1pPr>
          </a:lstStyle>
          <a:p>
            <a:fld id="{67C6E009-2DBA-F247-B862-030270300697}" type="slidenum">
              <a:rPr lang="en-US" smtClean="0"/>
              <a:pPr/>
              <a:t>‹#›</a:t>
            </a:fld>
            <a:endParaRPr lang="en-US" dirty="0"/>
          </a:p>
        </p:txBody>
      </p:sp>
    </p:spTree>
    <p:extLst>
      <p:ext uri="{BB962C8B-B14F-4D97-AF65-F5344CB8AC3E}">
        <p14:creationId xmlns:p14="http://schemas.microsoft.com/office/powerpoint/2010/main" val="19728778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44600"/>
            <a:ext cx="8229600" cy="4541701"/>
          </a:xfrm>
          <a:prstGeom prst="rect">
            <a:avLst/>
          </a:prstGeom>
        </p:spPr>
        <p:txBody>
          <a:bodyPr/>
          <a:lstStyle>
            <a:lvl1pPr>
              <a:spcAft>
                <a:spcPts val="600"/>
              </a:spcAft>
              <a:defRPr>
                <a:solidFill>
                  <a:srgbClr val="404040"/>
                </a:solidFill>
              </a:defRPr>
            </a:lvl1pPr>
            <a:lvl2pPr>
              <a:defRPr>
                <a:solidFill>
                  <a:srgbClr val="404040"/>
                </a:solidFill>
              </a:defRPr>
            </a:lvl2pPr>
            <a:lvl3pPr>
              <a:defRPr>
                <a:solidFill>
                  <a:srgbClr val="404040"/>
                </a:solidFill>
              </a:defRPr>
            </a:lvl3pPr>
            <a:lvl4pPr>
              <a:defRPr>
                <a:solidFill>
                  <a:srgbClr val="404040"/>
                </a:solidFill>
              </a:defRPr>
            </a:lvl4pPr>
            <a:lvl5pPr>
              <a:defRPr>
                <a:solidFill>
                  <a:srgbClr val="40404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title" hasCustomPrompt="1"/>
          </p:nvPr>
        </p:nvSpPr>
        <p:spPr>
          <a:xfrm>
            <a:off x="2988236" y="190500"/>
            <a:ext cx="5833035" cy="617777"/>
          </a:xfrm>
          <a:prstGeom prst="rect">
            <a:avLst/>
          </a:prstGeom>
        </p:spPr>
        <p:txBody>
          <a:bodyPr/>
          <a:lstStyle>
            <a:lvl1pPr algn="r">
              <a:defRPr sz="2800" b="0" i="0">
                <a:solidFill>
                  <a:srgbClr val="404040"/>
                </a:solidFill>
                <a:latin typeface="Franklin Gothic Book" charset="0"/>
                <a:ea typeface="Franklin Gothic Book" charset="0"/>
                <a:cs typeface="Franklin Gothic Book" charset="0"/>
              </a:defRPr>
            </a:lvl1pPr>
          </a:lstStyle>
          <a:p>
            <a:r>
              <a:rPr lang="en-US" dirty="0"/>
              <a:t>TITLE OF SLIDE</a:t>
            </a:r>
          </a:p>
        </p:txBody>
      </p:sp>
      <p:sp>
        <p:nvSpPr>
          <p:cNvPr id="9" name="Slide Number Placeholder 4"/>
          <p:cNvSpPr>
            <a:spLocks noGrp="1"/>
          </p:cNvSpPr>
          <p:nvPr>
            <p:ph type="sldNum" sz="quarter" idx="4"/>
          </p:nvPr>
        </p:nvSpPr>
        <p:spPr>
          <a:xfrm>
            <a:off x="7086600" y="0"/>
            <a:ext cx="2057400" cy="365125"/>
          </a:xfrm>
          <a:prstGeom prst="rect">
            <a:avLst/>
          </a:prstGeom>
        </p:spPr>
        <p:txBody>
          <a:bodyPr/>
          <a:lstStyle>
            <a:lvl1pPr algn="r">
              <a:defRPr>
                <a:solidFill>
                  <a:srgbClr val="9BC169"/>
                </a:solidFill>
              </a:defRPr>
            </a:lvl1pPr>
          </a:lstStyle>
          <a:p>
            <a:fld id="{67C6E009-2DBA-F247-B862-030270300697}" type="slidenum">
              <a:rPr lang="en-US" smtClean="0"/>
              <a:pPr/>
              <a:t>‹#›</a:t>
            </a:fld>
            <a:endParaRPr lang="en-US" dirty="0"/>
          </a:p>
        </p:txBody>
      </p:sp>
    </p:spTree>
    <p:extLst>
      <p:ext uri="{BB962C8B-B14F-4D97-AF65-F5344CB8AC3E}">
        <p14:creationId xmlns:p14="http://schemas.microsoft.com/office/powerpoint/2010/main" val="567891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lide with Title and Bullets">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226373" y="52982"/>
            <a:ext cx="8460427" cy="593766"/>
          </a:xfrm>
          <a:prstGeom prst="rect">
            <a:avLst/>
          </a:prstGeom>
        </p:spPr>
        <p:txBody>
          <a:bodyPr/>
          <a:lstStyle>
            <a:lvl1pPr marL="0" indent="0" algn="l">
              <a:buFont typeface="Wingdings" charset="2"/>
              <a:buNone/>
              <a:defRPr sz="4000" baseline="0">
                <a:ln>
                  <a:noFill/>
                </a:ln>
                <a:solidFill>
                  <a:schemeClr val="tx1"/>
                </a:solidFill>
                <a:latin typeface="Arial"/>
                <a:cs typeface="Arial"/>
              </a:defRPr>
            </a:lvl1pPr>
            <a:lvl2pPr marL="971550" indent="-514350">
              <a:buClr>
                <a:schemeClr val="tx1">
                  <a:lumMod val="65000"/>
                  <a:lumOff val="35000"/>
                </a:schemeClr>
              </a:buClr>
              <a:buSzPct val="80000"/>
              <a:buFont typeface="Wingdings" charset="2"/>
              <a:buChar char="§"/>
              <a:defRPr>
                <a:latin typeface="Gill Sans"/>
                <a:cs typeface="Gill Sans"/>
              </a:defRPr>
            </a:lvl2pPr>
            <a:lvl3pPr marL="1257300" indent="-342900">
              <a:buClr>
                <a:schemeClr val="bg1">
                  <a:lumMod val="65000"/>
                </a:schemeClr>
              </a:buClr>
              <a:buSzPct val="80000"/>
              <a:buFont typeface="Wingdings" charset="2"/>
              <a:buChar char="§"/>
              <a:defRPr>
                <a:latin typeface="Gill Sans"/>
                <a:cs typeface="Gill Sans"/>
              </a:defRPr>
            </a:lvl3pPr>
            <a:lvl4pPr>
              <a:defRPr>
                <a:latin typeface="Gill Sans"/>
                <a:cs typeface="Gill Sans"/>
              </a:defRPr>
            </a:lvl4pPr>
            <a:lvl5pPr>
              <a:defRPr>
                <a:latin typeface="Gill Sans"/>
                <a:cs typeface="Gill Sans"/>
              </a:defRPr>
            </a:lvl5pPr>
          </a:lstStyle>
          <a:p>
            <a:pPr lvl="0"/>
            <a:r>
              <a:rPr lang="en-US" dirty="0"/>
              <a:t>Title of Slide</a:t>
            </a:r>
          </a:p>
        </p:txBody>
      </p:sp>
      <p:sp>
        <p:nvSpPr>
          <p:cNvPr id="6" name="Content Placeholder 2"/>
          <p:cNvSpPr>
            <a:spLocks noGrp="1"/>
          </p:cNvSpPr>
          <p:nvPr>
            <p:ph idx="10"/>
          </p:nvPr>
        </p:nvSpPr>
        <p:spPr>
          <a:xfrm>
            <a:off x="226373" y="1104404"/>
            <a:ext cx="8460427" cy="5106391"/>
          </a:xfrm>
          <a:prstGeom prst="rect">
            <a:avLst/>
          </a:prstGeom>
        </p:spPr>
        <p:txBody>
          <a:bodyPr/>
          <a:lstStyle>
            <a:lvl1pPr marL="0" indent="0">
              <a:spcBef>
                <a:spcPts val="600"/>
              </a:spcBef>
              <a:buFontTx/>
              <a:buNone/>
              <a:defRPr sz="3600">
                <a:latin typeface="Arial"/>
                <a:cs typeface="Arial"/>
              </a:defRPr>
            </a:lvl1pPr>
            <a:lvl2pPr marL="520700" indent="-284163">
              <a:spcBef>
                <a:spcPts val="600"/>
              </a:spcBef>
              <a:buClr>
                <a:schemeClr val="tx1">
                  <a:lumMod val="65000"/>
                  <a:lumOff val="35000"/>
                </a:schemeClr>
              </a:buClr>
              <a:buSzPct val="80000"/>
              <a:buFont typeface="Wingdings" charset="2"/>
              <a:buChar char="§"/>
              <a:tabLst/>
              <a:defRPr sz="3000">
                <a:latin typeface="Arial"/>
                <a:cs typeface="Arial"/>
              </a:defRPr>
            </a:lvl2pPr>
            <a:lvl3pPr marL="687388" indent="-225425">
              <a:spcBef>
                <a:spcPts val="600"/>
              </a:spcBef>
              <a:buClr>
                <a:schemeClr val="bg1">
                  <a:lumMod val="65000"/>
                </a:schemeClr>
              </a:buClr>
              <a:buSzPct val="80000"/>
              <a:buFont typeface="Wingdings" charset="2"/>
              <a:buChar char="§"/>
              <a:tabLst/>
              <a:defRPr sz="2800">
                <a:latin typeface="Arial"/>
                <a:cs typeface="Arial"/>
              </a:defRPr>
            </a:lvl3pPr>
            <a:lvl4pPr>
              <a:defRPr>
                <a:latin typeface="Gill Sans"/>
                <a:cs typeface="Gill Sans"/>
              </a:defRPr>
            </a:lvl4pPr>
            <a:lvl5pPr>
              <a:defRPr>
                <a:latin typeface="Gill Sans"/>
                <a:cs typeface="Gill Sans"/>
              </a:defRPr>
            </a:lvl5pPr>
          </a:lstStyle>
          <a:p>
            <a:pPr lvl="0"/>
            <a:r>
              <a:rPr lang="en-US" dirty="0"/>
              <a:t>Click to edit Master text styles</a:t>
            </a:r>
          </a:p>
          <a:p>
            <a:pPr lvl="1"/>
            <a:r>
              <a:rPr lang="en-US" dirty="0"/>
              <a:t>Second level</a:t>
            </a:r>
          </a:p>
          <a:p>
            <a:pPr lvl="2"/>
            <a:r>
              <a:rPr lang="en-US" dirty="0"/>
              <a:t>Third level</a:t>
            </a:r>
          </a:p>
        </p:txBody>
      </p:sp>
      <p:sp>
        <p:nvSpPr>
          <p:cNvPr id="10" name="Slide Number Placeholder 4"/>
          <p:cNvSpPr>
            <a:spLocks noGrp="1"/>
          </p:cNvSpPr>
          <p:nvPr>
            <p:ph type="sldNum" sz="quarter" idx="4"/>
          </p:nvPr>
        </p:nvSpPr>
        <p:spPr>
          <a:xfrm>
            <a:off x="7086600" y="0"/>
            <a:ext cx="2057400" cy="365125"/>
          </a:xfrm>
          <a:prstGeom prst="rect">
            <a:avLst/>
          </a:prstGeom>
        </p:spPr>
        <p:txBody>
          <a:bodyPr/>
          <a:lstStyle>
            <a:lvl1pPr algn="r">
              <a:defRPr>
                <a:solidFill>
                  <a:srgbClr val="9BC169"/>
                </a:solidFill>
              </a:defRPr>
            </a:lvl1pPr>
          </a:lstStyle>
          <a:p>
            <a:fld id="{67C6E009-2DBA-F247-B862-030270300697}" type="slidenum">
              <a:rPr lang="en-US" smtClean="0"/>
              <a:pPr/>
              <a:t>‹#›</a:t>
            </a:fld>
            <a:endParaRPr lang="en-US" dirty="0"/>
          </a:p>
        </p:txBody>
      </p:sp>
    </p:spTree>
    <p:extLst>
      <p:ext uri="{BB962C8B-B14F-4D97-AF65-F5344CB8AC3E}">
        <p14:creationId xmlns:p14="http://schemas.microsoft.com/office/powerpoint/2010/main" val="2271948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Picture, Header, Title, Caption">
    <p:spTree>
      <p:nvGrpSpPr>
        <p:cNvPr id="1" name=""/>
        <p:cNvGrpSpPr/>
        <p:nvPr/>
      </p:nvGrpSpPr>
      <p:grpSpPr>
        <a:xfrm>
          <a:off x="0" y="0"/>
          <a:ext cx="0" cy="0"/>
          <a:chOff x="0" y="0"/>
          <a:chExt cx="0" cy="0"/>
        </a:xfrm>
      </p:grpSpPr>
      <p:sp>
        <p:nvSpPr>
          <p:cNvPr id="5" name="Content Placeholder 2"/>
          <p:cNvSpPr>
            <a:spLocks noGrp="1"/>
          </p:cNvSpPr>
          <p:nvPr>
            <p:ph idx="16" hasCustomPrompt="1"/>
          </p:nvPr>
        </p:nvSpPr>
        <p:spPr>
          <a:xfrm>
            <a:off x="126010" y="83127"/>
            <a:ext cx="8816851" cy="616603"/>
          </a:xfrm>
          <a:prstGeom prst="rect">
            <a:avLst/>
          </a:prstGeom>
        </p:spPr>
        <p:txBody>
          <a:bodyPr/>
          <a:lstStyle>
            <a:lvl1pPr marL="0" indent="0" algn="l">
              <a:buFont typeface="Wingdings" charset="2"/>
              <a:buNone/>
              <a:defRPr sz="4000" baseline="0">
                <a:solidFill>
                  <a:schemeClr val="tx1"/>
                </a:solidFill>
                <a:latin typeface="Arial"/>
                <a:cs typeface="Arial"/>
              </a:defRPr>
            </a:lvl1pPr>
            <a:lvl2pPr marL="971550" indent="-514350">
              <a:buClr>
                <a:schemeClr val="tx1">
                  <a:lumMod val="65000"/>
                  <a:lumOff val="35000"/>
                </a:schemeClr>
              </a:buClr>
              <a:buSzPct val="80000"/>
              <a:buFont typeface="Wingdings" charset="2"/>
              <a:buChar char="§"/>
              <a:defRPr>
                <a:latin typeface="Gill Sans"/>
                <a:cs typeface="Gill Sans"/>
              </a:defRPr>
            </a:lvl2pPr>
            <a:lvl3pPr marL="1257300" indent="-342900">
              <a:buClr>
                <a:schemeClr val="bg1">
                  <a:lumMod val="65000"/>
                </a:schemeClr>
              </a:buClr>
              <a:buSzPct val="80000"/>
              <a:buFont typeface="Wingdings" charset="2"/>
              <a:buChar char="§"/>
              <a:defRPr>
                <a:latin typeface="Gill Sans"/>
                <a:cs typeface="Gill Sans"/>
              </a:defRPr>
            </a:lvl3pPr>
            <a:lvl4pPr>
              <a:defRPr>
                <a:latin typeface="Gill Sans"/>
                <a:cs typeface="Gill Sans"/>
              </a:defRPr>
            </a:lvl4pPr>
            <a:lvl5pPr>
              <a:defRPr>
                <a:latin typeface="Gill Sans"/>
                <a:cs typeface="Gill Sans"/>
              </a:defRPr>
            </a:lvl5pPr>
          </a:lstStyle>
          <a:p>
            <a:pPr lvl="0"/>
            <a:r>
              <a:rPr lang="en-US" dirty="0"/>
              <a:t>Title of Slide</a:t>
            </a:r>
          </a:p>
        </p:txBody>
      </p:sp>
      <p:sp>
        <p:nvSpPr>
          <p:cNvPr id="8" name="Slide Number Placeholder 4"/>
          <p:cNvSpPr>
            <a:spLocks noGrp="1"/>
          </p:cNvSpPr>
          <p:nvPr>
            <p:ph type="sldNum" sz="quarter" idx="4"/>
          </p:nvPr>
        </p:nvSpPr>
        <p:spPr>
          <a:xfrm>
            <a:off x="7086600" y="0"/>
            <a:ext cx="2057400" cy="365125"/>
          </a:xfrm>
          <a:prstGeom prst="rect">
            <a:avLst/>
          </a:prstGeom>
        </p:spPr>
        <p:txBody>
          <a:bodyPr/>
          <a:lstStyle>
            <a:lvl1pPr algn="r">
              <a:defRPr>
                <a:solidFill>
                  <a:srgbClr val="9BC169"/>
                </a:solidFill>
              </a:defRPr>
            </a:lvl1pPr>
          </a:lstStyle>
          <a:p>
            <a:fld id="{67C6E009-2DBA-F247-B862-030270300697}" type="slidenum">
              <a:rPr lang="en-US" smtClean="0"/>
              <a:pPr/>
              <a:t>‹#›</a:t>
            </a:fld>
            <a:endParaRPr lang="en-US" dirty="0"/>
          </a:p>
        </p:txBody>
      </p:sp>
    </p:spTree>
    <p:extLst>
      <p:ext uri="{BB962C8B-B14F-4D97-AF65-F5344CB8AC3E}">
        <p14:creationId xmlns:p14="http://schemas.microsoft.com/office/powerpoint/2010/main" val="1019189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with Section Header">
    <p:spTree>
      <p:nvGrpSpPr>
        <p:cNvPr id="1" name=""/>
        <p:cNvGrpSpPr/>
        <p:nvPr/>
      </p:nvGrpSpPr>
      <p:grpSpPr>
        <a:xfrm>
          <a:off x="0" y="0"/>
          <a:ext cx="0" cy="0"/>
          <a:chOff x="0" y="0"/>
          <a:chExt cx="0" cy="0"/>
        </a:xfrm>
      </p:grpSpPr>
      <p:sp>
        <p:nvSpPr>
          <p:cNvPr id="7" name="Rectangle 6"/>
          <p:cNvSpPr/>
          <p:nvPr userDrawn="1"/>
        </p:nvSpPr>
        <p:spPr>
          <a:xfrm>
            <a:off x="0" y="2400300"/>
            <a:ext cx="9144000" cy="1485900"/>
          </a:xfrm>
          <a:prstGeom prst="rect">
            <a:avLst/>
          </a:prstGeom>
          <a:solidFill>
            <a:srgbClr val="9FC56C"/>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Subtitle 2"/>
          <p:cNvSpPr>
            <a:spLocks noGrp="1"/>
          </p:cNvSpPr>
          <p:nvPr>
            <p:ph type="subTitle" idx="13" hasCustomPrompt="1"/>
          </p:nvPr>
        </p:nvSpPr>
        <p:spPr>
          <a:xfrm>
            <a:off x="457200" y="2571750"/>
            <a:ext cx="8229600" cy="1028700"/>
          </a:xfrm>
          <a:prstGeom prst="rect">
            <a:avLst/>
          </a:prstGeom>
        </p:spPr>
        <p:txBody>
          <a:bodyPr/>
          <a:lstStyle>
            <a:lvl1pPr marL="0" indent="0" algn="ctr">
              <a:buNone/>
              <a:defRPr sz="4800" b="0" i="0">
                <a:ln>
                  <a:solidFill>
                    <a:srgbClr val="9BC169"/>
                  </a:solidFill>
                </a:ln>
                <a:solidFill>
                  <a:srgbClr val="F5F0B2"/>
                </a:solidFill>
                <a:latin typeface="Franklin Gothic Medium" charset="0"/>
                <a:ea typeface="Franklin Gothic Medium" charset="0"/>
                <a:cs typeface="Franklin Gothic Medium"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New Section Header</a:t>
            </a:r>
          </a:p>
        </p:txBody>
      </p:sp>
      <p:sp>
        <p:nvSpPr>
          <p:cNvPr id="9" name="Slide Number Placeholder 4"/>
          <p:cNvSpPr>
            <a:spLocks noGrp="1"/>
          </p:cNvSpPr>
          <p:nvPr>
            <p:ph type="sldNum" sz="quarter" idx="4"/>
          </p:nvPr>
        </p:nvSpPr>
        <p:spPr>
          <a:xfrm>
            <a:off x="7086600" y="0"/>
            <a:ext cx="2057400" cy="365125"/>
          </a:xfrm>
          <a:prstGeom prst="rect">
            <a:avLst/>
          </a:prstGeom>
        </p:spPr>
        <p:txBody>
          <a:bodyPr/>
          <a:lstStyle>
            <a:lvl1pPr algn="r">
              <a:defRPr>
                <a:solidFill>
                  <a:srgbClr val="9BC169"/>
                </a:solidFill>
              </a:defRPr>
            </a:lvl1pPr>
          </a:lstStyle>
          <a:p>
            <a:fld id="{67C6E009-2DBA-F247-B862-030270300697}" type="slidenum">
              <a:rPr lang="en-US" smtClean="0"/>
              <a:pPr/>
              <a:t>‹#›</a:t>
            </a:fld>
            <a:endParaRPr lang="en-US" dirty="0"/>
          </a:p>
        </p:txBody>
      </p:sp>
    </p:spTree>
    <p:extLst>
      <p:ext uri="{BB962C8B-B14F-4D97-AF65-F5344CB8AC3E}">
        <p14:creationId xmlns:p14="http://schemas.microsoft.com/office/powerpoint/2010/main" val="2675132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icture, Header, Title, Caption">
    <p:spTree>
      <p:nvGrpSpPr>
        <p:cNvPr id="1" name=""/>
        <p:cNvGrpSpPr/>
        <p:nvPr/>
      </p:nvGrpSpPr>
      <p:grpSpPr>
        <a:xfrm>
          <a:off x="0" y="0"/>
          <a:ext cx="0" cy="0"/>
          <a:chOff x="0" y="0"/>
          <a:chExt cx="0" cy="0"/>
        </a:xfrm>
      </p:grpSpPr>
      <p:sp>
        <p:nvSpPr>
          <p:cNvPr id="12" name="Picture Placeholder 2"/>
          <p:cNvSpPr>
            <a:spLocks noGrp="1"/>
          </p:cNvSpPr>
          <p:nvPr>
            <p:ph type="pic" idx="1"/>
          </p:nvPr>
        </p:nvSpPr>
        <p:spPr>
          <a:xfrm>
            <a:off x="660400" y="1330604"/>
            <a:ext cx="7823200" cy="4473296"/>
          </a:xfrm>
          <a:prstGeom prst="rect">
            <a:avLst/>
          </a:prstGeom>
        </p:spPr>
        <p:txBody>
          <a:bodyPr/>
          <a:lstStyle>
            <a:lvl1pPr marL="0" indent="0">
              <a:buNone/>
              <a:defRPr sz="3200">
                <a:latin typeface="Arial"/>
                <a:cs typeface="Aria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13" name="Text Placeholder 3"/>
          <p:cNvSpPr>
            <a:spLocks noGrp="1"/>
          </p:cNvSpPr>
          <p:nvPr>
            <p:ph type="body" sz="half" idx="2" hasCustomPrompt="1"/>
          </p:nvPr>
        </p:nvSpPr>
        <p:spPr>
          <a:xfrm>
            <a:off x="660400" y="5985580"/>
            <a:ext cx="7912100" cy="553113"/>
          </a:xfrm>
          <a:prstGeom prst="rect">
            <a:avLst/>
          </a:prstGeom>
        </p:spPr>
        <p:txBody>
          <a:bodyPr/>
          <a:lstStyle>
            <a:lvl1pPr marL="0" indent="0">
              <a:buNone/>
              <a:defRPr sz="1400">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Caption or Source</a:t>
            </a:r>
          </a:p>
        </p:txBody>
      </p:sp>
      <p:sp>
        <p:nvSpPr>
          <p:cNvPr id="5" name="Content Placeholder 2"/>
          <p:cNvSpPr>
            <a:spLocks noGrp="1"/>
          </p:cNvSpPr>
          <p:nvPr>
            <p:ph idx="16" hasCustomPrompt="1"/>
          </p:nvPr>
        </p:nvSpPr>
        <p:spPr>
          <a:xfrm>
            <a:off x="660400" y="83127"/>
            <a:ext cx="7823199" cy="616603"/>
          </a:xfrm>
          <a:prstGeom prst="rect">
            <a:avLst/>
          </a:prstGeom>
        </p:spPr>
        <p:txBody>
          <a:bodyPr/>
          <a:lstStyle>
            <a:lvl1pPr marL="0" indent="0" algn="l">
              <a:buFont typeface="Wingdings" charset="2"/>
              <a:buNone/>
              <a:defRPr sz="4000" baseline="0">
                <a:solidFill>
                  <a:schemeClr val="tx1"/>
                </a:solidFill>
                <a:latin typeface="Arial"/>
                <a:cs typeface="Arial"/>
              </a:defRPr>
            </a:lvl1pPr>
            <a:lvl2pPr marL="971550" indent="-514350">
              <a:buClr>
                <a:schemeClr val="tx1">
                  <a:lumMod val="65000"/>
                  <a:lumOff val="35000"/>
                </a:schemeClr>
              </a:buClr>
              <a:buSzPct val="80000"/>
              <a:buFont typeface="Wingdings" charset="2"/>
              <a:buChar char="§"/>
              <a:defRPr>
                <a:latin typeface="Gill Sans"/>
                <a:cs typeface="Gill Sans"/>
              </a:defRPr>
            </a:lvl2pPr>
            <a:lvl3pPr marL="1257300" indent="-342900">
              <a:buClr>
                <a:schemeClr val="bg1">
                  <a:lumMod val="65000"/>
                </a:schemeClr>
              </a:buClr>
              <a:buSzPct val="80000"/>
              <a:buFont typeface="Wingdings" charset="2"/>
              <a:buChar char="§"/>
              <a:defRPr>
                <a:latin typeface="Gill Sans"/>
                <a:cs typeface="Gill Sans"/>
              </a:defRPr>
            </a:lvl3pPr>
            <a:lvl4pPr>
              <a:defRPr>
                <a:latin typeface="Gill Sans"/>
                <a:cs typeface="Gill Sans"/>
              </a:defRPr>
            </a:lvl4pPr>
            <a:lvl5pPr>
              <a:defRPr>
                <a:latin typeface="Gill Sans"/>
                <a:cs typeface="Gill Sans"/>
              </a:defRPr>
            </a:lvl5pPr>
          </a:lstStyle>
          <a:p>
            <a:pPr lvl="0"/>
            <a:r>
              <a:rPr lang="en-US" dirty="0"/>
              <a:t>Title of Slide</a:t>
            </a:r>
          </a:p>
        </p:txBody>
      </p:sp>
      <p:sp>
        <p:nvSpPr>
          <p:cNvPr id="9" name="Slide Number Placeholder 4"/>
          <p:cNvSpPr>
            <a:spLocks noGrp="1"/>
          </p:cNvSpPr>
          <p:nvPr>
            <p:ph type="sldNum" sz="quarter" idx="4"/>
          </p:nvPr>
        </p:nvSpPr>
        <p:spPr>
          <a:xfrm>
            <a:off x="7086600" y="0"/>
            <a:ext cx="2057400" cy="365125"/>
          </a:xfrm>
          <a:prstGeom prst="rect">
            <a:avLst/>
          </a:prstGeom>
        </p:spPr>
        <p:txBody>
          <a:bodyPr/>
          <a:lstStyle>
            <a:lvl1pPr algn="r">
              <a:defRPr>
                <a:solidFill>
                  <a:srgbClr val="9BC169"/>
                </a:solidFill>
              </a:defRPr>
            </a:lvl1pPr>
          </a:lstStyle>
          <a:p>
            <a:fld id="{67C6E009-2DBA-F247-B862-030270300697}" type="slidenum">
              <a:rPr lang="en-US" smtClean="0"/>
              <a:pPr/>
              <a:t>‹#›</a:t>
            </a:fld>
            <a:endParaRPr lang="en-US" dirty="0"/>
          </a:p>
        </p:txBody>
      </p:sp>
    </p:spTree>
    <p:extLst>
      <p:ext uri="{BB962C8B-B14F-4D97-AF65-F5344CB8AC3E}">
        <p14:creationId xmlns:p14="http://schemas.microsoft.com/office/powerpoint/2010/main" val="4028121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44600"/>
            <a:ext cx="8229600" cy="4541701"/>
          </a:xfrm>
          <a:prstGeom prst="rect">
            <a:avLst/>
          </a:prstGeom>
        </p:spPr>
        <p:txBody>
          <a:bodyPr/>
          <a:lstStyle>
            <a:lvl1pPr>
              <a:spcAft>
                <a:spcPts val="600"/>
              </a:spcAft>
              <a:defRPr>
                <a:solidFill>
                  <a:srgbClr val="404040"/>
                </a:solidFill>
              </a:defRPr>
            </a:lvl1pPr>
            <a:lvl2pPr>
              <a:defRPr>
                <a:solidFill>
                  <a:srgbClr val="404040"/>
                </a:solidFill>
              </a:defRPr>
            </a:lvl2pPr>
            <a:lvl3pPr>
              <a:defRPr>
                <a:solidFill>
                  <a:srgbClr val="404040"/>
                </a:solidFill>
              </a:defRPr>
            </a:lvl3pPr>
            <a:lvl4pPr>
              <a:defRPr>
                <a:solidFill>
                  <a:srgbClr val="404040"/>
                </a:solidFill>
              </a:defRPr>
            </a:lvl4pPr>
            <a:lvl5pPr>
              <a:defRPr>
                <a:solidFill>
                  <a:srgbClr val="40404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title" hasCustomPrompt="1"/>
          </p:nvPr>
        </p:nvSpPr>
        <p:spPr>
          <a:xfrm>
            <a:off x="2988236" y="190500"/>
            <a:ext cx="5833035" cy="617777"/>
          </a:xfrm>
          <a:prstGeom prst="rect">
            <a:avLst/>
          </a:prstGeom>
        </p:spPr>
        <p:txBody>
          <a:bodyPr/>
          <a:lstStyle>
            <a:lvl1pPr algn="r">
              <a:defRPr sz="2800" b="0" i="0">
                <a:solidFill>
                  <a:srgbClr val="404040"/>
                </a:solidFill>
                <a:latin typeface="Franklin Gothic Book" charset="0"/>
                <a:ea typeface="Franklin Gothic Book" charset="0"/>
                <a:cs typeface="Franklin Gothic Book" charset="0"/>
              </a:defRPr>
            </a:lvl1pPr>
          </a:lstStyle>
          <a:p>
            <a:r>
              <a:rPr lang="en-US" dirty="0"/>
              <a:t>TITLE OF SLIDE</a:t>
            </a:r>
          </a:p>
        </p:txBody>
      </p:sp>
      <p:sp>
        <p:nvSpPr>
          <p:cNvPr id="9" name="Slide Number Placeholder 4"/>
          <p:cNvSpPr>
            <a:spLocks noGrp="1"/>
          </p:cNvSpPr>
          <p:nvPr>
            <p:ph type="sldNum" sz="quarter" idx="4"/>
          </p:nvPr>
        </p:nvSpPr>
        <p:spPr>
          <a:xfrm>
            <a:off x="7086600" y="0"/>
            <a:ext cx="2057400" cy="365125"/>
          </a:xfrm>
          <a:prstGeom prst="rect">
            <a:avLst/>
          </a:prstGeom>
        </p:spPr>
        <p:txBody>
          <a:bodyPr/>
          <a:lstStyle>
            <a:lvl1pPr algn="r">
              <a:defRPr>
                <a:solidFill>
                  <a:srgbClr val="9BC169"/>
                </a:solidFill>
              </a:defRPr>
            </a:lvl1pPr>
          </a:lstStyle>
          <a:p>
            <a:fld id="{67C6E009-2DBA-F247-B862-030270300697}" type="slidenum">
              <a:rPr lang="en-US" smtClean="0"/>
              <a:pPr/>
              <a:t>‹#›</a:t>
            </a:fld>
            <a:endParaRPr lang="en-US" dirty="0"/>
          </a:p>
        </p:txBody>
      </p:sp>
    </p:spTree>
    <p:extLst>
      <p:ext uri="{BB962C8B-B14F-4D97-AF65-F5344CB8AC3E}">
        <p14:creationId xmlns:p14="http://schemas.microsoft.com/office/powerpoint/2010/main" val="1570485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lternate Title Slide">
    <p:spTree>
      <p:nvGrpSpPr>
        <p:cNvPr id="1" name=""/>
        <p:cNvGrpSpPr/>
        <p:nvPr/>
      </p:nvGrpSpPr>
      <p:grpSpPr>
        <a:xfrm>
          <a:off x="0" y="0"/>
          <a:ext cx="0" cy="0"/>
          <a:chOff x="0" y="0"/>
          <a:chExt cx="0" cy="0"/>
        </a:xfrm>
      </p:grpSpPr>
      <p:sp>
        <p:nvSpPr>
          <p:cNvPr id="7" name="Rectangle 6"/>
          <p:cNvSpPr/>
          <p:nvPr userDrawn="1"/>
        </p:nvSpPr>
        <p:spPr>
          <a:xfrm>
            <a:off x="0" y="3638018"/>
            <a:ext cx="9144000" cy="1803400"/>
          </a:xfrm>
          <a:prstGeom prst="rect">
            <a:avLst/>
          </a:prstGeom>
          <a:solidFill>
            <a:srgbClr val="50731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 name="Text Placeholder 14"/>
          <p:cNvSpPr>
            <a:spLocks noGrp="1"/>
          </p:cNvSpPr>
          <p:nvPr>
            <p:ph type="body" sz="quarter" idx="15" hasCustomPrompt="1"/>
          </p:nvPr>
        </p:nvSpPr>
        <p:spPr>
          <a:xfrm>
            <a:off x="431800" y="3853920"/>
            <a:ext cx="8305800" cy="1478101"/>
          </a:xfrm>
          <a:prstGeom prst="rect">
            <a:avLst/>
          </a:prstGeom>
        </p:spPr>
        <p:txBody>
          <a:bodyPr vert="horz"/>
          <a:lstStyle>
            <a:lvl1pPr marL="0" indent="0" algn="ctr">
              <a:buFontTx/>
              <a:buNone/>
              <a:defRPr sz="3600" b="0" i="0" baseline="0">
                <a:solidFill>
                  <a:schemeClr val="bg1"/>
                </a:solidFill>
                <a:latin typeface="Franklin Gothic Medium" charset="0"/>
                <a:ea typeface="Franklin Gothic Medium" charset="0"/>
                <a:cs typeface="Franklin Gothic Medium" charset="0"/>
              </a:defRPr>
            </a:lvl1pPr>
          </a:lstStyle>
          <a:p>
            <a:pPr lvl="0"/>
            <a:r>
              <a:rPr lang="en-US" b="0" i="0" dirty="0">
                <a:latin typeface="Gill Sans Light"/>
                <a:cs typeface="Gill Sans Light"/>
              </a:rPr>
              <a:t>Presentation Name</a:t>
            </a:r>
          </a:p>
          <a:p>
            <a:pPr lvl="0"/>
            <a:r>
              <a:rPr lang="en-US" b="0" i="0" dirty="0">
                <a:latin typeface="Gill Sans Light"/>
                <a:cs typeface="Gill Sans Light"/>
              </a:rPr>
              <a:t>Presenter Name</a:t>
            </a:r>
            <a:endParaRPr lang="en-US" dirty="0"/>
          </a:p>
        </p:txBody>
      </p:sp>
      <p:sp>
        <p:nvSpPr>
          <p:cNvPr id="3" name="TextBox 2"/>
          <p:cNvSpPr txBox="1"/>
          <p:nvPr userDrawn="1"/>
        </p:nvSpPr>
        <p:spPr>
          <a:xfrm>
            <a:off x="431800" y="1355933"/>
            <a:ext cx="8305800" cy="1200329"/>
          </a:xfrm>
          <a:prstGeom prst="rect">
            <a:avLst/>
          </a:prstGeom>
          <a:noFill/>
        </p:spPr>
        <p:txBody>
          <a:bodyPr wrap="square" rtlCol="0">
            <a:spAutoFit/>
          </a:bodyPr>
          <a:lstStyle/>
          <a:p>
            <a:r>
              <a:rPr lang="en-US" sz="3600" dirty="0">
                <a:ln>
                  <a:solidFill>
                    <a:srgbClr val="50731F"/>
                  </a:solidFill>
                </a:ln>
                <a:solidFill>
                  <a:prstClr val="black"/>
                </a:solidFill>
                <a:latin typeface="Franklin Gothic Medium" charset="0"/>
                <a:ea typeface="Franklin Gothic Medium" charset="0"/>
                <a:cs typeface="Franklin Gothic Medium" charset="0"/>
              </a:rPr>
              <a:t>Grants Pass / Josephine County</a:t>
            </a:r>
            <a:br>
              <a:rPr lang="en-US" sz="3600" dirty="0">
                <a:ln>
                  <a:solidFill>
                    <a:srgbClr val="50731F"/>
                  </a:solidFill>
                </a:ln>
                <a:solidFill>
                  <a:prstClr val="black"/>
                </a:solidFill>
                <a:latin typeface="Franklin Gothic Medium" charset="0"/>
                <a:ea typeface="Franklin Gothic Medium" charset="0"/>
                <a:cs typeface="Franklin Gothic Medium" charset="0"/>
              </a:rPr>
            </a:br>
            <a:r>
              <a:rPr lang="en-US" sz="3600" dirty="0">
                <a:ln>
                  <a:solidFill>
                    <a:srgbClr val="50731F"/>
                  </a:solidFill>
                </a:ln>
                <a:solidFill>
                  <a:prstClr val="black"/>
                </a:solidFill>
                <a:latin typeface="Franklin Gothic Medium" charset="0"/>
                <a:ea typeface="Franklin Gothic Medium" charset="0"/>
                <a:cs typeface="Franklin Gothic Medium" charset="0"/>
              </a:rPr>
              <a:t>Economic Develop Strategy</a:t>
            </a:r>
          </a:p>
        </p:txBody>
      </p:sp>
      <p:sp>
        <p:nvSpPr>
          <p:cNvPr id="9" name="TextBox 8"/>
          <p:cNvSpPr txBox="1"/>
          <p:nvPr userDrawn="1"/>
        </p:nvSpPr>
        <p:spPr>
          <a:xfrm>
            <a:off x="431800" y="2587498"/>
            <a:ext cx="7564581" cy="523220"/>
          </a:xfrm>
          <a:prstGeom prst="rect">
            <a:avLst/>
          </a:prstGeom>
          <a:noFill/>
        </p:spPr>
        <p:txBody>
          <a:bodyPr wrap="square" rtlCol="0">
            <a:spAutoFit/>
          </a:bodyPr>
          <a:lstStyle/>
          <a:p>
            <a:r>
              <a:rPr lang="en-US" sz="2800" dirty="0">
                <a:ln>
                  <a:solidFill>
                    <a:srgbClr val="9BC169"/>
                  </a:solidFill>
                </a:ln>
                <a:solidFill>
                  <a:prstClr val="black">
                    <a:lumMod val="50000"/>
                    <a:lumOff val="50000"/>
                  </a:prstClr>
                </a:solidFill>
                <a:latin typeface="Franklin Gothic Medium" charset="0"/>
                <a:ea typeface="Franklin Gothic Medium" charset="0"/>
                <a:cs typeface="Franklin Gothic Medium" charset="0"/>
              </a:rPr>
              <a:t>Community Work Session, April 2016</a:t>
            </a:r>
          </a:p>
        </p:txBody>
      </p:sp>
      <p:sp>
        <p:nvSpPr>
          <p:cNvPr id="6" name="Slide Number Placeholder 4"/>
          <p:cNvSpPr>
            <a:spLocks noGrp="1"/>
          </p:cNvSpPr>
          <p:nvPr>
            <p:ph type="sldNum" sz="quarter" idx="4"/>
          </p:nvPr>
        </p:nvSpPr>
        <p:spPr>
          <a:xfrm>
            <a:off x="7086600" y="0"/>
            <a:ext cx="2057400" cy="365125"/>
          </a:xfrm>
          <a:prstGeom prst="rect">
            <a:avLst/>
          </a:prstGeom>
        </p:spPr>
        <p:txBody>
          <a:bodyPr/>
          <a:lstStyle>
            <a:lvl1pPr algn="r">
              <a:defRPr>
                <a:solidFill>
                  <a:srgbClr val="9BC169"/>
                </a:solidFill>
              </a:defRPr>
            </a:lvl1pPr>
          </a:lstStyle>
          <a:p>
            <a:fld id="{67C6E009-2DBA-F247-B862-030270300697}" type="slidenum">
              <a:rPr lang="en-US" smtClean="0"/>
              <a:pPr/>
              <a:t>‹#›</a:t>
            </a:fld>
            <a:endParaRPr lang="en-US" dirty="0"/>
          </a:p>
        </p:txBody>
      </p:sp>
    </p:spTree>
    <p:extLst>
      <p:ext uri="{BB962C8B-B14F-4D97-AF65-F5344CB8AC3E}">
        <p14:creationId xmlns:p14="http://schemas.microsoft.com/office/powerpoint/2010/main" val="2695805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lide with Title and Bullets">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226373" y="52982"/>
            <a:ext cx="8460427" cy="593766"/>
          </a:xfrm>
          <a:prstGeom prst="rect">
            <a:avLst/>
          </a:prstGeom>
        </p:spPr>
        <p:txBody>
          <a:bodyPr/>
          <a:lstStyle>
            <a:lvl1pPr marL="0" indent="0" algn="l">
              <a:buFont typeface="Wingdings" charset="2"/>
              <a:buNone/>
              <a:defRPr sz="4000" b="1" i="0" baseline="0">
                <a:ln>
                  <a:noFill/>
                </a:ln>
                <a:solidFill>
                  <a:schemeClr val="tx1"/>
                </a:solidFill>
                <a:latin typeface="Futura Std Medium" panose="020B0502020204020303" pitchFamily="34" charset="0"/>
                <a:cs typeface="Arial"/>
              </a:defRPr>
            </a:lvl1pPr>
            <a:lvl2pPr marL="971550" indent="-514350">
              <a:buClr>
                <a:schemeClr val="tx1">
                  <a:lumMod val="65000"/>
                  <a:lumOff val="35000"/>
                </a:schemeClr>
              </a:buClr>
              <a:buSzPct val="80000"/>
              <a:buFont typeface="Wingdings" charset="2"/>
              <a:buChar char="§"/>
              <a:defRPr>
                <a:latin typeface="Gill Sans"/>
                <a:cs typeface="Gill Sans"/>
              </a:defRPr>
            </a:lvl2pPr>
            <a:lvl3pPr marL="1257300" indent="-342900">
              <a:buClr>
                <a:schemeClr val="bg1">
                  <a:lumMod val="65000"/>
                </a:schemeClr>
              </a:buClr>
              <a:buSzPct val="80000"/>
              <a:buFont typeface="Wingdings" charset="2"/>
              <a:buChar char="§"/>
              <a:defRPr>
                <a:latin typeface="Gill Sans"/>
                <a:cs typeface="Gill Sans"/>
              </a:defRPr>
            </a:lvl3pPr>
            <a:lvl4pPr>
              <a:defRPr>
                <a:latin typeface="Gill Sans"/>
                <a:cs typeface="Gill Sans"/>
              </a:defRPr>
            </a:lvl4pPr>
            <a:lvl5pPr>
              <a:defRPr>
                <a:latin typeface="Gill Sans"/>
                <a:cs typeface="Gill Sans"/>
              </a:defRPr>
            </a:lvl5pPr>
          </a:lstStyle>
          <a:p>
            <a:pPr lvl="0"/>
            <a:r>
              <a:rPr lang="en-US" dirty="0"/>
              <a:t>Title of Slide</a:t>
            </a:r>
          </a:p>
        </p:txBody>
      </p:sp>
      <p:sp>
        <p:nvSpPr>
          <p:cNvPr id="6" name="Content Placeholder 2"/>
          <p:cNvSpPr>
            <a:spLocks noGrp="1"/>
          </p:cNvSpPr>
          <p:nvPr>
            <p:ph idx="10"/>
          </p:nvPr>
        </p:nvSpPr>
        <p:spPr>
          <a:xfrm>
            <a:off x="226373" y="1104404"/>
            <a:ext cx="8460427" cy="5106391"/>
          </a:xfrm>
          <a:prstGeom prst="rect">
            <a:avLst/>
          </a:prstGeom>
        </p:spPr>
        <p:txBody>
          <a:bodyPr/>
          <a:lstStyle>
            <a:lvl1pPr marL="0" indent="0">
              <a:spcBef>
                <a:spcPts val="600"/>
              </a:spcBef>
              <a:buFontTx/>
              <a:buNone/>
              <a:defRPr sz="3600">
                <a:latin typeface="Futura Std Book" panose="020B0502020204020303" pitchFamily="34" charset="0"/>
                <a:cs typeface="Arial"/>
              </a:defRPr>
            </a:lvl1pPr>
            <a:lvl2pPr marL="520700" indent="-284163">
              <a:spcBef>
                <a:spcPts val="600"/>
              </a:spcBef>
              <a:buClr>
                <a:schemeClr val="tx1">
                  <a:lumMod val="65000"/>
                  <a:lumOff val="35000"/>
                </a:schemeClr>
              </a:buClr>
              <a:buSzPct val="80000"/>
              <a:buFont typeface="Wingdings" charset="2"/>
              <a:buChar char="§"/>
              <a:tabLst/>
              <a:defRPr sz="3000">
                <a:latin typeface="Futura Std Book" panose="020B0502020204020303" pitchFamily="34" charset="0"/>
                <a:cs typeface="Arial"/>
              </a:defRPr>
            </a:lvl2pPr>
            <a:lvl3pPr marL="687388" indent="-225425">
              <a:spcBef>
                <a:spcPts val="600"/>
              </a:spcBef>
              <a:buClr>
                <a:schemeClr val="bg1">
                  <a:lumMod val="65000"/>
                </a:schemeClr>
              </a:buClr>
              <a:buSzPct val="80000"/>
              <a:buFont typeface="Wingdings" charset="2"/>
              <a:buChar char="§"/>
              <a:tabLst/>
              <a:defRPr sz="2800">
                <a:latin typeface="Futura Std Book" panose="020B0502020204020303" pitchFamily="34" charset="0"/>
                <a:cs typeface="Arial"/>
              </a:defRPr>
            </a:lvl3pPr>
            <a:lvl4pPr>
              <a:defRPr>
                <a:latin typeface="Gill Sans"/>
                <a:cs typeface="Gill Sans"/>
              </a:defRPr>
            </a:lvl4pPr>
            <a:lvl5pPr>
              <a:defRPr>
                <a:latin typeface="Gill Sans"/>
                <a:cs typeface="Gill Sans"/>
              </a:defRPr>
            </a:lvl5pPr>
          </a:lstStyle>
          <a:p>
            <a:pPr lvl="0"/>
            <a:r>
              <a:rPr lang="en-US" dirty="0"/>
              <a:t>Click to edit Master text styles</a:t>
            </a:r>
          </a:p>
          <a:p>
            <a:pPr lvl="1"/>
            <a:r>
              <a:rPr lang="en-US" dirty="0"/>
              <a:t>Second level</a:t>
            </a:r>
          </a:p>
          <a:p>
            <a:pPr lvl="2"/>
            <a:r>
              <a:rPr lang="en-US" dirty="0"/>
              <a:t>Third level</a:t>
            </a:r>
          </a:p>
        </p:txBody>
      </p:sp>
      <p:sp>
        <p:nvSpPr>
          <p:cNvPr id="10" name="Slide Number Placeholder 4"/>
          <p:cNvSpPr>
            <a:spLocks noGrp="1"/>
          </p:cNvSpPr>
          <p:nvPr>
            <p:ph type="sldNum" sz="quarter" idx="4"/>
          </p:nvPr>
        </p:nvSpPr>
        <p:spPr>
          <a:xfrm>
            <a:off x="7086600" y="0"/>
            <a:ext cx="2057400" cy="365125"/>
          </a:xfrm>
          <a:prstGeom prst="rect">
            <a:avLst/>
          </a:prstGeom>
        </p:spPr>
        <p:txBody>
          <a:bodyPr/>
          <a:lstStyle>
            <a:lvl1pPr algn="r">
              <a:defRPr>
                <a:solidFill>
                  <a:srgbClr val="9BC169"/>
                </a:solidFill>
              </a:defRPr>
            </a:lvl1pPr>
          </a:lstStyle>
          <a:p>
            <a:fld id="{67C6E009-2DBA-F247-B862-030270300697}" type="slidenum">
              <a:rPr lang="en-US" smtClean="0"/>
              <a:pPr/>
              <a:t>‹#›</a:t>
            </a:fld>
            <a:endParaRPr lang="en-US" dirty="0"/>
          </a:p>
        </p:txBody>
      </p:sp>
    </p:spTree>
    <p:extLst>
      <p:ext uri="{BB962C8B-B14F-4D97-AF65-F5344CB8AC3E}">
        <p14:creationId xmlns:p14="http://schemas.microsoft.com/office/powerpoint/2010/main" val="641363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Picture, Header, Title, Caption">
    <p:spTree>
      <p:nvGrpSpPr>
        <p:cNvPr id="1" name=""/>
        <p:cNvGrpSpPr/>
        <p:nvPr/>
      </p:nvGrpSpPr>
      <p:grpSpPr>
        <a:xfrm>
          <a:off x="0" y="0"/>
          <a:ext cx="0" cy="0"/>
          <a:chOff x="0" y="0"/>
          <a:chExt cx="0" cy="0"/>
        </a:xfrm>
      </p:grpSpPr>
      <p:sp>
        <p:nvSpPr>
          <p:cNvPr id="5" name="Content Placeholder 2"/>
          <p:cNvSpPr>
            <a:spLocks noGrp="1"/>
          </p:cNvSpPr>
          <p:nvPr>
            <p:ph idx="16" hasCustomPrompt="1"/>
          </p:nvPr>
        </p:nvSpPr>
        <p:spPr>
          <a:xfrm>
            <a:off x="126010" y="83127"/>
            <a:ext cx="8816851" cy="616603"/>
          </a:xfrm>
          <a:prstGeom prst="rect">
            <a:avLst/>
          </a:prstGeom>
        </p:spPr>
        <p:txBody>
          <a:bodyPr/>
          <a:lstStyle>
            <a:lvl1pPr marL="0" indent="0" algn="l">
              <a:buFont typeface="Wingdings" charset="2"/>
              <a:buNone/>
              <a:defRPr sz="4000" b="1" i="0" baseline="0">
                <a:solidFill>
                  <a:schemeClr val="tx1"/>
                </a:solidFill>
                <a:latin typeface="Futura Std Medium" panose="020B0502020204020303" pitchFamily="34" charset="0"/>
                <a:cs typeface="Arial"/>
              </a:defRPr>
            </a:lvl1pPr>
            <a:lvl2pPr marL="971550" indent="-514350">
              <a:buClr>
                <a:schemeClr val="tx1">
                  <a:lumMod val="65000"/>
                  <a:lumOff val="35000"/>
                </a:schemeClr>
              </a:buClr>
              <a:buSzPct val="80000"/>
              <a:buFont typeface="Wingdings" charset="2"/>
              <a:buChar char="§"/>
              <a:defRPr>
                <a:latin typeface="Gill Sans"/>
                <a:cs typeface="Gill Sans"/>
              </a:defRPr>
            </a:lvl2pPr>
            <a:lvl3pPr marL="1257300" indent="-342900">
              <a:buClr>
                <a:schemeClr val="bg1">
                  <a:lumMod val="65000"/>
                </a:schemeClr>
              </a:buClr>
              <a:buSzPct val="80000"/>
              <a:buFont typeface="Wingdings" charset="2"/>
              <a:buChar char="§"/>
              <a:defRPr>
                <a:latin typeface="Gill Sans"/>
                <a:cs typeface="Gill Sans"/>
              </a:defRPr>
            </a:lvl3pPr>
            <a:lvl4pPr>
              <a:defRPr>
                <a:latin typeface="Gill Sans"/>
                <a:cs typeface="Gill Sans"/>
              </a:defRPr>
            </a:lvl4pPr>
            <a:lvl5pPr>
              <a:defRPr>
                <a:latin typeface="Gill Sans"/>
                <a:cs typeface="Gill Sans"/>
              </a:defRPr>
            </a:lvl5pPr>
          </a:lstStyle>
          <a:p>
            <a:pPr lvl="0"/>
            <a:r>
              <a:rPr lang="en-US" dirty="0"/>
              <a:t>Title of Slide</a:t>
            </a:r>
          </a:p>
        </p:txBody>
      </p:sp>
      <p:sp>
        <p:nvSpPr>
          <p:cNvPr id="8" name="Slide Number Placeholder 4"/>
          <p:cNvSpPr>
            <a:spLocks noGrp="1"/>
          </p:cNvSpPr>
          <p:nvPr>
            <p:ph type="sldNum" sz="quarter" idx="4"/>
          </p:nvPr>
        </p:nvSpPr>
        <p:spPr>
          <a:xfrm>
            <a:off x="7086600" y="0"/>
            <a:ext cx="2057400" cy="365125"/>
          </a:xfrm>
          <a:prstGeom prst="rect">
            <a:avLst/>
          </a:prstGeom>
        </p:spPr>
        <p:txBody>
          <a:bodyPr/>
          <a:lstStyle>
            <a:lvl1pPr algn="r">
              <a:defRPr>
                <a:solidFill>
                  <a:srgbClr val="9BC169"/>
                </a:solidFill>
              </a:defRPr>
            </a:lvl1pPr>
          </a:lstStyle>
          <a:p>
            <a:fld id="{67C6E009-2DBA-F247-B862-030270300697}" type="slidenum">
              <a:rPr lang="en-US" smtClean="0"/>
              <a:pPr/>
              <a:t>‹#›</a:t>
            </a:fld>
            <a:endParaRPr lang="en-US" dirty="0"/>
          </a:p>
        </p:txBody>
      </p:sp>
    </p:spTree>
    <p:extLst>
      <p:ext uri="{BB962C8B-B14F-4D97-AF65-F5344CB8AC3E}">
        <p14:creationId xmlns:p14="http://schemas.microsoft.com/office/powerpoint/2010/main" val="191514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9.xml"/><Relationship Id="rId7"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8"/>
          <a:stretch>
            <a:fillRect/>
          </a:stretch>
        </p:blipFill>
        <p:spPr>
          <a:xfrm>
            <a:off x="7422945" y="4827283"/>
            <a:ext cx="1592826" cy="2030717"/>
          </a:xfrm>
          <a:prstGeom prst="rect">
            <a:avLst/>
          </a:prstGeom>
        </p:spPr>
      </p:pic>
      <p:sp>
        <p:nvSpPr>
          <p:cNvPr id="6" name="Slide Number Placeholder 4"/>
          <p:cNvSpPr>
            <a:spLocks noGrp="1"/>
          </p:cNvSpPr>
          <p:nvPr>
            <p:ph type="sldNum" sz="quarter" idx="4"/>
          </p:nvPr>
        </p:nvSpPr>
        <p:spPr>
          <a:xfrm>
            <a:off x="7086600" y="0"/>
            <a:ext cx="2057400" cy="365125"/>
          </a:xfrm>
          <a:prstGeom prst="rect">
            <a:avLst/>
          </a:prstGeom>
        </p:spPr>
        <p:txBody>
          <a:bodyPr/>
          <a:lstStyle>
            <a:lvl1pPr algn="r">
              <a:defRPr>
                <a:solidFill>
                  <a:srgbClr val="9BC169"/>
                </a:solidFill>
              </a:defRPr>
            </a:lvl1pPr>
          </a:lstStyle>
          <a:p>
            <a:fld id="{67C6E009-2DBA-F247-B862-030270300697}" type="slidenum">
              <a:rPr lang="en-US" smtClean="0"/>
              <a:pPr/>
              <a:t>‹#›</a:t>
            </a:fld>
            <a:endParaRPr lang="en-US" dirty="0"/>
          </a:p>
        </p:txBody>
      </p:sp>
    </p:spTree>
    <p:extLst>
      <p:ext uri="{BB962C8B-B14F-4D97-AF65-F5344CB8AC3E}">
        <p14:creationId xmlns:p14="http://schemas.microsoft.com/office/powerpoint/2010/main" val="968277824"/>
      </p:ext>
    </p:extLst>
  </p:cSld>
  <p:clrMap bg1="lt1" tx1="dk1" bg2="lt2" tx2="dk2" accent1="accent1" accent2="accent2" accent3="accent3" accent4="accent4" accent5="accent5" accent6="accent6" hlink="hlink" folHlink="folHlink"/>
  <p:sldLayoutIdLst>
    <p:sldLayoutId id="2147483660" r:id="rId1"/>
    <p:sldLayoutId id="2147483663" r:id="rId2"/>
    <p:sldLayoutId id="2147483665" r:id="rId3"/>
    <p:sldLayoutId id="2147483664" r:id="rId4"/>
    <p:sldLayoutId id="2147483653" r:id="rId5"/>
    <p:sldLayoutId id="2147483666" r:id="rId6"/>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8"/>
          <a:stretch>
            <a:fillRect/>
          </a:stretch>
        </p:blipFill>
        <p:spPr>
          <a:xfrm>
            <a:off x="7686262" y="5207724"/>
            <a:ext cx="1163824" cy="1483776"/>
          </a:xfrm>
          <a:prstGeom prst="rect">
            <a:avLst/>
          </a:prstGeom>
        </p:spPr>
      </p:pic>
      <p:sp>
        <p:nvSpPr>
          <p:cNvPr id="6" name="Slide Number Placeholder 4"/>
          <p:cNvSpPr>
            <a:spLocks noGrp="1"/>
          </p:cNvSpPr>
          <p:nvPr>
            <p:ph type="sldNum" sz="quarter" idx="4"/>
          </p:nvPr>
        </p:nvSpPr>
        <p:spPr>
          <a:xfrm>
            <a:off x="7086600" y="0"/>
            <a:ext cx="2057400" cy="365125"/>
          </a:xfrm>
          <a:prstGeom prst="rect">
            <a:avLst/>
          </a:prstGeom>
        </p:spPr>
        <p:txBody>
          <a:bodyPr/>
          <a:lstStyle>
            <a:lvl1pPr algn="r">
              <a:defRPr>
                <a:solidFill>
                  <a:srgbClr val="9BC169"/>
                </a:solidFill>
              </a:defRPr>
            </a:lvl1pPr>
          </a:lstStyle>
          <a:p>
            <a:fld id="{67C6E009-2DBA-F247-B862-030270300697}" type="slidenum">
              <a:rPr lang="en-US" smtClean="0"/>
              <a:pPr/>
              <a:t>‹#›</a:t>
            </a:fld>
            <a:endParaRPr lang="en-US" dirty="0"/>
          </a:p>
        </p:txBody>
      </p:sp>
    </p:spTree>
    <p:extLst>
      <p:ext uri="{BB962C8B-B14F-4D97-AF65-F5344CB8AC3E}">
        <p14:creationId xmlns:p14="http://schemas.microsoft.com/office/powerpoint/2010/main" val="1989715263"/>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8.xml"/><Relationship Id="rId5" Type="http://schemas.openxmlformats.org/officeDocument/2006/relationships/image" Target="../media/image7.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8.xml"/><Relationship Id="rId5" Type="http://schemas.openxmlformats.org/officeDocument/2006/relationships/image" Target="../media/image9.png"/><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8.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r>
              <a:rPr lang="en-US" dirty="0"/>
              <a:t> </a:t>
            </a:r>
          </a:p>
        </p:txBody>
      </p:sp>
      <p:sp>
        <p:nvSpPr>
          <p:cNvPr id="3" name="Content Placeholder 2"/>
          <p:cNvSpPr>
            <a:spLocks noGrp="1"/>
          </p:cNvSpPr>
          <p:nvPr>
            <p:ph idx="10"/>
          </p:nvPr>
        </p:nvSpPr>
        <p:spPr>
          <a:xfrm>
            <a:off x="1" y="291791"/>
            <a:ext cx="9144000" cy="3995873"/>
          </a:xfrm>
        </p:spPr>
        <p:txBody>
          <a:bodyPr/>
          <a:lstStyle/>
          <a:p>
            <a:pPr algn="ctr"/>
            <a:r>
              <a:rPr lang="en-US" sz="4000" b="1" cap="small" spc="200" dirty="0">
                <a:latin typeface="Futura Std Heavy" charset="0"/>
                <a:ea typeface="Futura Std Heavy" charset="0"/>
                <a:cs typeface="Futura Std Heavy" charset="0"/>
              </a:rPr>
              <a:t>Mac-Town 2032: </a:t>
            </a:r>
            <a:r>
              <a:rPr lang="en-US" sz="4000" b="1" cap="small" spc="200" dirty="0" smtClean="0">
                <a:latin typeface="Futura Std Heavy" charset="0"/>
                <a:ea typeface="Futura Std Heavy" charset="0"/>
                <a:cs typeface="Futura Std Heavy" charset="0"/>
              </a:rPr>
              <a:t>Strategic Plan</a:t>
            </a:r>
          </a:p>
          <a:p>
            <a:pPr algn="ctr"/>
            <a:r>
              <a:rPr lang="en-US" sz="2400" b="1" cap="small" spc="200" dirty="0" smtClean="0">
                <a:latin typeface="Futura Std Heavy" charset="0"/>
                <a:ea typeface="Futura Std Heavy" charset="0"/>
                <a:cs typeface="Futura Std Heavy" charset="0"/>
              </a:rPr>
              <a:t> </a:t>
            </a:r>
          </a:p>
          <a:p>
            <a:pPr algn="ctr">
              <a:spcBef>
                <a:spcPts val="1800"/>
              </a:spcBef>
              <a:tabLst>
                <a:tab pos="1084263" algn="l"/>
              </a:tabLst>
            </a:pPr>
            <a:endParaRPr lang="en-US" sz="2400" dirty="0" smtClean="0">
              <a:latin typeface="Futura Medium" charset="0"/>
              <a:ea typeface="Futura Medium" charset="0"/>
              <a:cs typeface="Futura Medium" charset="0"/>
            </a:endParaRPr>
          </a:p>
          <a:p>
            <a:pPr algn="ctr">
              <a:spcBef>
                <a:spcPts val="1800"/>
              </a:spcBef>
              <a:tabLst>
                <a:tab pos="1084263" algn="l"/>
              </a:tabLst>
            </a:pPr>
            <a:endParaRPr lang="en-US" sz="2400" dirty="0">
              <a:latin typeface="Futura Medium" charset="0"/>
              <a:ea typeface="Futura Medium" charset="0"/>
              <a:cs typeface="Futura Medium" charset="0"/>
            </a:endParaRPr>
          </a:p>
          <a:p>
            <a:pPr algn="ctr">
              <a:spcBef>
                <a:spcPts val="1800"/>
              </a:spcBef>
              <a:tabLst>
                <a:tab pos="1084263" algn="l"/>
              </a:tabLst>
            </a:pPr>
            <a:endParaRPr lang="en-US" sz="2400" dirty="0">
              <a:latin typeface="Futura Medium" charset="0"/>
              <a:ea typeface="Futura Medium" charset="0"/>
              <a:cs typeface="Futura Medium" charset="0"/>
            </a:endParaRPr>
          </a:p>
          <a:p>
            <a:pPr algn="ctr">
              <a:spcBef>
                <a:spcPts val="1800"/>
              </a:spcBef>
              <a:tabLst>
                <a:tab pos="1084263" algn="l"/>
              </a:tabLst>
            </a:pPr>
            <a:endParaRPr lang="en-US" sz="2400" dirty="0">
              <a:latin typeface="Futura Medium" charset="0"/>
              <a:ea typeface="Futura Medium" charset="0"/>
              <a:cs typeface="Futura Medium" charset="0"/>
            </a:endParaRPr>
          </a:p>
          <a:p>
            <a:pPr algn="ctr">
              <a:spcBef>
                <a:spcPts val="1800"/>
              </a:spcBef>
            </a:pPr>
            <a:endParaRPr lang="en-US" dirty="0">
              <a:latin typeface="Futura Medium" charset="0"/>
              <a:ea typeface="Futura Medium" charset="0"/>
              <a:cs typeface="Futura Medium" charset="0"/>
            </a:endParaRPr>
          </a:p>
          <a:p>
            <a:pPr algn="ctr">
              <a:spcBef>
                <a:spcPts val="1800"/>
              </a:spcBef>
            </a:pPr>
            <a:r>
              <a:rPr lang="en-US" dirty="0" smtClean="0">
                <a:latin typeface="Futura Medium" charset="0"/>
                <a:ea typeface="Futura Medium" charset="0"/>
                <a:cs typeface="Futura Medium" charset="0"/>
              </a:rPr>
              <a:t>Council Priorities – Update</a:t>
            </a:r>
            <a:endParaRPr lang="en-US" dirty="0">
              <a:latin typeface="Futura Medium" charset="0"/>
              <a:ea typeface="Futura Medium" charset="0"/>
              <a:cs typeface="Futura Medium" charset="0"/>
            </a:endParaRPr>
          </a:p>
          <a:p>
            <a:pPr algn="ctr"/>
            <a:endParaRPr lang="en-US" dirty="0">
              <a:latin typeface="Futura Medium" charset="0"/>
              <a:ea typeface="Futura Medium" charset="0"/>
              <a:cs typeface="Futura Medium" charset="0"/>
            </a:endParaRPr>
          </a:p>
          <a:p>
            <a:pPr algn="ctr"/>
            <a:r>
              <a:rPr lang="en-US" sz="2400" dirty="0" smtClean="0">
                <a:latin typeface="Futura Medium" charset="0"/>
                <a:ea typeface="Futura Medium" charset="0"/>
                <a:cs typeface="Futura Medium" charset="0"/>
              </a:rPr>
              <a:t>February </a:t>
            </a:r>
            <a:r>
              <a:rPr lang="en-US" sz="2400" dirty="0" smtClean="0">
                <a:latin typeface="Futura Medium" charset="0"/>
                <a:ea typeface="Futura Medium" charset="0"/>
                <a:cs typeface="Futura Medium" charset="0"/>
              </a:rPr>
              <a:t>25, 2020</a:t>
            </a:r>
            <a:endParaRPr lang="en-US" sz="2400" dirty="0">
              <a:latin typeface="Futura Medium" charset="0"/>
              <a:ea typeface="Futura Medium" charset="0"/>
              <a:cs typeface="Futura Medium" charset="0"/>
            </a:endParaRPr>
          </a:p>
        </p:txBody>
      </p:sp>
      <p:sp>
        <p:nvSpPr>
          <p:cNvPr id="7" name="Slide Number Placeholder 4"/>
          <p:cNvSpPr>
            <a:spLocks noGrp="1"/>
          </p:cNvSpPr>
          <p:nvPr>
            <p:ph type="sldNum" sz="quarter" idx="4"/>
          </p:nvPr>
        </p:nvSpPr>
        <p:spPr>
          <a:xfrm>
            <a:off x="7086600" y="0"/>
            <a:ext cx="2057400" cy="365125"/>
          </a:xfrm>
          <a:prstGeom prst="rect">
            <a:avLst/>
          </a:prstGeom>
        </p:spPr>
        <p:txBody>
          <a:bodyPr/>
          <a:lstStyle>
            <a:lvl1pPr algn="r">
              <a:defRPr>
                <a:solidFill>
                  <a:srgbClr val="9BC169"/>
                </a:solidFill>
              </a:defRPr>
            </a:lvl1pPr>
          </a:lstStyle>
          <a:p>
            <a:fld id="{737B3804-3B82-F34C-AC34-01FC58527CEB}" type="slidenum">
              <a:rPr lang="en-US" smtClean="0"/>
              <a:t>1</a:t>
            </a:fld>
            <a:endParaRPr lang="en-US" dirty="0"/>
          </a:p>
        </p:txBody>
      </p:sp>
      <p:pic>
        <p:nvPicPr>
          <p:cNvPr id="5" name="Picture 4">
            <a:extLst>
              <a:ext uri="{FF2B5EF4-FFF2-40B4-BE49-F238E27FC236}">
                <a16:creationId xmlns:a16="http://schemas.microsoft.com/office/drawing/2014/main" xmlns="" id="{55854C4B-1BF7-E447-A6B2-5B6046AFC4C5}"/>
              </a:ext>
            </a:extLst>
          </p:cNvPr>
          <p:cNvPicPr>
            <a:picLocks noChangeAspect="1"/>
          </p:cNvPicPr>
          <p:nvPr/>
        </p:nvPicPr>
        <p:blipFill>
          <a:blip r:embed="rId2"/>
          <a:stretch>
            <a:fillRect/>
          </a:stretch>
        </p:blipFill>
        <p:spPr>
          <a:xfrm>
            <a:off x="3174521" y="1083886"/>
            <a:ext cx="2576095" cy="3284300"/>
          </a:xfrm>
          <a:prstGeom prst="rect">
            <a:avLst/>
          </a:prstGeom>
        </p:spPr>
      </p:pic>
    </p:spTree>
    <p:extLst>
      <p:ext uri="{BB962C8B-B14F-4D97-AF65-F5344CB8AC3E}">
        <p14:creationId xmlns:p14="http://schemas.microsoft.com/office/powerpoint/2010/main" val="10080121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67C6E009-2DBA-F247-B862-030270300697}" type="slidenum">
              <a:rPr lang="en-US" smtClean="0"/>
              <a:pPr/>
              <a:t>10</a:t>
            </a:fld>
            <a:endParaRPr lang="en-US" dirty="0"/>
          </a:p>
        </p:txBody>
      </p:sp>
      <p:pic>
        <p:nvPicPr>
          <p:cNvPr id="10" name="Content Placeholder 9"/>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798321" y="175920"/>
            <a:ext cx="7547357" cy="1463988"/>
          </a:xfrm>
        </p:spPr>
      </p:pic>
      <p:pic>
        <p:nvPicPr>
          <p:cNvPr id="3" name="Content Placeholder 2"/>
          <p:cNvPicPr>
            <a:picLocks noGrp="1" noChangeAspect="1"/>
          </p:cNvPicPr>
          <p:nvPr>
            <p:ph idx="10"/>
          </p:nvPr>
        </p:nvPicPr>
        <p:blipFill>
          <a:blip r:embed="rId4">
            <a:extLst>
              <a:ext uri="{28A0092B-C50C-407E-A947-70E740481C1C}">
                <a14:useLocalDpi xmlns:a14="http://schemas.microsoft.com/office/drawing/2010/main" val="0"/>
              </a:ext>
            </a:extLst>
          </a:blip>
          <a:stretch>
            <a:fillRect/>
          </a:stretch>
        </p:blipFill>
        <p:spPr>
          <a:xfrm>
            <a:off x="0" y="2068252"/>
            <a:ext cx="9182893" cy="1589347"/>
          </a:xfr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9446" y="3823288"/>
            <a:ext cx="9144000" cy="1360264"/>
          </a:xfrm>
          <a:prstGeom prst="rect">
            <a:avLst/>
          </a:prstGeom>
        </p:spPr>
      </p:pic>
    </p:spTree>
    <p:extLst>
      <p:ext uri="{BB962C8B-B14F-4D97-AF65-F5344CB8AC3E}">
        <p14:creationId xmlns:p14="http://schemas.microsoft.com/office/powerpoint/2010/main" val="587812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67C6E009-2DBA-F247-B862-030270300697}" type="slidenum">
              <a:rPr lang="en-US" smtClean="0"/>
              <a:pPr/>
              <a:t>11</a:t>
            </a:fld>
            <a:endParaRPr lang="en-US" dirty="0"/>
          </a:p>
        </p:txBody>
      </p:sp>
      <p:pic>
        <p:nvPicPr>
          <p:cNvPr id="10" name="Content Placeholder 9"/>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798321" y="175920"/>
            <a:ext cx="7547357" cy="1463988"/>
          </a:xfrm>
        </p:spPr>
      </p:pic>
      <p:pic>
        <p:nvPicPr>
          <p:cNvPr id="5" name="Content Placeholder 4"/>
          <p:cNvPicPr>
            <a:picLocks noGrp="1" noChangeAspect="1"/>
          </p:cNvPicPr>
          <p:nvPr>
            <p:ph idx="10"/>
          </p:nvPr>
        </p:nvPicPr>
        <p:blipFill>
          <a:blip r:embed="rId4">
            <a:extLst>
              <a:ext uri="{28A0092B-C50C-407E-A947-70E740481C1C}">
                <a14:useLocalDpi xmlns:a14="http://schemas.microsoft.com/office/drawing/2010/main" val="0"/>
              </a:ext>
            </a:extLst>
          </a:blip>
          <a:stretch>
            <a:fillRect/>
          </a:stretch>
        </p:blipFill>
        <p:spPr>
          <a:xfrm>
            <a:off x="-1" y="2137095"/>
            <a:ext cx="9143999" cy="1472733"/>
          </a:xfr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3784872"/>
            <a:ext cx="9144000" cy="1055765"/>
          </a:xfrm>
          <a:prstGeom prst="rect">
            <a:avLst/>
          </a:prstGeom>
        </p:spPr>
      </p:pic>
    </p:spTree>
    <p:extLst>
      <p:ext uri="{BB962C8B-B14F-4D97-AF65-F5344CB8AC3E}">
        <p14:creationId xmlns:p14="http://schemas.microsoft.com/office/powerpoint/2010/main" val="32546756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0"/>
          </p:nvPr>
        </p:nvSpPr>
        <p:spPr>
          <a:xfrm>
            <a:off x="340673" y="1100138"/>
            <a:ext cx="8460427" cy="5343525"/>
          </a:xfrm>
        </p:spPr>
        <p:txBody>
          <a:bodyPr/>
          <a:lstStyle/>
          <a:p>
            <a:r>
              <a:rPr lang="en-US" sz="2000" dirty="0" smtClean="0">
                <a:latin typeface="Arial" panose="020B0604020202020204" pitchFamily="34" charset="0"/>
                <a:cs typeface="Arial" panose="020B0604020202020204" pitchFamily="34" charset="0"/>
              </a:rPr>
              <a:t>GOAL: Strengthen </a:t>
            </a:r>
            <a:r>
              <a:rPr lang="en-US" sz="2000" dirty="0">
                <a:latin typeface="Arial" panose="020B0604020202020204" pitchFamily="34" charset="0"/>
                <a:cs typeface="Arial" panose="020B0604020202020204" pitchFamily="34" charset="0"/>
              </a:rPr>
              <a:t>the City’s ability to prioritize &amp;</a:t>
            </a:r>
            <a:r>
              <a:rPr lang="en-US" sz="2000" dirty="0" smtClean="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deliver municipal services with discipline and focus</a:t>
            </a:r>
            <a:r>
              <a:rPr lang="en-US" sz="2000" dirty="0" smtClean="0">
                <a:latin typeface="Arial" panose="020B0604020202020204" pitchFamily="34" charset="0"/>
                <a:cs typeface="Arial" panose="020B0604020202020204" pitchFamily="34" charset="0"/>
              </a:rPr>
              <a:t>.</a:t>
            </a:r>
          </a:p>
          <a:p>
            <a:endParaRPr lang="en-US" sz="800" dirty="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OBJECTIVE:</a:t>
            </a:r>
            <a:r>
              <a:rPr lang="en-US" sz="2000" dirty="0">
                <a:latin typeface="Arial" panose="020B0604020202020204" pitchFamily="34" charset="0"/>
                <a:cs typeface="Arial" panose="020B0604020202020204" pitchFamily="34" charset="0"/>
              </a:rPr>
              <a:t> </a:t>
            </a:r>
            <a:r>
              <a:rPr lang="en-US" sz="2000" dirty="0" smtClean="0"/>
              <a:t>A-1a</a:t>
            </a:r>
            <a:r>
              <a:rPr lang="en-US" sz="2000" dirty="0"/>
              <a:t>. Strategically participate in local and regional </a:t>
            </a:r>
            <a:r>
              <a:rPr lang="en-US" sz="2000" dirty="0" smtClean="0"/>
              <a:t>partnerships.</a:t>
            </a:r>
          </a:p>
          <a:p>
            <a:endParaRPr lang="en-US" sz="800" dirty="0" smtClean="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STATUS: Dozens of engagements by staff and Council members in </a:t>
            </a:r>
            <a:r>
              <a:rPr lang="en-US" sz="2000" dirty="0" smtClean="0"/>
              <a:t>Professional Associations, </a:t>
            </a:r>
            <a:r>
              <a:rPr lang="en-US" sz="2000" dirty="0"/>
              <a:t>Work Groups &amp; Working </a:t>
            </a:r>
            <a:r>
              <a:rPr lang="en-US" sz="2000" dirty="0" smtClean="0"/>
              <a:t>Partnerships, </a:t>
            </a:r>
            <a:r>
              <a:rPr lang="en-US" sz="2000" dirty="0"/>
              <a:t>Community </a:t>
            </a:r>
            <a:r>
              <a:rPr lang="en-US" sz="2000" dirty="0" smtClean="0"/>
              <a:t>Leadership, </a:t>
            </a:r>
            <a:r>
              <a:rPr lang="en-US" sz="2000" dirty="0"/>
              <a:t>Training </a:t>
            </a:r>
            <a:r>
              <a:rPr lang="en-US" sz="2000" dirty="0" smtClean="0"/>
              <a:t>Partnerships.</a:t>
            </a:r>
          </a:p>
          <a:p>
            <a:endParaRPr lang="en-US" sz="800" dirty="0"/>
          </a:p>
          <a:p>
            <a:r>
              <a:rPr lang="en-US" sz="2000" dirty="0" smtClean="0"/>
              <a:t>NEXT STEPS: Focus on enhancing </a:t>
            </a:r>
            <a:r>
              <a:rPr lang="en-US" sz="2000" dirty="0"/>
              <a:t>our services and </a:t>
            </a:r>
            <a:r>
              <a:rPr lang="en-US" sz="2000" dirty="0" smtClean="0"/>
              <a:t>developing leadership. </a:t>
            </a:r>
            <a:r>
              <a:rPr lang="en-US" sz="2000" dirty="0"/>
              <a:t>Need clarity on how we </a:t>
            </a:r>
            <a:r>
              <a:rPr lang="en-US" sz="2000" u="sng" dirty="0"/>
              <a:t>measure</a:t>
            </a:r>
            <a:r>
              <a:rPr lang="en-US" sz="2000" dirty="0"/>
              <a:t> strategic participation </a:t>
            </a:r>
            <a:r>
              <a:rPr lang="en-US" sz="2000" dirty="0" smtClean="0"/>
              <a:t>and desired outcomes.</a:t>
            </a:r>
            <a:endParaRPr lang="en-US" sz="2000" dirty="0"/>
          </a:p>
          <a:p>
            <a:endParaRPr lang="en-US" sz="2800" dirty="0"/>
          </a:p>
          <a:p>
            <a:endParaRPr lang="en-US" sz="2800" dirty="0"/>
          </a:p>
          <a:p>
            <a:endParaRPr lang="en-US" sz="28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4"/>
          </p:nvPr>
        </p:nvSpPr>
        <p:spPr/>
        <p:txBody>
          <a:bodyPr/>
          <a:lstStyle/>
          <a:p>
            <a:fld id="{67C6E009-2DBA-F247-B862-030270300697}" type="slidenum">
              <a:rPr lang="en-US" smtClean="0"/>
              <a:pPr/>
              <a:t>12</a:t>
            </a:fld>
            <a:endParaRPr lang="en-US" dirty="0"/>
          </a:p>
        </p:txBody>
      </p:sp>
      <p:sp>
        <p:nvSpPr>
          <p:cNvPr id="6" name="TextBox 5"/>
          <p:cNvSpPr txBox="1"/>
          <p:nvPr/>
        </p:nvSpPr>
        <p:spPr>
          <a:xfrm>
            <a:off x="1280160" y="204787"/>
            <a:ext cx="6348789" cy="584775"/>
          </a:xfrm>
          <a:prstGeom prst="rect">
            <a:avLst/>
          </a:prstGeom>
          <a:solidFill>
            <a:srgbClr val="7030A0"/>
          </a:solidFill>
        </p:spPr>
        <p:txBody>
          <a:bodyPr wrap="none" rtlCol="0">
            <a:spAutoFit/>
          </a:bodyPr>
          <a:lstStyle/>
          <a:p>
            <a:pPr algn="ctr"/>
            <a:r>
              <a:rPr lang="en-US" sz="3200" b="1" dirty="0">
                <a:solidFill>
                  <a:schemeClr val="bg1"/>
                </a:solidFill>
                <a:latin typeface="Arial" panose="020B0604020202020204" pitchFamily="34" charset="0"/>
                <a:cs typeface="Arial" panose="020B0604020202020204" pitchFamily="34" charset="0"/>
              </a:rPr>
              <a:t>CITY GOVERNMENT CAPACITY</a:t>
            </a:r>
          </a:p>
        </p:txBody>
      </p:sp>
    </p:spTree>
    <p:extLst>
      <p:ext uri="{BB962C8B-B14F-4D97-AF65-F5344CB8AC3E}">
        <p14:creationId xmlns:p14="http://schemas.microsoft.com/office/powerpoint/2010/main" val="37945890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0"/>
          </p:nvPr>
        </p:nvSpPr>
        <p:spPr>
          <a:xfrm>
            <a:off x="340673" y="1100138"/>
            <a:ext cx="8460427" cy="5343525"/>
          </a:xfrm>
        </p:spPr>
        <p:txBody>
          <a:bodyPr/>
          <a:lstStyle/>
          <a:p>
            <a:r>
              <a:rPr lang="en-US" sz="2000" dirty="0" smtClean="0">
                <a:latin typeface="Arial" panose="020B0604020202020204" pitchFamily="34" charset="0"/>
                <a:cs typeface="Arial" panose="020B0604020202020204" pitchFamily="34" charset="0"/>
              </a:rPr>
              <a:t>GOAL: Strengthen </a:t>
            </a:r>
            <a:r>
              <a:rPr lang="en-US" sz="2000" dirty="0">
                <a:latin typeface="Arial" panose="020B0604020202020204" pitchFamily="34" charset="0"/>
                <a:cs typeface="Arial" panose="020B0604020202020204" pitchFamily="34" charset="0"/>
              </a:rPr>
              <a:t>the City’s ability to prioritize &amp;</a:t>
            </a:r>
            <a:r>
              <a:rPr lang="en-US" sz="2000" dirty="0" smtClean="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deliver municipal services with discipline and focus</a:t>
            </a:r>
            <a:r>
              <a:rPr lang="en-US" sz="2000" dirty="0" smtClean="0">
                <a:latin typeface="Arial" panose="020B0604020202020204" pitchFamily="34" charset="0"/>
                <a:cs typeface="Arial" panose="020B0604020202020204" pitchFamily="34" charset="0"/>
              </a:rPr>
              <a:t>.</a:t>
            </a:r>
          </a:p>
          <a:p>
            <a:endParaRPr lang="en-US" sz="800" dirty="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OBJECTIVE:</a:t>
            </a:r>
            <a:r>
              <a:rPr lang="en-US" sz="2000" dirty="0">
                <a:latin typeface="Arial" panose="020B0604020202020204" pitchFamily="34" charset="0"/>
                <a:cs typeface="Arial" panose="020B0604020202020204" pitchFamily="34" charset="0"/>
              </a:rPr>
              <a:t> </a:t>
            </a:r>
            <a:r>
              <a:rPr lang="en-US" sz="2000" dirty="0"/>
              <a:t>A-3a. Develop a definition of core </a:t>
            </a:r>
            <a:r>
              <a:rPr lang="en-US" sz="2000" dirty="0" smtClean="0"/>
              <a:t>services.</a:t>
            </a:r>
          </a:p>
          <a:p>
            <a:endParaRPr lang="en-US" sz="800" dirty="0" smtClean="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STATUS: </a:t>
            </a:r>
            <a:r>
              <a:rPr lang="en-US" sz="2000" dirty="0"/>
              <a:t>Draft Core Services </a:t>
            </a:r>
            <a:r>
              <a:rPr lang="en-US" sz="2000" dirty="0" smtClean="0"/>
              <a:t>Criteria includes;</a:t>
            </a:r>
            <a:r>
              <a:rPr lang="en-US" sz="2000" dirty="0"/>
              <a:t> </a:t>
            </a:r>
            <a:r>
              <a:rPr lang="en-US" sz="2000" dirty="0" smtClean="0"/>
              <a:t>Size </a:t>
            </a:r>
            <a:r>
              <a:rPr lang="en-US" sz="2000" dirty="0"/>
              <a:t>of Budget </a:t>
            </a:r>
            <a:r>
              <a:rPr lang="en-US" sz="2000" dirty="0" smtClean="0"/>
              <a:t>(rev. </a:t>
            </a:r>
            <a:r>
              <a:rPr lang="en-US" sz="2000" dirty="0"/>
              <a:t>&amp;</a:t>
            </a:r>
            <a:r>
              <a:rPr lang="en-US" sz="2000" dirty="0" smtClean="0"/>
              <a:t> exp.), FTE, How </a:t>
            </a:r>
            <a:r>
              <a:rPr lang="en-US" sz="2000" dirty="0"/>
              <a:t>long have we been doing </a:t>
            </a:r>
            <a:r>
              <a:rPr lang="en-US" sz="2000" dirty="0" smtClean="0"/>
              <a:t>it?, What is the value to the community?, How </a:t>
            </a:r>
            <a:r>
              <a:rPr lang="en-US" sz="2000" dirty="0"/>
              <a:t>many people use it</a:t>
            </a:r>
            <a:r>
              <a:rPr lang="en-US" sz="2000" dirty="0" smtClean="0"/>
              <a:t>?, What </a:t>
            </a:r>
            <a:r>
              <a:rPr lang="en-US" sz="2000" dirty="0"/>
              <a:t>if we didn’t do it</a:t>
            </a:r>
            <a:r>
              <a:rPr lang="en-US" sz="2000" dirty="0" smtClean="0"/>
              <a:t>?, Is </a:t>
            </a:r>
            <a:r>
              <a:rPr lang="en-US" sz="2000" dirty="0"/>
              <a:t>there another (or should there be) provider</a:t>
            </a:r>
            <a:r>
              <a:rPr lang="en-US" sz="2000" dirty="0" smtClean="0"/>
              <a:t>?, Is </a:t>
            </a:r>
            <a:r>
              <a:rPr lang="en-US" sz="2000" dirty="0"/>
              <a:t>there a mandatory or compliance requirement?</a:t>
            </a:r>
          </a:p>
          <a:p>
            <a:endParaRPr lang="en-US" sz="800" dirty="0"/>
          </a:p>
          <a:p>
            <a:r>
              <a:rPr lang="en-US" sz="2000" dirty="0" smtClean="0"/>
              <a:t>NEXT STEPS: A refined criteria </a:t>
            </a:r>
            <a:r>
              <a:rPr lang="en-US" sz="2000" dirty="0"/>
              <a:t>for core services will come to City Council Spring/Summer 2020, then the organization will administratively move through the process of applying the filter to current services</a:t>
            </a:r>
            <a:r>
              <a:rPr lang="en-US" sz="2000" dirty="0" smtClean="0"/>
              <a:t>.</a:t>
            </a:r>
            <a:endParaRPr lang="en-US" sz="2000" dirty="0"/>
          </a:p>
          <a:p>
            <a:endParaRPr lang="en-US" sz="2800" dirty="0"/>
          </a:p>
          <a:p>
            <a:endParaRPr lang="en-US" sz="2800" dirty="0"/>
          </a:p>
          <a:p>
            <a:endParaRPr lang="en-US" sz="28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4"/>
          </p:nvPr>
        </p:nvSpPr>
        <p:spPr/>
        <p:txBody>
          <a:bodyPr/>
          <a:lstStyle/>
          <a:p>
            <a:fld id="{67C6E009-2DBA-F247-B862-030270300697}" type="slidenum">
              <a:rPr lang="en-US" smtClean="0"/>
              <a:pPr/>
              <a:t>13</a:t>
            </a:fld>
            <a:endParaRPr lang="en-US" dirty="0"/>
          </a:p>
        </p:txBody>
      </p:sp>
      <p:sp>
        <p:nvSpPr>
          <p:cNvPr id="6" name="TextBox 5"/>
          <p:cNvSpPr txBox="1"/>
          <p:nvPr/>
        </p:nvSpPr>
        <p:spPr>
          <a:xfrm>
            <a:off x="1280160" y="204787"/>
            <a:ext cx="6348789" cy="584775"/>
          </a:xfrm>
          <a:prstGeom prst="rect">
            <a:avLst/>
          </a:prstGeom>
          <a:solidFill>
            <a:srgbClr val="7030A0"/>
          </a:solidFill>
        </p:spPr>
        <p:txBody>
          <a:bodyPr wrap="none" rtlCol="0">
            <a:spAutoFit/>
          </a:bodyPr>
          <a:lstStyle/>
          <a:p>
            <a:pPr algn="ctr"/>
            <a:r>
              <a:rPr lang="en-US" sz="3200" b="1" dirty="0">
                <a:solidFill>
                  <a:schemeClr val="bg1"/>
                </a:solidFill>
                <a:latin typeface="Arial" panose="020B0604020202020204" pitchFamily="34" charset="0"/>
                <a:cs typeface="Arial" panose="020B0604020202020204" pitchFamily="34" charset="0"/>
              </a:rPr>
              <a:t>CITY GOVERNMENT CAPACITY</a:t>
            </a:r>
          </a:p>
        </p:txBody>
      </p:sp>
    </p:spTree>
    <p:extLst>
      <p:ext uri="{BB962C8B-B14F-4D97-AF65-F5344CB8AC3E}">
        <p14:creationId xmlns:p14="http://schemas.microsoft.com/office/powerpoint/2010/main" val="15708900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0"/>
          </p:nvPr>
        </p:nvSpPr>
        <p:spPr>
          <a:xfrm>
            <a:off x="340673" y="1100138"/>
            <a:ext cx="8460427" cy="5343525"/>
          </a:xfrm>
        </p:spPr>
        <p:txBody>
          <a:bodyPr/>
          <a:lstStyle/>
          <a:p>
            <a:r>
              <a:rPr lang="en-US" sz="2000" dirty="0" smtClean="0">
                <a:latin typeface="Arial" panose="020B0604020202020204" pitchFamily="34" charset="0"/>
                <a:cs typeface="Arial" panose="020B0604020202020204" pitchFamily="34" charset="0"/>
              </a:rPr>
              <a:t>GOAL: Strengthen </a:t>
            </a:r>
            <a:r>
              <a:rPr lang="en-US" sz="2000" dirty="0">
                <a:latin typeface="Arial" panose="020B0604020202020204" pitchFamily="34" charset="0"/>
                <a:cs typeface="Arial" panose="020B0604020202020204" pitchFamily="34" charset="0"/>
              </a:rPr>
              <a:t>the City’s ability to prioritize &amp;</a:t>
            </a:r>
            <a:r>
              <a:rPr lang="en-US" sz="2000" dirty="0" smtClean="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deliver municipal services with discipline and focus</a:t>
            </a:r>
            <a:r>
              <a:rPr lang="en-US" sz="2000" dirty="0" smtClean="0">
                <a:latin typeface="Arial" panose="020B0604020202020204" pitchFamily="34" charset="0"/>
                <a:cs typeface="Arial" panose="020B0604020202020204" pitchFamily="34" charset="0"/>
              </a:rPr>
              <a:t>.</a:t>
            </a:r>
          </a:p>
          <a:p>
            <a:endParaRPr lang="en-US" sz="800" dirty="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OBJECTIVE:</a:t>
            </a:r>
            <a:r>
              <a:rPr lang="en-US" sz="2000" dirty="0">
                <a:latin typeface="Arial" panose="020B0604020202020204" pitchFamily="34" charset="0"/>
                <a:cs typeface="Arial" panose="020B0604020202020204" pitchFamily="34" charset="0"/>
              </a:rPr>
              <a:t> </a:t>
            </a:r>
            <a:r>
              <a:rPr lang="en-US" sz="2000" dirty="0"/>
              <a:t>A-3c. Identify true cost of core services</a:t>
            </a:r>
            <a:r>
              <a:rPr lang="en-US" sz="2000" dirty="0" smtClean="0"/>
              <a:t>.</a:t>
            </a:r>
          </a:p>
          <a:p>
            <a:endParaRPr lang="en-US" sz="800" dirty="0" smtClean="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STATUS: </a:t>
            </a:r>
            <a:r>
              <a:rPr lang="en-US" sz="2000" dirty="0"/>
              <a:t>We have made steps to understand the full cost of services </a:t>
            </a:r>
            <a:r>
              <a:rPr lang="en-US" sz="2000" dirty="0" smtClean="0"/>
              <a:t>including; Planning </a:t>
            </a:r>
            <a:r>
              <a:rPr lang="en-US" sz="2000" dirty="0"/>
              <a:t>&amp; </a:t>
            </a:r>
            <a:r>
              <a:rPr lang="en-US" sz="2000" dirty="0" smtClean="0"/>
              <a:t>Building, Parks &amp; Rec., Police, Fire </a:t>
            </a:r>
            <a:r>
              <a:rPr lang="en-US" sz="2000" dirty="0"/>
              <a:t>&amp; </a:t>
            </a:r>
            <a:r>
              <a:rPr lang="en-US" sz="2000" dirty="0" smtClean="0"/>
              <a:t>EMS, Wastewater, Facilities </a:t>
            </a:r>
            <a:r>
              <a:rPr lang="en-US" sz="2000" dirty="0"/>
              <a:t>Condition </a:t>
            </a:r>
            <a:r>
              <a:rPr lang="en-US" sz="2000" dirty="0" smtClean="0"/>
              <a:t>Assessments. Need </a:t>
            </a:r>
            <a:r>
              <a:rPr lang="en-US" sz="2000" dirty="0"/>
              <a:t>to complete A-3a to apply this to ‘core services</a:t>
            </a:r>
            <a:r>
              <a:rPr lang="en-US" sz="2000" dirty="0" smtClean="0"/>
              <a:t>’</a:t>
            </a:r>
          </a:p>
          <a:p>
            <a:endParaRPr lang="en-US" sz="800" dirty="0"/>
          </a:p>
          <a:p>
            <a:r>
              <a:rPr lang="en-US" sz="2000" dirty="0" smtClean="0"/>
              <a:t>NEXT STEPS: </a:t>
            </a:r>
            <a:r>
              <a:rPr lang="en-US" sz="2000" dirty="0"/>
              <a:t>This is a multi-year project.  The conversations have started and culturally we are shifting our paradigm to include all overhead and capital costs when we talk about cost of services</a:t>
            </a:r>
            <a:r>
              <a:rPr lang="en-US" sz="2000" dirty="0" smtClean="0"/>
              <a:t>.</a:t>
            </a:r>
            <a:endParaRPr lang="en-US" sz="2800" dirty="0"/>
          </a:p>
          <a:p>
            <a:endParaRPr lang="en-US" sz="28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4"/>
          </p:nvPr>
        </p:nvSpPr>
        <p:spPr/>
        <p:txBody>
          <a:bodyPr/>
          <a:lstStyle/>
          <a:p>
            <a:fld id="{67C6E009-2DBA-F247-B862-030270300697}" type="slidenum">
              <a:rPr lang="en-US" smtClean="0"/>
              <a:pPr/>
              <a:t>14</a:t>
            </a:fld>
            <a:endParaRPr lang="en-US" dirty="0"/>
          </a:p>
        </p:txBody>
      </p:sp>
      <p:sp>
        <p:nvSpPr>
          <p:cNvPr id="6" name="TextBox 5"/>
          <p:cNvSpPr txBox="1"/>
          <p:nvPr/>
        </p:nvSpPr>
        <p:spPr>
          <a:xfrm>
            <a:off x="1280160" y="204787"/>
            <a:ext cx="6348789" cy="584775"/>
          </a:xfrm>
          <a:prstGeom prst="rect">
            <a:avLst/>
          </a:prstGeom>
          <a:solidFill>
            <a:srgbClr val="7030A0"/>
          </a:solidFill>
        </p:spPr>
        <p:txBody>
          <a:bodyPr wrap="none" rtlCol="0">
            <a:spAutoFit/>
          </a:bodyPr>
          <a:lstStyle/>
          <a:p>
            <a:pPr algn="ctr"/>
            <a:r>
              <a:rPr lang="en-US" sz="3200" b="1" dirty="0">
                <a:solidFill>
                  <a:schemeClr val="bg1"/>
                </a:solidFill>
                <a:latin typeface="Arial" panose="020B0604020202020204" pitchFamily="34" charset="0"/>
                <a:cs typeface="Arial" panose="020B0604020202020204" pitchFamily="34" charset="0"/>
              </a:rPr>
              <a:t>CITY GOVERNMENT CAPACITY</a:t>
            </a:r>
          </a:p>
        </p:txBody>
      </p:sp>
    </p:spTree>
    <p:extLst>
      <p:ext uri="{BB962C8B-B14F-4D97-AF65-F5344CB8AC3E}">
        <p14:creationId xmlns:p14="http://schemas.microsoft.com/office/powerpoint/2010/main" val="14438365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0"/>
          </p:nvPr>
        </p:nvSpPr>
        <p:spPr>
          <a:xfrm>
            <a:off x="340673" y="1100138"/>
            <a:ext cx="8460427" cy="5343525"/>
          </a:xfrm>
        </p:spPr>
        <p:txBody>
          <a:bodyPr/>
          <a:lstStyle/>
          <a:p>
            <a:r>
              <a:rPr lang="en-US" sz="2000" dirty="0" smtClean="0">
                <a:latin typeface="Arial" panose="020B0604020202020204" pitchFamily="34" charset="0"/>
                <a:cs typeface="Arial" panose="020B0604020202020204" pitchFamily="34" charset="0"/>
              </a:rPr>
              <a:t>GOAL: Strengthen </a:t>
            </a:r>
            <a:r>
              <a:rPr lang="en-US" sz="2000" dirty="0">
                <a:latin typeface="Arial" panose="020B0604020202020204" pitchFamily="34" charset="0"/>
                <a:cs typeface="Arial" panose="020B0604020202020204" pitchFamily="34" charset="0"/>
              </a:rPr>
              <a:t>the City’s ability to prioritize &amp;</a:t>
            </a:r>
            <a:r>
              <a:rPr lang="en-US" sz="2000" dirty="0" smtClean="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deliver municipal services with discipline and focus</a:t>
            </a:r>
            <a:r>
              <a:rPr lang="en-US" sz="2000" dirty="0" smtClean="0">
                <a:latin typeface="Arial" panose="020B0604020202020204" pitchFamily="34" charset="0"/>
                <a:cs typeface="Arial" panose="020B0604020202020204" pitchFamily="34" charset="0"/>
              </a:rPr>
              <a:t>.</a:t>
            </a:r>
          </a:p>
          <a:p>
            <a:endParaRPr lang="en-US" sz="800" dirty="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OBJECTIVE:</a:t>
            </a:r>
            <a:r>
              <a:rPr lang="en-US" sz="2000" dirty="0">
                <a:latin typeface="Arial" panose="020B0604020202020204" pitchFamily="34" charset="0"/>
                <a:cs typeface="Arial" panose="020B0604020202020204" pitchFamily="34" charset="0"/>
              </a:rPr>
              <a:t> </a:t>
            </a:r>
            <a:r>
              <a:rPr lang="en-US" sz="2000" dirty="0"/>
              <a:t>A-3e. Right-Size Services:  Address insufficient resources by finding new sustainable funding sources</a:t>
            </a:r>
            <a:r>
              <a:rPr lang="en-US" sz="2000" dirty="0" smtClean="0"/>
              <a:t>.</a:t>
            </a:r>
          </a:p>
          <a:p>
            <a:endParaRPr lang="en-US" sz="800" dirty="0" smtClean="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STATUS: Multiple initiatives, including; a new </a:t>
            </a:r>
            <a:r>
              <a:rPr lang="en-US" sz="2000" dirty="0" smtClean="0"/>
              <a:t>Wastewater </a:t>
            </a:r>
            <a:r>
              <a:rPr lang="en-US" sz="2000" dirty="0"/>
              <a:t>franchise </a:t>
            </a:r>
            <a:r>
              <a:rPr lang="en-US" sz="2000" dirty="0" smtClean="0"/>
              <a:t>fee, Fire </a:t>
            </a:r>
            <a:r>
              <a:rPr lang="en-US" sz="2000" dirty="0"/>
              <a:t>District </a:t>
            </a:r>
            <a:r>
              <a:rPr lang="en-US" sz="2000" dirty="0" smtClean="0"/>
              <a:t>analysis, cost recovery efforts for Planning </a:t>
            </a:r>
            <a:r>
              <a:rPr lang="en-US" sz="2000" dirty="0"/>
              <a:t>&amp; Building </a:t>
            </a:r>
            <a:r>
              <a:rPr lang="en-US" sz="2000" dirty="0" smtClean="0"/>
              <a:t>services, KOB </a:t>
            </a:r>
            <a:r>
              <a:rPr lang="en-US" sz="2000" dirty="0"/>
              <a:t>and </a:t>
            </a:r>
            <a:r>
              <a:rPr lang="en-US" sz="2000" dirty="0" smtClean="0"/>
              <a:t>Parks &amp; Rec. programs, Wastewater </a:t>
            </a:r>
            <a:r>
              <a:rPr lang="en-US" sz="2000" dirty="0"/>
              <a:t>Financial </a:t>
            </a:r>
            <a:r>
              <a:rPr lang="en-US" sz="2000" dirty="0" smtClean="0"/>
              <a:t>Assessment, Stormwater </a:t>
            </a:r>
            <a:r>
              <a:rPr lang="en-US" sz="2000" dirty="0"/>
              <a:t>utility </a:t>
            </a:r>
            <a:r>
              <a:rPr lang="en-US" sz="2000" dirty="0" smtClean="0"/>
              <a:t>conversation, Licensed </a:t>
            </a:r>
            <a:r>
              <a:rPr lang="en-US" sz="2000" dirty="0"/>
              <a:t>Care Facility </a:t>
            </a:r>
            <a:r>
              <a:rPr lang="en-US" sz="2000" dirty="0" smtClean="0"/>
              <a:t>Ordinance, Ambulance </a:t>
            </a:r>
            <a:r>
              <a:rPr lang="en-US" sz="2000" dirty="0"/>
              <a:t>Billing </a:t>
            </a:r>
            <a:r>
              <a:rPr lang="en-US" sz="2000" dirty="0"/>
              <a:t>t</a:t>
            </a:r>
            <a:r>
              <a:rPr lang="en-US" sz="2000" dirty="0" smtClean="0"/>
              <a:t>ransition. </a:t>
            </a:r>
            <a:endParaRPr lang="en-US" sz="2000" dirty="0"/>
          </a:p>
          <a:p>
            <a:endParaRPr lang="en-US" sz="800" dirty="0"/>
          </a:p>
          <a:p>
            <a:r>
              <a:rPr lang="en-US" sz="2000" dirty="0" smtClean="0"/>
              <a:t>NEXT STEPS: </a:t>
            </a:r>
            <a:r>
              <a:rPr lang="en-US" sz="2000" dirty="0"/>
              <a:t>This is a long term project </a:t>
            </a:r>
            <a:r>
              <a:rPr lang="en-US" sz="2000" dirty="0" smtClean="0"/>
              <a:t>that will show largely incremental progress as evaluate programs of service and new</a:t>
            </a:r>
          </a:p>
          <a:p>
            <a:r>
              <a:rPr lang="en-US" sz="2000" dirty="0" smtClean="0"/>
              <a:t>funding sources.</a:t>
            </a:r>
            <a:endParaRPr lang="en-US" sz="2800" dirty="0"/>
          </a:p>
        </p:txBody>
      </p:sp>
      <p:sp>
        <p:nvSpPr>
          <p:cNvPr id="5" name="Slide Number Placeholder 4"/>
          <p:cNvSpPr>
            <a:spLocks noGrp="1"/>
          </p:cNvSpPr>
          <p:nvPr>
            <p:ph type="sldNum" sz="quarter" idx="4"/>
          </p:nvPr>
        </p:nvSpPr>
        <p:spPr/>
        <p:txBody>
          <a:bodyPr/>
          <a:lstStyle/>
          <a:p>
            <a:fld id="{67C6E009-2DBA-F247-B862-030270300697}" type="slidenum">
              <a:rPr lang="en-US" smtClean="0"/>
              <a:pPr/>
              <a:t>15</a:t>
            </a:fld>
            <a:endParaRPr lang="en-US" dirty="0"/>
          </a:p>
        </p:txBody>
      </p:sp>
      <p:sp>
        <p:nvSpPr>
          <p:cNvPr id="6" name="TextBox 5"/>
          <p:cNvSpPr txBox="1"/>
          <p:nvPr/>
        </p:nvSpPr>
        <p:spPr>
          <a:xfrm>
            <a:off x="1280160" y="204787"/>
            <a:ext cx="6348789" cy="584775"/>
          </a:xfrm>
          <a:prstGeom prst="rect">
            <a:avLst/>
          </a:prstGeom>
          <a:solidFill>
            <a:srgbClr val="7030A0"/>
          </a:solidFill>
        </p:spPr>
        <p:txBody>
          <a:bodyPr wrap="none" rtlCol="0">
            <a:spAutoFit/>
          </a:bodyPr>
          <a:lstStyle/>
          <a:p>
            <a:pPr algn="ctr"/>
            <a:r>
              <a:rPr lang="en-US" sz="3200" b="1" dirty="0">
                <a:solidFill>
                  <a:schemeClr val="bg1"/>
                </a:solidFill>
                <a:latin typeface="Arial" panose="020B0604020202020204" pitchFamily="34" charset="0"/>
                <a:cs typeface="Arial" panose="020B0604020202020204" pitchFamily="34" charset="0"/>
              </a:rPr>
              <a:t>CITY GOVERNMENT CAPACITY</a:t>
            </a:r>
          </a:p>
        </p:txBody>
      </p:sp>
    </p:spTree>
    <p:extLst>
      <p:ext uri="{BB962C8B-B14F-4D97-AF65-F5344CB8AC3E}">
        <p14:creationId xmlns:p14="http://schemas.microsoft.com/office/powerpoint/2010/main" val="19739367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0"/>
          </p:nvPr>
        </p:nvSpPr>
        <p:spPr>
          <a:xfrm>
            <a:off x="404387" y="1157289"/>
            <a:ext cx="8460427" cy="5500688"/>
          </a:xfrm>
        </p:spPr>
        <p:txBody>
          <a:bodyPr/>
          <a:lstStyle/>
          <a:p>
            <a:r>
              <a:rPr lang="en-US" sz="2000" dirty="0" smtClean="0">
                <a:latin typeface="Arial" panose="020B0604020202020204" pitchFamily="34" charset="0"/>
                <a:cs typeface="Arial" panose="020B0604020202020204" pitchFamily="34" charset="0"/>
              </a:rPr>
              <a:t>GOAL: Proactively plan for &amp; responsively maintain a safe &amp; resilient community.</a:t>
            </a:r>
          </a:p>
          <a:p>
            <a:endParaRPr lang="en-US" sz="800" i="1" dirty="0" smtClean="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OBJECTIVE: </a:t>
            </a:r>
            <a:r>
              <a:rPr lang="en-US" sz="2000" dirty="0"/>
              <a:t>C-3a.  Establish a formal Emergency Management Program</a:t>
            </a:r>
            <a:r>
              <a:rPr lang="en-US" sz="2000" dirty="0" smtClean="0"/>
              <a:t>.</a:t>
            </a:r>
            <a:endParaRPr lang="en-US" sz="2000" dirty="0"/>
          </a:p>
          <a:p>
            <a:endParaRPr lang="en-US" sz="8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STATUS: </a:t>
            </a:r>
            <a:r>
              <a:rPr lang="en-US" sz="2000" dirty="0" smtClean="0">
                <a:latin typeface="Arial" panose="020B0604020202020204" pitchFamily="34" charset="0"/>
                <a:cs typeface="Arial" panose="020B0604020202020204" pitchFamily="34" charset="0"/>
              </a:rPr>
              <a:t>Needed u</a:t>
            </a:r>
            <a:r>
              <a:rPr lang="en-US" sz="2000" dirty="0" smtClean="0"/>
              <a:t>pdates to </a:t>
            </a:r>
            <a:r>
              <a:rPr lang="en-US" sz="2000" dirty="0"/>
              <a:t>Emergency Operations Plan </a:t>
            </a:r>
            <a:r>
              <a:rPr lang="en-US" sz="2000" dirty="0" smtClean="0"/>
              <a:t>have been identified. Additional activities include Natural </a:t>
            </a:r>
            <a:r>
              <a:rPr lang="en-US" sz="2000" dirty="0"/>
              <a:t>Hazard Mitigation </a:t>
            </a:r>
            <a:r>
              <a:rPr lang="en-US" sz="2000" dirty="0" smtClean="0"/>
              <a:t>update, distribution of 100 </a:t>
            </a:r>
            <a:r>
              <a:rPr lang="en-US" sz="2000" dirty="0"/>
              <a:t>home emergency kits to employees who are mission </a:t>
            </a:r>
            <a:r>
              <a:rPr lang="en-US" sz="2000" dirty="0" smtClean="0"/>
              <a:t>critical, partner with </a:t>
            </a:r>
            <a:r>
              <a:rPr lang="en-US" sz="2000" dirty="0"/>
              <a:t>Water </a:t>
            </a:r>
            <a:r>
              <a:rPr lang="en-US" sz="2000" dirty="0" smtClean="0"/>
              <a:t>&amp; Light </a:t>
            </a:r>
            <a:r>
              <a:rPr lang="en-US" sz="2000" dirty="0"/>
              <a:t>on a vehicle fueling station that will </a:t>
            </a:r>
            <a:r>
              <a:rPr lang="en-US" sz="2000" dirty="0" smtClean="0"/>
              <a:t>provide </a:t>
            </a:r>
            <a:r>
              <a:rPr lang="en-US" sz="2000" dirty="0"/>
              <a:t>a reserve fuel source during disaster </a:t>
            </a:r>
            <a:r>
              <a:rPr lang="en-US" sz="2000" dirty="0" smtClean="0"/>
              <a:t>operations, </a:t>
            </a:r>
            <a:r>
              <a:rPr lang="en-US" sz="2000" dirty="0"/>
              <a:t>City </a:t>
            </a:r>
            <a:r>
              <a:rPr lang="en-US" sz="2000" dirty="0" smtClean="0"/>
              <a:t>CERT </a:t>
            </a:r>
            <a:r>
              <a:rPr lang="en-US" sz="2000" dirty="0"/>
              <a:t>has been transitioned to </a:t>
            </a:r>
            <a:r>
              <a:rPr lang="en-US" sz="2000" dirty="0" smtClean="0"/>
              <a:t>County, grant for </a:t>
            </a:r>
            <a:r>
              <a:rPr lang="en-US" sz="2000" dirty="0"/>
              <a:t>a 30kW portable generator to </a:t>
            </a:r>
            <a:r>
              <a:rPr lang="en-US" sz="2000" dirty="0" smtClean="0"/>
              <a:t>allow </a:t>
            </a:r>
            <a:r>
              <a:rPr lang="en-US" sz="2000" dirty="0"/>
              <a:t>airport operations to continue </a:t>
            </a:r>
            <a:r>
              <a:rPr lang="en-US" sz="2000" dirty="0" smtClean="0"/>
              <a:t>during </a:t>
            </a:r>
            <a:r>
              <a:rPr lang="en-US" sz="2000" dirty="0"/>
              <a:t>disaster </a:t>
            </a:r>
            <a:r>
              <a:rPr lang="en-US" sz="2000" dirty="0" smtClean="0"/>
              <a:t>operations.</a:t>
            </a:r>
            <a:endParaRPr lang="en-US" sz="2000" dirty="0"/>
          </a:p>
          <a:p>
            <a:endParaRPr lang="en-US" sz="800" dirty="0"/>
          </a:p>
          <a:p>
            <a:r>
              <a:rPr lang="en-US" sz="2000" dirty="0"/>
              <a:t>NEXT STEPS: This is a long term project </a:t>
            </a:r>
            <a:r>
              <a:rPr lang="en-US" sz="2000" dirty="0" smtClean="0"/>
              <a:t>and updates on future</a:t>
            </a:r>
          </a:p>
          <a:p>
            <a:r>
              <a:rPr lang="en-US" sz="2000" dirty="0" smtClean="0"/>
              <a:t>activities will be provided through staff reports and/or work</a:t>
            </a:r>
          </a:p>
          <a:p>
            <a:r>
              <a:rPr lang="en-US" sz="2000" dirty="0" smtClean="0"/>
              <a:t>session presentations.</a:t>
            </a:r>
            <a:endParaRPr lang="en-US" sz="2000" dirty="0"/>
          </a:p>
        </p:txBody>
      </p:sp>
      <p:sp>
        <p:nvSpPr>
          <p:cNvPr id="5" name="Slide Number Placeholder 4"/>
          <p:cNvSpPr>
            <a:spLocks noGrp="1"/>
          </p:cNvSpPr>
          <p:nvPr>
            <p:ph type="sldNum" sz="quarter" idx="4"/>
          </p:nvPr>
        </p:nvSpPr>
        <p:spPr/>
        <p:txBody>
          <a:bodyPr/>
          <a:lstStyle/>
          <a:p>
            <a:fld id="{67C6E009-2DBA-F247-B862-030270300697}" type="slidenum">
              <a:rPr lang="en-US" smtClean="0"/>
              <a:pPr/>
              <a:t>16</a:t>
            </a:fld>
            <a:endParaRPr lang="en-US" dirty="0"/>
          </a:p>
        </p:txBody>
      </p:sp>
      <p:sp>
        <p:nvSpPr>
          <p:cNvPr id="6" name="TextBox 5"/>
          <p:cNvSpPr txBox="1"/>
          <p:nvPr/>
        </p:nvSpPr>
        <p:spPr>
          <a:xfrm>
            <a:off x="404387" y="186436"/>
            <a:ext cx="8104398" cy="658642"/>
          </a:xfrm>
          <a:prstGeom prst="rect">
            <a:avLst/>
          </a:prstGeom>
          <a:solidFill>
            <a:srgbClr val="7030A0"/>
          </a:solidFill>
        </p:spPr>
        <p:txBody>
          <a:bodyPr wrap="none" rtlCol="0">
            <a:spAutoFit/>
          </a:bodyPr>
          <a:lstStyle/>
          <a:p>
            <a:pPr>
              <a:lnSpc>
                <a:spcPct val="115000"/>
              </a:lnSpc>
              <a:spcBef>
                <a:spcPts val="600"/>
              </a:spcBef>
              <a:spcAft>
                <a:spcPts val="600"/>
              </a:spcAft>
            </a:pPr>
            <a:r>
              <a:rPr lang="en-US" sz="3200" b="1" dirty="0">
                <a:solidFill>
                  <a:srgbClr val="FFFFFF"/>
                </a:solidFill>
                <a:latin typeface="Arial" panose="020B0604020202020204" pitchFamily="34" charset="0"/>
                <a:ea typeface="MS Gothic" panose="020B0609070205080204" pitchFamily="49" charset="-128"/>
                <a:cs typeface="Arial" panose="020B0604020202020204" pitchFamily="34" charset="0"/>
              </a:rPr>
              <a:t>COMMUNITY SAFETY AND RESILIENCY </a:t>
            </a:r>
            <a:endParaRPr lang="en-US" sz="3200" b="1" dirty="0">
              <a:effectLst/>
              <a:latin typeface="Arial" panose="020B0604020202020204" pitchFamily="34" charset="0"/>
              <a:ea typeface="MS Gothic" panose="020B0609070205080204" pitchFamily="49" charset="-128"/>
              <a:cs typeface="Arial" panose="020B0604020202020204" pitchFamily="34" charset="0"/>
            </a:endParaRPr>
          </a:p>
        </p:txBody>
      </p:sp>
    </p:spTree>
    <p:extLst>
      <p:ext uri="{BB962C8B-B14F-4D97-AF65-F5344CB8AC3E}">
        <p14:creationId xmlns:p14="http://schemas.microsoft.com/office/powerpoint/2010/main" val="41288749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0"/>
          </p:nvPr>
        </p:nvSpPr>
        <p:spPr>
          <a:xfrm>
            <a:off x="404387" y="1157289"/>
            <a:ext cx="8460427" cy="5500688"/>
          </a:xfrm>
        </p:spPr>
        <p:txBody>
          <a:bodyPr/>
          <a:lstStyle/>
          <a:p>
            <a:r>
              <a:rPr lang="en-US" sz="2000" dirty="0" smtClean="0">
                <a:latin typeface="Arial" panose="020B0604020202020204" pitchFamily="34" charset="0"/>
                <a:cs typeface="Arial" panose="020B0604020202020204" pitchFamily="34" charset="0"/>
              </a:rPr>
              <a:t>GOAL: Proactively plan for &amp; responsively maintain a safe &amp; resilient community.</a:t>
            </a:r>
          </a:p>
          <a:p>
            <a:endParaRPr lang="en-US" sz="800" i="1" dirty="0" smtClean="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OBJECTIVE: </a:t>
            </a:r>
            <a:r>
              <a:rPr lang="en-US" sz="2000" dirty="0"/>
              <a:t>C-4d.  Identify a strategy for long-term increase in stable Public Safety Services</a:t>
            </a:r>
            <a:r>
              <a:rPr lang="en-US" sz="2000" dirty="0" smtClean="0"/>
              <a:t>.</a:t>
            </a:r>
            <a:endParaRPr lang="en-US" sz="2000" dirty="0"/>
          </a:p>
          <a:p>
            <a:endParaRPr lang="en-US" sz="8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STATUS: </a:t>
            </a:r>
            <a:r>
              <a:rPr lang="en-US" sz="2000" dirty="0" smtClean="0">
                <a:latin typeface="Arial" panose="020B0604020202020204" pitchFamily="34" charset="0"/>
                <a:cs typeface="Arial" panose="020B0604020202020204" pitchFamily="34" charset="0"/>
              </a:rPr>
              <a:t>The ongoing </a:t>
            </a:r>
            <a:r>
              <a:rPr lang="en-US" sz="2000" dirty="0" smtClean="0"/>
              <a:t>Fire </a:t>
            </a:r>
            <a:r>
              <a:rPr lang="en-US" sz="2000" dirty="0"/>
              <a:t>Consolidation </a:t>
            </a:r>
            <a:r>
              <a:rPr lang="en-US" sz="2000" dirty="0" smtClean="0"/>
              <a:t>Project will address a wide range of issues this FY, including Service Demand, Call Concentration, Performance, Responders Distribution and Response </a:t>
            </a:r>
            <a:r>
              <a:rPr lang="en-US" sz="2000" dirty="0"/>
              <a:t>Reliability </a:t>
            </a:r>
            <a:r>
              <a:rPr lang="en-US" sz="2000" dirty="0" smtClean="0"/>
              <a:t>Studies. It will also identify </a:t>
            </a:r>
            <a:r>
              <a:rPr lang="en-US" sz="2000" dirty="0"/>
              <a:t>Partnering Strategy </a:t>
            </a:r>
            <a:r>
              <a:rPr lang="en-US" sz="2000" dirty="0" smtClean="0"/>
              <a:t>Options, Fiscal </a:t>
            </a:r>
            <a:r>
              <a:rPr lang="en-US" sz="2000" dirty="0"/>
              <a:t>impact of each </a:t>
            </a:r>
            <a:r>
              <a:rPr lang="en-US" sz="2000" dirty="0" smtClean="0"/>
              <a:t>study and evaluate </a:t>
            </a:r>
            <a:r>
              <a:rPr lang="en-US" sz="2000" dirty="0"/>
              <a:t>the impact of shared services on each </a:t>
            </a:r>
            <a:r>
              <a:rPr lang="en-US" sz="2000" dirty="0" smtClean="0"/>
              <a:t>jurisdiction.</a:t>
            </a:r>
            <a:endParaRPr lang="en-US" sz="2000" dirty="0"/>
          </a:p>
          <a:p>
            <a:endParaRPr lang="en-US" sz="800" dirty="0"/>
          </a:p>
          <a:p>
            <a:r>
              <a:rPr lang="en-US" sz="2000" dirty="0"/>
              <a:t>NEXT STEPS: </a:t>
            </a:r>
            <a:r>
              <a:rPr lang="en-US" sz="2000" dirty="0" smtClean="0"/>
              <a:t>Next FY, the project will deliver a Strategic Implementation Plan and Public Input process.</a:t>
            </a:r>
            <a:endParaRPr lang="en-US" sz="2000" dirty="0"/>
          </a:p>
        </p:txBody>
      </p:sp>
      <p:sp>
        <p:nvSpPr>
          <p:cNvPr id="5" name="Slide Number Placeholder 4"/>
          <p:cNvSpPr>
            <a:spLocks noGrp="1"/>
          </p:cNvSpPr>
          <p:nvPr>
            <p:ph type="sldNum" sz="quarter" idx="4"/>
          </p:nvPr>
        </p:nvSpPr>
        <p:spPr/>
        <p:txBody>
          <a:bodyPr/>
          <a:lstStyle/>
          <a:p>
            <a:fld id="{67C6E009-2DBA-F247-B862-030270300697}" type="slidenum">
              <a:rPr lang="en-US" smtClean="0"/>
              <a:pPr/>
              <a:t>17</a:t>
            </a:fld>
            <a:endParaRPr lang="en-US" dirty="0"/>
          </a:p>
        </p:txBody>
      </p:sp>
      <p:sp>
        <p:nvSpPr>
          <p:cNvPr id="6" name="TextBox 5"/>
          <p:cNvSpPr txBox="1"/>
          <p:nvPr/>
        </p:nvSpPr>
        <p:spPr>
          <a:xfrm>
            <a:off x="404387" y="186436"/>
            <a:ext cx="8104398" cy="658642"/>
          </a:xfrm>
          <a:prstGeom prst="rect">
            <a:avLst/>
          </a:prstGeom>
          <a:solidFill>
            <a:srgbClr val="7030A0"/>
          </a:solidFill>
        </p:spPr>
        <p:txBody>
          <a:bodyPr wrap="none" rtlCol="0">
            <a:spAutoFit/>
          </a:bodyPr>
          <a:lstStyle/>
          <a:p>
            <a:pPr>
              <a:lnSpc>
                <a:spcPct val="115000"/>
              </a:lnSpc>
              <a:spcBef>
                <a:spcPts val="600"/>
              </a:spcBef>
              <a:spcAft>
                <a:spcPts val="600"/>
              </a:spcAft>
            </a:pPr>
            <a:r>
              <a:rPr lang="en-US" sz="3200" b="1" dirty="0">
                <a:solidFill>
                  <a:srgbClr val="FFFFFF"/>
                </a:solidFill>
                <a:latin typeface="Arial" panose="020B0604020202020204" pitchFamily="34" charset="0"/>
                <a:ea typeface="MS Gothic" panose="020B0609070205080204" pitchFamily="49" charset="-128"/>
                <a:cs typeface="Arial" panose="020B0604020202020204" pitchFamily="34" charset="0"/>
              </a:rPr>
              <a:t>COMMUNITY SAFETY AND RESILIENCY </a:t>
            </a:r>
            <a:endParaRPr lang="en-US" sz="3200" b="1" dirty="0">
              <a:effectLst/>
              <a:latin typeface="Arial" panose="020B0604020202020204" pitchFamily="34" charset="0"/>
              <a:ea typeface="MS Gothic" panose="020B0609070205080204" pitchFamily="49" charset="-128"/>
              <a:cs typeface="Arial" panose="020B0604020202020204" pitchFamily="34" charset="0"/>
            </a:endParaRPr>
          </a:p>
        </p:txBody>
      </p:sp>
    </p:spTree>
    <p:extLst>
      <p:ext uri="{BB962C8B-B14F-4D97-AF65-F5344CB8AC3E}">
        <p14:creationId xmlns:p14="http://schemas.microsoft.com/office/powerpoint/2010/main" val="39217152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0"/>
          </p:nvPr>
        </p:nvSpPr>
        <p:spPr>
          <a:xfrm>
            <a:off x="226373" y="885826"/>
            <a:ext cx="8460427" cy="5629275"/>
          </a:xfrm>
        </p:spPr>
        <p:txBody>
          <a:bodyPr/>
          <a:lstStyle/>
          <a:p>
            <a:r>
              <a:rPr lang="en-US" sz="2000" dirty="0" smtClean="0"/>
              <a:t>GOAL: Guide </a:t>
            </a:r>
            <a:r>
              <a:rPr lang="en-US" sz="2000" dirty="0"/>
              <a:t>growth &amp;</a:t>
            </a:r>
            <a:r>
              <a:rPr lang="en-US" sz="2000" dirty="0" smtClean="0"/>
              <a:t> </a:t>
            </a:r>
            <a:r>
              <a:rPr lang="en-US" sz="2000" dirty="0"/>
              <a:t>development strategically, </a:t>
            </a:r>
            <a:r>
              <a:rPr lang="en-US" sz="2000" dirty="0" smtClean="0"/>
              <a:t>responsively</a:t>
            </a:r>
            <a:r>
              <a:rPr lang="en-US" sz="2000" dirty="0"/>
              <a:t> </a:t>
            </a:r>
            <a:r>
              <a:rPr lang="en-US" sz="2000" dirty="0" smtClean="0"/>
              <a:t>&amp; </a:t>
            </a:r>
            <a:r>
              <a:rPr lang="en-US" sz="2000" dirty="0"/>
              <a:t>responsibly to enhance our unique character</a:t>
            </a:r>
            <a:r>
              <a:rPr lang="en-US" sz="2000" i="1" dirty="0" smtClean="0"/>
              <a:t>.</a:t>
            </a:r>
          </a:p>
          <a:p>
            <a:endParaRPr lang="en-US" sz="800" i="1" dirty="0" smtClean="0"/>
          </a:p>
          <a:p>
            <a:r>
              <a:rPr lang="en-US" sz="2000" dirty="0">
                <a:latin typeface="Arial" panose="020B0604020202020204" pitchFamily="34" charset="0"/>
                <a:cs typeface="Arial" panose="020B0604020202020204" pitchFamily="34" charset="0"/>
              </a:rPr>
              <a:t>OBJECTIVE: </a:t>
            </a:r>
            <a:r>
              <a:rPr lang="en-US" sz="2000" dirty="0"/>
              <a:t>F-1a.  Develop and implement a Public Engagement Charter</a:t>
            </a:r>
            <a:r>
              <a:rPr lang="en-US" sz="2000" dirty="0" smtClean="0"/>
              <a:t>.</a:t>
            </a:r>
            <a:endParaRPr lang="en-US" sz="2000" dirty="0"/>
          </a:p>
          <a:p>
            <a:endParaRPr lang="en-US" sz="8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STATUS: </a:t>
            </a:r>
            <a:r>
              <a:rPr lang="en-US" sz="2000" dirty="0"/>
              <a:t>In development.  Staff has been researching best practices and piloting several different options in the past six months for </a:t>
            </a:r>
            <a:r>
              <a:rPr lang="en-US" sz="2000" dirty="0" err="1"/>
              <a:t>MacTown</a:t>
            </a:r>
            <a:r>
              <a:rPr lang="en-US" sz="2000" dirty="0"/>
              <a:t> 2032, Growing McMinnville Mindfully and </a:t>
            </a:r>
            <a:r>
              <a:rPr lang="en-US" sz="2000" dirty="0" err="1"/>
              <a:t>MacPac</a:t>
            </a:r>
            <a:r>
              <a:rPr lang="en-US" sz="2000" dirty="0"/>
              <a:t>.  </a:t>
            </a:r>
          </a:p>
          <a:p>
            <a:endParaRPr lang="en-US" sz="800" dirty="0"/>
          </a:p>
          <a:p>
            <a:r>
              <a:rPr lang="en-US" sz="2000" dirty="0"/>
              <a:t>NEXT STEPS: </a:t>
            </a:r>
            <a:r>
              <a:rPr lang="en-US" sz="2000" dirty="0"/>
              <a:t>Staff will develop a formal draft charter for review Spring, 2020</a:t>
            </a:r>
            <a:r>
              <a:rPr lang="en-US" sz="2000" dirty="0" smtClean="0"/>
              <a:t>.</a:t>
            </a:r>
            <a:endParaRPr lang="en-US" sz="2000" dirty="0"/>
          </a:p>
        </p:txBody>
      </p:sp>
      <p:sp>
        <p:nvSpPr>
          <p:cNvPr id="5" name="Slide Number Placeholder 4"/>
          <p:cNvSpPr>
            <a:spLocks noGrp="1"/>
          </p:cNvSpPr>
          <p:nvPr>
            <p:ph type="sldNum" sz="quarter" idx="4"/>
          </p:nvPr>
        </p:nvSpPr>
        <p:spPr/>
        <p:txBody>
          <a:bodyPr/>
          <a:lstStyle/>
          <a:p>
            <a:fld id="{67C6E009-2DBA-F247-B862-030270300697}" type="slidenum">
              <a:rPr lang="en-US" smtClean="0"/>
              <a:pPr/>
              <a:t>18</a:t>
            </a:fld>
            <a:endParaRPr lang="en-US" dirty="0"/>
          </a:p>
        </p:txBody>
      </p:sp>
      <p:sp>
        <p:nvSpPr>
          <p:cNvPr id="4" name="TextBox 3"/>
          <p:cNvSpPr txBox="1"/>
          <p:nvPr/>
        </p:nvSpPr>
        <p:spPr>
          <a:xfrm>
            <a:off x="270714" y="237589"/>
            <a:ext cx="8416086" cy="658642"/>
          </a:xfrm>
          <a:prstGeom prst="rect">
            <a:avLst/>
          </a:prstGeom>
          <a:solidFill>
            <a:srgbClr val="7030A0"/>
          </a:solidFill>
        </p:spPr>
        <p:txBody>
          <a:bodyPr wrap="none" rtlCol="0">
            <a:spAutoFit/>
          </a:bodyPr>
          <a:lstStyle/>
          <a:p>
            <a:pPr>
              <a:lnSpc>
                <a:spcPct val="115000"/>
              </a:lnSpc>
              <a:spcBef>
                <a:spcPts val="600"/>
              </a:spcBef>
              <a:spcAft>
                <a:spcPts val="600"/>
              </a:spcAft>
            </a:pPr>
            <a:r>
              <a:rPr lang="en-US" sz="3200" b="1" dirty="0">
                <a:solidFill>
                  <a:srgbClr val="FFFFFF"/>
                </a:solidFill>
                <a:latin typeface="Arial" panose="020B0604020202020204" pitchFamily="34" charset="0"/>
                <a:ea typeface="MS Gothic" panose="020B0609070205080204" pitchFamily="49" charset="-128"/>
                <a:cs typeface="Arial" panose="020B0604020202020204" pitchFamily="34" charset="0"/>
              </a:rPr>
              <a:t>GROWTH &amp; DEVELOPMENT CHARACTER</a:t>
            </a:r>
            <a:endParaRPr lang="en-US" sz="3200" b="1" dirty="0">
              <a:effectLst/>
              <a:latin typeface="Arial" panose="020B0604020202020204" pitchFamily="34" charset="0"/>
              <a:ea typeface="MS Gothic" panose="020B0609070205080204" pitchFamily="49" charset="-128"/>
              <a:cs typeface="Arial" panose="020B0604020202020204" pitchFamily="34" charset="0"/>
            </a:endParaRPr>
          </a:p>
        </p:txBody>
      </p:sp>
    </p:spTree>
    <p:extLst>
      <p:ext uri="{BB962C8B-B14F-4D97-AF65-F5344CB8AC3E}">
        <p14:creationId xmlns:p14="http://schemas.microsoft.com/office/powerpoint/2010/main" val="140787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0"/>
          </p:nvPr>
        </p:nvSpPr>
        <p:spPr>
          <a:xfrm>
            <a:off x="369247" y="837213"/>
            <a:ext cx="8460427" cy="5629275"/>
          </a:xfrm>
        </p:spPr>
        <p:txBody>
          <a:bodyPr/>
          <a:lstStyle/>
          <a:p>
            <a:r>
              <a:rPr lang="en-US" sz="2000" dirty="0" smtClean="0"/>
              <a:t>GOAL:</a:t>
            </a:r>
            <a:r>
              <a:rPr lang="en-US" sz="2000" dirty="0"/>
              <a:t> </a:t>
            </a:r>
            <a:r>
              <a:rPr lang="en-US" sz="2000" dirty="0" smtClean="0"/>
              <a:t>Create </a:t>
            </a:r>
            <a:r>
              <a:rPr lang="en-US" sz="2000" dirty="0"/>
              <a:t>diverse housing opportunities that support great neighborhoods.</a:t>
            </a:r>
            <a:endParaRPr lang="en-US" sz="2000" i="1" dirty="0"/>
          </a:p>
          <a:p>
            <a:endParaRPr lang="en-US" sz="800" dirty="0" smtClean="0"/>
          </a:p>
          <a:p>
            <a:pPr lvl="0"/>
            <a:r>
              <a:rPr lang="en-US" sz="2000" dirty="0">
                <a:solidFill>
                  <a:prstClr val="black"/>
                </a:solidFill>
                <a:latin typeface="Arial" panose="020B0604020202020204" pitchFamily="34" charset="0"/>
                <a:cs typeface="Arial" panose="020B0604020202020204" pitchFamily="34" charset="0"/>
              </a:rPr>
              <a:t>OBJECTIVE: </a:t>
            </a:r>
            <a:r>
              <a:rPr lang="en-US" sz="2000" dirty="0"/>
              <a:t>G-2c.  Housing strategy (May 2019) renew every 10 years</a:t>
            </a:r>
            <a:r>
              <a:rPr lang="en-US" sz="2000" dirty="0" smtClean="0">
                <a:solidFill>
                  <a:prstClr val="black"/>
                </a:solidFill>
              </a:rPr>
              <a:t>.</a:t>
            </a:r>
            <a:endParaRPr lang="en-US" sz="2000" dirty="0">
              <a:solidFill>
                <a:prstClr val="black"/>
              </a:solidFill>
            </a:endParaRPr>
          </a:p>
          <a:p>
            <a:pPr lvl="0"/>
            <a:endParaRPr lang="en-US" sz="800" dirty="0">
              <a:solidFill>
                <a:prstClr val="black"/>
              </a:solidFill>
              <a:latin typeface="Arial" panose="020B0604020202020204" pitchFamily="34" charset="0"/>
              <a:cs typeface="Arial" panose="020B0604020202020204" pitchFamily="34" charset="0"/>
            </a:endParaRPr>
          </a:p>
          <a:p>
            <a:pPr lvl="0"/>
            <a:r>
              <a:rPr lang="en-US" sz="2000" dirty="0">
                <a:solidFill>
                  <a:prstClr val="black"/>
                </a:solidFill>
                <a:latin typeface="Arial" panose="020B0604020202020204" pitchFamily="34" charset="0"/>
                <a:cs typeface="Arial" panose="020B0604020202020204" pitchFamily="34" charset="0"/>
              </a:rPr>
              <a:t>STATUS: </a:t>
            </a:r>
            <a:r>
              <a:rPr lang="en-US" sz="2000" dirty="0" smtClean="0">
                <a:solidFill>
                  <a:prstClr val="black"/>
                </a:solidFill>
                <a:latin typeface="Arial" panose="020B0604020202020204" pitchFamily="34" charset="0"/>
                <a:cs typeface="Arial" panose="020B0604020202020204" pitchFamily="34" charset="0"/>
              </a:rPr>
              <a:t>This work is underway, a d</a:t>
            </a:r>
            <a:r>
              <a:rPr lang="en-US" sz="2000" dirty="0" smtClean="0"/>
              <a:t>raft has been </a:t>
            </a:r>
            <a:r>
              <a:rPr lang="en-US" sz="2000" dirty="0"/>
              <a:t>developed and was presented to both the Affordable Housing Task Force and Planning Commission in a work session for feedback</a:t>
            </a:r>
            <a:r>
              <a:rPr lang="en-US" sz="2000" dirty="0" smtClean="0"/>
              <a:t>.</a:t>
            </a:r>
            <a:endParaRPr lang="en-US" sz="2000" dirty="0">
              <a:solidFill>
                <a:prstClr val="black"/>
              </a:solidFill>
            </a:endParaRPr>
          </a:p>
          <a:p>
            <a:pPr lvl="0"/>
            <a:endParaRPr lang="en-US" sz="800" dirty="0">
              <a:solidFill>
                <a:prstClr val="black"/>
              </a:solidFill>
            </a:endParaRPr>
          </a:p>
          <a:p>
            <a:pPr lvl="0"/>
            <a:r>
              <a:rPr lang="en-US" sz="2000" dirty="0">
                <a:solidFill>
                  <a:prstClr val="black"/>
                </a:solidFill>
              </a:rPr>
              <a:t>NEXT STEPS: </a:t>
            </a:r>
            <a:r>
              <a:rPr lang="en-US" sz="2000" dirty="0"/>
              <a:t>Staff is continuing to refine the analysis in collaboration with a Project Advisory Committee and working with legal counsel on when to bring it to the City Council for formal adoption.  In the meantime the strategy is helping to inform the Affordable Housing Task Force Action Plan and the Planning Commission work plan</a:t>
            </a:r>
            <a:r>
              <a:rPr lang="en-US" sz="2000" dirty="0" smtClean="0">
                <a:solidFill>
                  <a:prstClr val="black"/>
                </a:solidFill>
              </a:rPr>
              <a:t>.</a:t>
            </a:r>
            <a:endParaRPr lang="en-US" sz="2800" dirty="0"/>
          </a:p>
        </p:txBody>
      </p:sp>
      <p:sp>
        <p:nvSpPr>
          <p:cNvPr id="5" name="Slide Number Placeholder 4"/>
          <p:cNvSpPr>
            <a:spLocks noGrp="1"/>
          </p:cNvSpPr>
          <p:nvPr>
            <p:ph type="sldNum" sz="quarter" idx="4"/>
          </p:nvPr>
        </p:nvSpPr>
        <p:spPr/>
        <p:txBody>
          <a:bodyPr/>
          <a:lstStyle/>
          <a:p>
            <a:fld id="{67C6E009-2DBA-F247-B862-030270300697}" type="slidenum">
              <a:rPr lang="en-US" smtClean="0"/>
              <a:pPr/>
              <a:t>19</a:t>
            </a:fld>
            <a:endParaRPr lang="en-US" dirty="0"/>
          </a:p>
        </p:txBody>
      </p:sp>
      <p:sp>
        <p:nvSpPr>
          <p:cNvPr id="6" name="TextBox 5"/>
          <p:cNvSpPr txBox="1"/>
          <p:nvPr/>
        </p:nvSpPr>
        <p:spPr>
          <a:xfrm>
            <a:off x="1816486" y="209262"/>
            <a:ext cx="5565947" cy="658642"/>
          </a:xfrm>
          <a:prstGeom prst="rect">
            <a:avLst/>
          </a:prstGeom>
          <a:solidFill>
            <a:srgbClr val="7030A0"/>
          </a:solidFill>
        </p:spPr>
        <p:txBody>
          <a:bodyPr wrap="none" rtlCol="0">
            <a:spAutoFit/>
          </a:bodyPr>
          <a:lstStyle/>
          <a:p>
            <a:pPr algn="ctr">
              <a:lnSpc>
                <a:spcPct val="115000"/>
              </a:lnSpc>
              <a:spcBef>
                <a:spcPts val="600"/>
              </a:spcBef>
              <a:spcAft>
                <a:spcPts val="600"/>
              </a:spcAft>
            </a:pPr>
            <a:r>
              <a:rPr lang="en-US" sz="3200" b="1" dirty="0">
                <a:solidFill>
                  <a:srgbClr val="FFFFFF"/>
                </a:solidFill>
                <a:latin typeface="Arial" panose="020B0604020202020204" pitchFamily="34" charset="0"/>
                <a:ea typeface="MS Gothic" panose="020B0609070205080204" pitchFamily="49" charset="-128"/>
                <a:cs typeface="Arial" panose="020B0604020202020204" pitchFamily="34" charset="0"/>
              </a:rPr>
              <a:t>HOUSING OPPORTUNITIES</a:t>
            </a:r>
            <a:endParaRPr lang="en-US" sz="3200" b="1" dirty="0">
              <a:effectLst/>
              <a:latin typeface="Arial" panose="020B0604020202020204" pitchFamily="34" charset="0"/>
              <a:ea typeface="MS Gothic" panose="020B0609070205080204" pitchFamily="49" charset="-128"/>
              <a:cs typeface="Arial" panose="020B0604020202020204" pitchFamily="34" charset="0"/>
            </a:endParaRPr>
          </a:p>
        </p:txBody>
      </p:sp>
    </p:spTree>
    <p:extLst>
      <p:ext uri="{BB962C8B-B14F-4D97-AF65-F5344CB8AC3E}">
        <p14:creationId xmlns:p14="http://schemas.microsoft.com/office/powerpoint/2010/main" val="37648464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81281" y="238394"/>
            <a:ext cx="7204485" cy="593766"/>
          </a:xfrm>
          <a:solidFill>
            <a:srgbClr val="7030A0"/>
          </a:solidFill>
        </p:spPr>
        <p:txBody>
          <a:bodyPr/>
          <a:lstStyle/>
          <a:p>
            <a:pPr algn="ctr"/>
            <a:r>
              <a:rPr lang="en-US" sz="3200" b="1" cap="small" spc="200" dirty="0">
                <a:solidFill>
                  <a:schemeClr val="bg1"/>
                </a:solidFill>
                <a:latin typeface="Arial" panose="020B0604020202020204" pitchFamily="34" charset="0"/>
                <a:cs typeface="Arial" panose="020B0604020202020204" pitchFamily="34" charset="0"/>
              </a:rPr>
              <a:t>Components of a Strategic Plan</a:t>
            </a:r>
          </a:p>
          <a:p>
            <a:endParaRPr lang="en-US" dirty="0"/>
          </a:p>
        </p:txBody>
      </p:sp>
      <p:sp>
        <p:nvSpPr>
          <p:cNvPr id="4" name="Rectangle 3"/>
          <p:cNvSpPr/>
          <p:nvPr/>
        </p:nvSpPr>
        <p:spPr>
          <a:xfrm>
            <a:off x="238248" y="1371598"/>
            <a:ext cx="1133352" cy="795131"/>
          </a:xfrm>
          <a:prstGeom prst="rect">
            <a:avLst/>
          </a:prstGeom>
          <a:solidFill>
            <a:schemeClr val="accent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prstClr val="white"/>
                </a:solidFill>
                <a:latin typeface="Futura Std Medium" panose="020B0502020204020303" pitchFamily="34" charset="0"/>
                <a:cs typeface="Futura Medium" panose="020B0602020204020303" pitchFamily="34" charset="-79"/>
              </a:rPr>
              <a:t>Vision</a:t>
            </a:r>
          </a:p>
        </p:txBody>
      </p:sp>
      <p:sp>
        <p:nvSpPr>
          <p:cNvPr id="7" name="Right Arrow 6"/>
          <p:cNvSpPr/>
          <p:nvPr/>
        </p:nvSpPr>
        <p:spPr>
          <a:xfrm>
            <a:off x="1550504" y="1630016"/>
            <a:ext cx="318053" cy="238539"/>
          </a:xfrm>
          <a:prstGeom prst="rightArrow">
            <a:avLst/>
          </a:prstGeom>
          <a:solidFill>
            <a:schemeClr val="accent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2047461" y="1371598"/>
            <a:ext cx="1133352" cy="795131"/>
          </a:xfrm>
          <a:prstGeom prst="rect">
            <a:avLst/>
          </a:prstGeom>
          <a:solidFill>
            <a:schemeClr val="accent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prstClr val="white"/>
                </a:solidFill>
                <a:latin typeface="Futura Std Medium" panose="020B0502020204020303" pitchFamily="34" charset="0"/>
                <a:cs typeface="Futura Medium" panose="020B0602020204020303" pitchFamily="34" charset="-79"/>
              </a:rPr>
              <a:t>Mission</a:t>
            </a:r>
          </a:p>
        </p:txBody>
      </p:sp>
      <p:sp>
        <p:nvSpPr>
          <p:cNvPr id="9" name="Right Arrow 8"/>
          <p:cNvSpPr/>
          <p:nvPr/>
        </p:nvSpPr>
        <p:spPr>
          <a:xfrm>
            <a:off x="3339839" y="1630016"/>
            <a:ext cx="318053" cy="238539"/>
          </a:xfrm>
          <a:prstGeom prst="rightArrow">
            <a:avLst/>
          </a:prstGeom>
          <a:solidFill>
            <a:schemeClr val="accent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p:nvSpPr>
        <p:spPr>
          <a:xfrm>
            <a:off x="3874791" y="2395775"/>
            <a:ext cx="839099" cy="795131"/>
          </a:xfrm>
          <a:prstGeom prst="rect">
            <a:avLst/>
          </a:prstGeom>
          <a:solidFill>
            <a:schemeClr val="accent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prstClr val="white"/>
                </a:solidFill>
                <a:latin typeface="Futura Std Medium" panose="020B0502020204020303" pitchFamily="34" charset="0"/>
                <a:cs typeface="Futura Medium" panose="020B0602020204020303" pitchFamily="34" charset="-79"/>
              </a:rPr>
              <a:t>Goal</a:t>
            </a:r>
          </a:p>
        </p:txBody>
      </p:sp>
      <p:sp>
        <p:nvSpPr>
          <p:cNvPr id="11" name="Right Arrow 10"/>
          <p:cNvSpPr/>
          <p:nvPr/>
        </p:nvSpPr>
        <p:spPr>
          <a:xfrm rot="5400000">
            <a:off x="4066637" y="3393046"/>
            <a:ext cx="318053" cy="238539"/>
          </a:xfrm>
          <a:prstGeom prst="rightArrow">
            <a:avLst/>
          </a:prstGeom>
          <a:solidFill>
            <a:schemeClr val="accent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p:nvSpPr>
        <p:spPr>
          <a:xfrm>
            <a:off x="3874789" y="3910130"/>
            <a:ext cx="1217473" cy="488450"/>
          </a:xfrm>
          <a:prstGeom prst="rect">
            <a:avLst/>
          </a:prstGeom>
          <a:solidFill>
            <a:schemeClr val="accent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prstClr val="white"/>
                </a:solidFill>
                <a:latin typeface="Futura Std Medium" panose="020B0502020204020303" pitchFamily="34" charset="0"/>
                <a:cs typeface="Futura Medium" panose="020B0602020204020303" pitchFamily="34" charset="-79"/>
              </a:rPr>
              <a:t>Objective</a:t>
            </a:r>
          </a:p>
        </p:txBody>
      </p:sp>
      <p:sp>
        <p:nvSpPr>
          <p:cNvPr id="13" name="Right Arrow 12"/>
          <p:cNvSpPr/>
          <p:nvPr/>
        </p:nvSpPr>
        <p:spPr>
          <a:xfrm>
            <a:off x="5240137" y="4035085"/>
            <a:ext cx="318053" cy="238539"/>
          </a:xfrm>
          <a:prstGeom prst="rightArrow">
            <a:avLst/>
          </a:prstGeom>
          <a:solidFill>
            <a:schemeClr val="accent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5706065" y="3910131"/>
            <a:ext cx="2365879" cy="488450"/>
          </a:xfrm>
          <a:prstGeom prst="rect">
            <a:avLst/>
          </a:prstGeom>
          <a:solidFill>
            <a:schemeClr val="accent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prstClr val="white"/>
                </a:solidFill>
                <a:latin typeface="Futura Std Medium" panose="020B0502020204020303" pitchFamily="34" charset="0"/>
                <a:cs typeface="Futura Medium" panose="020B0602020204020303" pitchFamily="34" charset="-79"/>
              </a:rPr>
              <a:t>Actions &amp; Targets</a:t>
            </a:r>
          </a:p>
        </p:txBody>
      </p:sp>
      <p:sp>
        <p:nvSpPr>
          <p:cNvPr id="16" name="Rectangle 15"/>
          <p:cNvSpPr/>
          <p:nvPr/>
        </p:nvSpPr>
        <p:spPr>
          <a:xfrm>
            <a:off x="238248" y="2310672"/>
            <a:ext cx="2942565" cy="457200"/>
          </a:xfrm>
          <a:prstGeom prst="rect">
            <a:avLst/>
          </a:prstGeom>
          <a:solidFill>
            <a:schemeClr val="accent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prstClr val="white"/>
                </a:solidFill>
                <a:latin typeface="Futura Std Medium" panose="020B0502020204020303" pitchFamily="34" charset="0"/>
                <a:cs typeface="Futura Medium" panose="020B0602020204020303" pitchFamily="34" charset="-79"/>
              </a:rPr>
              <a:t>Values</a:t>
            </a:r>
            <a:endParaRPr lang="en-US" dirty="0">
              <a:solidFill>
                <a:prstClr val="white"/>
              </a:solidFill>
            </a:endParaRPr>
          </a:p>
        </p:txBody>
      </p:sp>
      <p:sp>
        <p:nvSpPr>
          <p:cNvPr id="15" name="Slide Number Placeholder 14"/>
          <p:cNvSpPr>
            <a:spLocks noGrp="1"/>
          </p:cNvSpPr>
          <p:nvPr>
            <p:ph type="sldNum" sz="quarter" idx="4"/>
          </p:nvPr>
        </p:nvSpPr>
        <p:spPr>
          <a:xfrm>
            <a:off x="7086600" y="0"/>
            <a:ext cx="2057400" cy="365125"/>
          </a:xfrm>
        </p:spPr>
        <p:txBody>
          <a:bodyPr/>
          <a:lstStyle/>
          <a:p>
            <a:fld id="{67C6E009-2DBA-F247-B862-030270300697}" type="slidenum">
              <a:rPr lang="en-US" smtClean="0"/>
              <a:pPr/>
              <a:t>2</a:t>
            </a:fld>
            <a:endParaRPr lang="en-US" dirty="0"/>
          </a:p>
        </p:txBody>
      </p:sp>
      <p:sp>
        <p:nvSpPr>
          <p:cNvPr id="19" name="Rectangle 18">
            <a:extLst>
              <a:ext uri="{FF2B5EF4-FFF2-40B4-BE49-F238E27FC236}">
                <a16:creationId xmlns:a16="http://schemas.microsoft.com/office/drawing/2014/main" xmlns="" id="{C079BAF4-BDBC-9A4A-96B4-685ABE46709A}"/>
              </a:ext>
            </a:extLst>
          </p:cNvPr>
          <p:cNvSpPr/>
          <p:nvPr/>
        </p:nvSpPr>
        <p:spPr>
          <a:xfrm>
            <a:off x="3874790" y="1371597"/>
            <a:ext cx="4462588" cy="795131"/>
          </a:xfrm>
          <a:prstGeom prst="rect">
            <a:avLst/>
          </a:prstGeom>
          <a:solidFill>
            <a:schemeClr val="accent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prstClr val="white"/>
                </a:solidFill>
                <a:latin typeface="Futura Std Medium" panose="020B0502020204020303" pitchFamily="34" charset="0"/>
                <a:cs typeface="Futura Medium" panose="020B0602020204020303" pitchFamily="34" charset="-79"/>
              </a:rPr>
              <a:t>Strategic Priorities</a:t>
            </a:r>
          </a:p>
        </p:txBody>
      </p:sp>
      <p:sp>
        <p:nvSpPr>
          <p:cNvPr id="20" name="Rectangle 19">
            <a:extLst>
              <a:ext uri="{FF2B5EF4-FFF2-40B4-BE49-F238E27FC236}">
                <a16:creationId xmlns:a16="http://schemas.microsoft.com/office/drawing/2014/main" xmlns="" id="{E49AAEEB-7E22-4544-AA25-5203C8182103}"/>
              </a:ext>
            </a:extLst>
          </p:cNvPr>
          <p:cNvSpPr/>
          <p:nvPr/>
        </p:nvSpPr>
        <p:spPr>
          <a:xfrm>
            <a:off x="4809831" y="2403058"/>
            <a:ext cx="869706" cy="795131"/>
          </a:xfrm>
          <a:prstGeom prst="rect">
            <a:avLst/>
          </a:prstGeom>
          <a:solidFill>
            <a:schemeClr val="accent4">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prstClr val="white"/>
                </a:solidFill>
                <a:latin typeface="Futura Std Medium" panose="020B0502020204020303" pitchFamily="34" charset="0"/>
                <a:cs typeface="Futura Medium" panose="020B0602020204020303" pitchFamily="34" charset="-79"/>
              </a:rPr>
              <a:t>Goal</a:t>
            </a:r>
          </a:p>
        </p:txBody>
      </p:sp>
      <p:sp>
        <p:nvSpPr>
          <p:cNvPr id="22" name="Rectangle 21">
            <a:extLst>
              <a:ext uri="{FF2B5EF4-FFF2-40B4-BE49-F238E27FC236}">
                <a16:creationId xmlns:a16="http://schemas.microsoft.com/office/drawing/2014/main" xmlns="" id="{2701711E-6F05-0841-A486-E8FE2CB56154}"/>
              </a:ext>
            </a:extLst>
          </p:cNvPr>
          <p:cNvSpPr/>
          <p:nvPr/>
        </p:nvSpPr>
        <p:spPr>
          <a:xfrm>
            <a:off x="5775478" y="2403058"/>
            <a:ext cx="746168" cy="795131"/>
          </a:xfrm>
          <a:prstGeom prst="rect">
            <a:avLst/>
          </a:prstGeom>
          <a:solidFill>
            <a:schemeClr val="accent4">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prstClr val="white"/>
                </a:solidFill>
                <a:latin typeface="Futura Std Medium" panose="020B0502020204020303" pitchFamily="34" charset="0"/>
                <a:cs typeface="Futura Medium" panose="020B0602020204020303" pitchFamily="34" charset="-79"/>
              </a:rPr>
              <a:t>Goal</a:t>
            </a:r>
          </a:p>
        </p:txBody>
      </p:sp>
      <p:sp>
        <p:nvSpPr>
          <p:cNvPr id="23" name="Rectangle 22">
            <a:extLst>
              <a:ext uri="{FF2B5EF4-FFF2-40B4-BE49-F238E27FC236}">
                <a16:creationId xmlns:a16="http://schemas.microsoft.com/office/drawing/2014/main" xmlns="" id="{D54EE511-C53A-184D-9F91-E81529C1C668}"/>
              </a:ext>
            </a:extLst>
          </p:cNvPr>
          <p:cNvSpPr/>
          <p:nvPr/>
        </p:nvSpPr>
        <p:spPr>
          <a:xfrm>
            <a:off x="6617587" y="2395774"/>
            <a:ext cx="813271" cy="795131"/>
          </a:xfrm>
          <a:prstGeom prst="rect">
            <a:avLst/>
          </a:prstGeom>
          <a:solidFill>
            <a:schemeClr val="accent4">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prstClr val="white"/>
                </a:solidFill>
                <a:latin typeface="Futura Std Medium" panose="020B0502020204020303" pitchFamily="34" charset="0"/>
                <a:cs typeface="Futura Medium" panose="020B0602020204020303" pitchFamily="34" charset="-79"/>
              </a:rPr>
              <a:t>Goal</a:t>
            </a:r>
          </a:p>
        </p:txBody>
      </p:sp>
      <p:sp>
        <p:nvSpPr>
          <p:cNvPr id="24" name="Rectangle 23">
            <a:extLst>
              <a:ext uri="{FF2B5EF4-FFF2-40B4-BE49-F238E27FC236}">
                <a16:creationId xmlns:a16="http://schemas.microsoft.com/office/drawing/2014/main" xmlns="" id="{E295C656-D137-C241-924E-F475AF096B07}"/>
              </a:ext>
            </a:extLst>
          </p:cNvPr>
          <p:cNvSpPr/>
          <p:nvPr/>
        </p:nvSpPr>
        <p:spPr>
          <a:xfrm>
            <a:off x="7524107" y="2403058"/>
            <a:ext cx="813271" cy="795131"/>
          </a:xfrm>
          <a:prstGeom prst="rect">
            <a:avLst/>
          </a:prstGeom>
          <a:solidFill>
            <a:schemeClr val="accent4">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prstClr val="white"/>
                </a:solidFill>
                <a:latin typeface="Futura Std Medium" panose="020B0502020204020303" pitchFamily="34" charset="0"/>
                <a:cs typeface="Futura Medium" panose="020B0602020204020303" pitchFamily="34" charset="-79"/>
              </a:rPr>
              <a:t>Goal</a:t>
            </a:r>
          </a:p>
        </p:txBody>
      </p:sp>
      <p:sp>
        <p:nvSpPr>
          <p:cNvPr id="25" name="Rectangle 24">
            <a:extLst>
              <a:ext uri="{FF2B5EF4-FFF2-40B4-BE49-F238E27FC236}">
                <a16:creationId xmlns:a16="http://schemas.microsoft.com/office/drawing/2014/main" xmlns="" id="{07BAADA7-CD7F-3646-AEFE-EA28CD64F443}"/>
              </a:ext>
            </a:extLst>
          </p:cNvPr>
          <p:cNvSpPr/>
          <p:nvPr/>
        </p:nvSpPr>
        <p:spPr>
          <a:xfrm>
            <a:off x="3874788" y="4513049"/>
            <a:ext cx="1217473" cy="488450"/>
          </a:xfrm>
          <a:prstGeom prst="rect">
            <a:avLst/>
          </a:prstGeom>
          <a:solidFill>
            <a:schemeClr val="accent4">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prstClr val="white"/>
                </a:solidFill>
                <a:latin typeface="Futura Std Medium" panose="020B0502020204020303" pitchFamily="34" charset="0"/>
                <a:cs typeface="Futura Medium" panose="020B0602020204020303" pitchFamily="34" charset="-79"/>
              </a:rPr>
              <a:t>Objective</a:t>
            </a:r>
          </a:p>
        </p:txBody>
      </p:sp>
      <p:sp>
        <p:nvSpPr>
          <p:cNvPr id="26" name="Rectangle 25">
            <a:extLst>
              <a:ext uri="{FF2B5EF4-FFF2-40B4-BE49-F238E27FC236}">
                <a16:creationId xmlns:a16="http://schemas.microsoft.com/office/drawing/2014/main" xmlns="" id="{871E3CAD-1B5D-7D42-8E90-AE93F6283E2A}"/>
              </a:ext>
            </a:extLst>
          </p:cNvPr>
          <p:cNvSpPr/>
          <p:nvPr/>
        </p:nvSpPr>
        <p:spPr>
          <a:xfrm>
            <a:off x="3874788" y="5117804"/>
            <a:ext cx="1217473" cy="488450"/>
          </a:xfrm>
          <a:prstGeom prst="rect">
            <a:avLst/>
          </a:prstGeom>
          <a:solidFill>
            <a:schemeClr val="accent4">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prstClr val="white"/>
                </a:solidFill>
                <a:latin typeface="Futura Std Medium" panose="020B0502020204020303" pitchFamily="34" charset="0"/>
                <a:cs typeface="Futura Medium" panose="020B0602020204020303" pitchFamily="34" charset="-79"/>
              </a:rPr>
              <a:t>Objective</a:t>
            </a:r>
          </a:p>
        </p:txBody>
      </p:sp>
    </p:spTree>
    <p:extLst>
      <p:ext uri="{BB962C8B-B14F-4D97-AF65-F5344CB8AC3E}">
        <p14:creationId xmlns:p14="http://schemas.microsoft.com/office/powerpoint/2010/main" val="2436566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8" grpId="0" animBg="1"/>
      <p:bldP spid="9" grpId="0" animBg="1"/>
      <p:bldP spid="10" grpId="0" animBg="1"/>
      <p:bldP spid="11" grpId="0" animBg="1"/>
      <p:bldP spid="12" grpId="0" animBg="1"/>
      <p:bldP spid="13" grpId="0" animBg="1"/>
      <p:bldP spid="14" grpId="0" animBg="1"/>
      <p:bldP spid="16" grpId="0" animBg="1"/>
      <p:bldP spid="19" grpId="0" animBg="1"/>
      <p:bldP spid="20" grpId="0" animBg="1"/>
      <p:bldP spid="22" grpId="0" animBg="1"/>
      <p:bldP spid="23" grpId="0" animBg="1"/>
      <p:bldP spid="24" grpId="0" animBg="1"/>
      <p:bldP spid="25" grpId="0" animBg="1"/>
      <p:bldP spid="2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0"/>
          </p:nvPr>
        </p:nvSpPr>
        <p:spPr>
          <a:xfrm>
            <a:off x="369247" y="837213"/>
            <a:ext cx="8460427" cy="5629275"/>
          </a:xfrm>
        </p:spPr>
        <p:txBody>
          <a:bodyPr/>
          <a:lstStyle/>
          <a:p>
            <a:r>
              <a:rPr lang="en-US" sz="2000" dirty="0" smtClean="0"/>
              <a:t>GOAL:</a:t>
            </a:r>
            <a:r>
              <a:rPr lang="en-US" sz="2000" dirty="0"/>
              <a:t> </a:t>
            </a:r>
            <a:r>
              <a:rPr lang="en-US" sz="2000" dirty="0" smtClean="0"/>
              <a:t>Create </a:t>
            </a:r>
            <a:r>
              <a:rPr lang="en-US" sz="2000" dirty="0"/>
              <a:t>diverse housing opportunities that support great neighborhoods.</a:t>
            </a:r>
            <a:endParaRPr lang="en-US" sz="2000" i="1" dirty="0"/>
          </a:p>
          <a:p>
            <a:endParaRPr lang="en-US" sz="800" dirty="0" smtClean="0"/>
          </a:p>
          <a:p>
            <a:pPr lvl="0"/>
            <a:r>
              <a:rPr lang="en-US" sz="2000" dirty="0">
                <a:solidFill>
                  <a:prstClr val="black"/>
                </a:solidFill>
                <a:latin typeface="Arial" panose="020B0604020202020204" pitchFamily="34" charset="0"/>
                <a:cs typeface="Arial" panose="020B0604020202020204" pitchFamily="34" charset="0"/>
              </a:rPr>
              <a:t>OBJECTIVE: </a:t>
            </a:r>
            <a:r>
              <a:rPr lang="en-US" sz="2000" dirty="0"/>
              <a:t>G-2d.  Assess urban growth boundaries adjustment</a:t>
            </a:r>
            <a:r>
              <a:rPr lang="en-US" sz="2000" dirty="0" smtClean="0">
                <a:solidFill>
                  <a:prstClr val="black"/>
                </a:solidFill>
              </a:rPr>
              <a:t>.</a:t>
            </a:r>
            <a:endParaRPr lang="en-US" sz="2000" dirty="0">
              <a:solidFill>
                <a:prstClr val="black"/>
              </a:solidFill>
            </a:endParaRPr>
          </a:p>
          <a:p>
            <a:pPr lvl="0"/>
            <a:endParaRPr lang="en-US" sz="800" dirty="0">
              <a:solidFill>
                <a:prstClr val="black"/>
              </a:solidFill>
              <a:latin typeface="Arial" panose="020B0604020202020204" pitchFamily="34" charset="0"/>
              <a:cs typeface="Arial" panose="020B0604020202020204" pitchFamily="34" charset="0"/>
            </a:endParaRPr>
          </a:p>
          <a:p>
            <a:r>
              <a:rPr lang="en-US" sz="2000" dirty="0">
                <a:solidFill>
                  <a:prstClr val="black"/>
                </a:solidFill>
                <a:latin typeface="Arial" panose="020B0604020202020204" pitchFamily="34" charset="0"/>
                <a:cs typeface="Arial" panose="020B0604020202020204" pitchFamily="34" charset="0"/>
              </a:rPr>
              <a:t>STATUS: </a:t>
            </a:r>
            <a:r>
              <a:rPr lang="en-US" sz="2000" dirty="0" smtClean="0">
                <a:solidFill>
                  <a:prstClr val="black"/>
                </a:solidFill>
                <a:latin typeface="Arial" panose="020B0604020202020204" pitchFamily="34" charset="0"/>
                <a:cs typeface="Arial" panose="020B0604020202020204" pitchFamily="34" charset="0"/>
              </a:rPr>
              <a:t>This work is underway,</a:t>
            </a:r>
            <a:r>
              <a:rPr lang="en-US" sz="2000" dirty="0" smtClean="0"/>
              <a:t> staff is evaluating </a:t>
            </a:r>
            <a:r>
              <a:rPr lang="en-US" sz="2000" dirty="0"/>
              <a:t>need and working with legal counsel and City Council to determine next steps.  </a:t>
            </a:r>
            <a:endParaRPr lang="en-US" sz="2000" dirty="0">
              <a:solidFill>
                <a:prstClr val="black"/>
              </a:solidFill>
            </a:endParaRPr>
          </a:p>
          <a:p>
            <a:pPr lvl="0"/>
            <a:endParaRPr lang="en-US" sz="800" dirty="0">
              <a:solidFill>
                <a:prstClr val="black"/>
              </a:solidFill>
            </a:endParaRPr>
          </a:p>
          <a:p>
            <a:pPr lvl="0"/>
            <a:r>
              <a:rPr lang="en-US" sz="2000" dirty="0">
                <a:solidFill>
                  <a:prstClr val="black"/>
                </a:solidFill>
              </a:rPr>
              <a:t>NEXT STEPS: </a:t>
            </a:r>
            <a:r>
              <a:rPr lang="en-US" sz="2000" dirty="0" smtClean="0"/>
              <a:t>To be determined</a:t>
            </a:r>
            <a:r>
              <a:rPr lang="en-US" sz="2000" dirty="0" smtClean="0">
                <a:solidFill>
                  <a:prstClr val="black"/>
                </a:solidFill>
              </a:rPr>
              <a:t>.</a:t>
            </a:r>
            <a:endParaRPr lang="en-US" sz="2800" dirty="0"/>
          </a:p>
        </p:txBody>
      </p:sp>
      <p:sp>
        <p:nvSpPr>
          <p:cNvPr id="5" name="Slide Number Placeholder 4"/>
          <p:cNvSpPr>
            <a:spLocks noGrp="1"/>
          </p:cNvSpPr>
          <p:nvPr>
            <p:ph type="sldNum" sz="quarter" idx="4"/>
          </p:nvPr>
        </p:nvSpPr>
        <p:spPr/>
        <p:txBody>
          <a:bodyPr/>
          <a:lstStyle/>
          <a:p>
            <a:fld id="{67C6E009-2DBA-F247-B862-030270300697}" type="slidenum">
              <a:rPr lang="en-US" smtClean="0"/>
              <a:pPr/>
              <a:t>20</a:t>
            </a:fld>
            <a:endParaRPr lang="en-US" dirty="0"/>
          </a:p>
        </p:txBody>
      </p:sp>
      <p:sp>
        <p:nvSpPr>
          <p:cNvPr id="6" name="TextBox 5"/>
          <p:cNvSpPr txBox="1"/>
          <p:nvPr/>
        </p:nvSpPr>
        <p:spPr>
          <a:xfrm>
            <a:off x="1816486" y="209262"/>
            <a:ext cx="5565947" cy="658642"/>
          </a:xfrm>
          <a:prstGeom prst="rect">
            <a:avLst/>
          </a:prstGeom>
          <a:solidFill>
            <a:srgbClr val="7030A0"/>
          </a:solidFill>
        </p:spPr>
        <p:txBody>
          <a:bodyPr wrap="none" rtlCol="0">
            <a:spAutoFit/>
          </a:bodyPr>
          <a:lstStyle/>
          <a:p>
            <a:pPr algn="ctr">
              <a:lnSpc>
                <a:spcPct val="115000"/>
              </a:lnSpc>
              <a:spcBef>
                <a:spcPts val="600"/>
              </a:spcBef>
              <a:spcAft>
                <a:spcPts val="600"/>
              </a:spcAft>
            </a:pPr>
            <a:r>
              <a:rPr lang="en-US" sz="3200" b="1" dirty="0">
                <a:solidFill>
                  <a:srgbClr val="FFFFFF"/>
                </a:solidFill>
                <a:latin typeface="Arial" panose="020B0604020202020204" pitchFamily="34" charset="0"/>
                <a:ea typeface="MS Gothic" panose="020B0609070205080204" pitchFamily="49" charset="-128"/>
                <a:cs typeface="Arial" panose="020B0604020202020204" pitchFamily="34" charset="0"/>
              </a:rPr>
              <a:t>HOUSING OPPORTUNITIES</a:t>
            </a:r>
            <a:endParaRPr lang="en-US" sz="3200" b="1" dirty="0">
              <a:effectLst/>
              <a:latin typeface="Arial" panose="020B0604020202020204" pitchFamily="34" charset="0"/>
              <a:ea typeface="MS Gothic" panose="020B0609070205080204" pitchFamily="49" charset="-128"/>
              <a:cs typeface="Arial" panose="020B0604020202020204" pitchFamily="34" charset="0"/>
            </a:endParaRPr>
          </a:p>
        </p:txBody>
      </p:sp>
    </p:spTree>
    <p:extLst>
      <p:ext uri="{BB962C8B-B14F-4D97-AF65-F5344CB8AC3E}">
        <p14:creationId xmlns:p14="http://schemas.microsoft.com/office/powerpoint/2010/main" val="31887895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0F740650-3CD7-5F4F-A676-51B6639167FE}"/>
              </a:ext>
            </a:extLst>
          </p:cNvPr>
          <p:cNvSpPr>
            <a:spLocks noGrp="1"/>
          </p:cNvSpPr>
          <p:nvPr>
            <p:ph idx="10"/>
          </p:nvPr>
        </p:nvSpPr>
        <p:spPr>
          <a:xfrm>
            <a:off x="322626" y="2148392"/>
            <a:ext cx="8460427" cy="2344648"/>
          </a:xfrm>
        </p:spPr>
        <p:txBody>
          <a:bodyPr/>
          <a:lstStyle/>
          <a:p>
            <a:pPr algn="ctr">
              <a:spcBef>
                <a:spcPts val="2400"/>
              </a:spcBef>
            </a:pPr>
            <a:r>
              <a:rPr lang="en-US" sz="9600" dirty="0" smtClean="0">
                <a:latin typeface="Arial" panose="020B0604020202020204" pitchFamily="34" charset="0"/>
                <a:cs typeface="Arial" panose="020B0604020202020204" pitchFamily="34" charset="0"/>
              </a:rPr>
              <a:t>Questions?</a:t>
            </a:r>
            <a:endParaRPr lang="en-US" sz="96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 xmlns:a16="http://schemas.microsoft.com/office/drawing/2014/main" id="{7E79243A-F054-B544-995E-7FF4ED1B357B}"/>
              </a:ext>
            </a:extLst>
          </p:cNvPr>
          <p:cNvSpPr>
            <a:spLocks noGrp="1"/>
          </p:cNvSpPr>
          <p:nvPr>
            <p:ph type="sldNum" sz="quarter" idx="4"/>
          </p:nvPr>
        </p:nvSpPr>
        <p:spPr/>
        <p:txBody>
          <a:bodyPr/>
          <a:lstStyle/>
          <a:p>
            <a:fld id="{67C6E009-2DBA-F247-B862-030270300697}" type="slidenum">
              <a:rPr lang="en-US" smtClean="0"/>
              <a:pPr/>
              <a:t>21</a:t>
            </a:fld>
            <a:endParaRPr lang="en-US" dirty="0"/>
          </a:p>
        </p:txBody>
      </p:sp>
    </p:spTree>
    <p:extLst>
      <p:ext uri="{BB962C8B-B14F-4D97-AF65-F5344CB8AC3E}">
        <p14:creationId xmlns:p14="http://schemas.microsoft.com/office/powerpoint/2010/main" val="38428567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94D60FE0-5F75-E34C-80E8-74F86D722257}"/>
              </a:ext>
            </a:extLst>
          </p:cNvPr>
          <p:cNvSpPr>
            <a:spLocks noGrp="1"/>
          </p:cNvSpPr>
          <p:nvPr>
            <p:ph idx="1"/>
          </p:nvPr>
        </p:nvSpPr>
        <p:spPr>
          <a:xfrm>
            <a:off x="770411" y="182562"/>
            <a:ext cx="7603177" cy="593766"/>
          </a:xfrm>
          <a:solidFill>
            <a:srgbClr val="7030A0"/>
          </a:solidFill>
        </p:spPr>
        <p:txBody>
          <a:bodyPr/>
          <a:lstStyle/>
          <a:p>
            <a:pPr algn="ctr"/>
            <a:r>
              <a:rPr lang="en-US" sz="3200" dirty="0" smtClean="0">
                <a:solidFill>
                  <a:schemeClr val="bg1"/>
                </a:solidFill>
                <a:latin typeface="Arial" panose="020B0604020202020204" pitchFamily="34" charset="0"/>
                <a:cs typeface="Arial" panose="020B0604020202020204" pitchFamily="34" charset="0"/>
              </a:rPr>
              <a:t>Vision</a:t>
            </a:r>
            <a:endParaRPr lang="en-US" sz="3200" dirty="0">
              <a:solidFill>
                <a:schemeClr val="bg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061AA444-CA55-CB49-9475-EC771B132C62}"/>
              </a:ext>
            </a:extLst>
          </p:cNvPr>
          <p:cNvSpPr>
            <a:spLocks noGrp="1"/>
          </p:cNvSpPr>
          <p:nvPr>
            <p:ph idx="10"/>
          </p:nvPr>
        </p:nvSpPr>
        <p:spPr>
          <a:xfrm>
            <a:off x="0" y="1990846"/>
            <a:ext cx="9144000" cy="2835797"/>
          </a:xfrm>
        </p:spPr>
        <p:txBody>
          <a:bodyPr/>
          <a:lstStyle/>
          <a:p>
            <a:r>
              <a:rPr lang="en-US" sz="4800" b="1" dirty="0" smtClean="0">
                <a:latin typeface="Arial" panose="020B0604020202020204" pitchFamily="34" charset="0"/>
                <a:cs typeface="Arial" panose="020B0604020202020204" pitchFamily="34" charset="0"/>
              </a:rPr>
              <a:t>A </a:t>
            </a:r>
            <a:r>
              <a:rPr lang="en-US" sz="4800" b="1" dirty="0">
                <a:latin typeface="Arial" panose="020B0604020202020204" pitchFamily="34" charset="0"/>
                <a:cs typeface="Arial" panose="020B0604020202020204" pitchFamily="34" charset="0"/>
              </a:rPr>
              <a:t>collaborative and caring city inspiring </a:t>
            </a:r>
            <a:r>
              <a:rPr lang="en-US" sz="4800" b="1" dirty="0" smtClean="0">
                <a:latin typeface="Arial" panose="020B0604020202020204" pitchFamily="34" charset="0"/>
                <a:cs typeface="Arial" panose="020B0604020202020204" pitchFamily="34" charset="0"/>
              </a:rPr>
              <a:t>an exceptional </a:t>
            </a:r>
            <a:r>
              <a:rPr lang="en-US" sz="4800" b="1" dirty="0">
                <a:latin typeface="Arial" panose="020B0604020202020204" pitchFamily="34" charset="0"/>
                <a:cs typeface="Arial" panose="020B0604020202020204" pitchFamily="34" charset="0"/>
              </a:rPr>
              <a:t>quality of life</a:t>
            </a:r>
            <a:r>
              <a:rPr lang="en-US" sz="4800" b="1" dirty="0" smtClean="0">
                <a:latin typeface="Arial" panose="020B0604020202020204" pitchFamily="34" charset="0"/>
                <a:cs typeface="Arial" panose="020B0604020202020204" pitchFamily="34" charset="0"/>
              </a:rPr>
              <a:t>.</a:t>
            </a:r>
            <a:endParaRPr lang="en-US" sz="4800" b="1"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xmlns="" id="{9B242A14-06D2-2140-ADD5-8BACFB0A4EC5}"/>
              </a:ext>
            </a:extLst>
          </p:cNvPr>
          <p:cNvSpPr>
            <a:spLocks noGrp="1"/>
          </p:cNvSpPr>
          <p:nvPr>
            <p:ph type="sldNum" sz="quarter" idx="4"/>
          </p:nvPr>
        </p:nvSpPr>
        <p:spPr/>
        <p:txBody>
          <a:bodyPr/>
          <a:lstStyle/>
          <a:p>
            <a:fld id="{67C6E009-2DBA-F247-B862-030270300697}" type="slidenum">
              <a:rPr lang="en-US" smtClean="0"/>
              <a:pPr/>
              <a:t>3</a:t>
            </a:fld>
            <a:endParaRPr lang="en-US" dirty="0"/>
          </a:p>
        </p:txBody>
      </p:sp>
    </p:spTree>
    <p:extLst>
      <p:ext uri="{BB962C8B-B14F-4D97-AF65-F5344CB8AC3E}">
        <p14:creationId xmlns:p14="http://schemas.microsoft.com/office/powerpoint/2010/main" val="1221342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94D60FE0-5F75-E34C-80E8-74F86D722257}"/>
              </a:ext>
            </a:extLst>
          </p:cNvPr>
          <p:cNvSpPr>
            <a:spLocks noGrp="1"/>
          </p:cNvSpPr>
          <p:nvPr>
            <p:ph idx="1"/>
          </p:nvPr>
        </p:nvSpPr>
        <p:spPr>
          <a:xfrm>
            <a:off x="770411" y="180137"/>
            <a:ext cx="7603177" cy="593766"/>
          </a:xfrm>
          <a:solidFill>
            <a:srgbClr val="7030A0"/>
          </a:solidFill>
        </p:spPr>
        <p:txBody>
          <a:bodyPr/>
          <a:lstStyle/>
          <a:p>
            <a:pPr algn="ctr"/>
            <a:r>
              <a:rPr lang="en-US" sz="3200" dirty="0" smtClean="0">
                <a:solidFill>
                  <a:schemeClr val="bg1"/>
                </a:solidFill>
                <a:latin typeface="Arial" panose="020B0604020202020204" pitchFamily="34" charset="0"/>
                <a:cs typeface="Arial" panose="020B0604020202020204" pitchFamily="34" charset="0"/>
              </a:rPr>
              <a:t>Mission</a:t>
            </a:r>
            <a:endParaRPr lang="en-US" sz="3200" dirty="0">
              <a:solidFill>
                <a:schemeClr val="bg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061AA444-CA55-CB49-9475-EC771B132C62}"/>
              </a:ext>
            </a:extLst>
          </p:cNvPr>
          <p:cNvSpPr>
            <a:spLocks noGrp="1"/>
          </p:cNvSpPr>
          <p:nvPr>
            <p:ph idx="10"/>
          </p:nvPr>
        </p:nvSpPr>
        <p:spPr>
          <a:xfrm>
            <a:off x="0" y="1587737"/>
            <a:ext cx="9144000" cy="4072283"/>
          </a:xfrm>
        </p:spPr>
        <p:txBody>
          <a:bodyPr/>
          <a:lstStyle/>
          <a:p>
            <a:r>
              <a:rPr lang="en-US" sz="4800" b="1" dirty="0" smtClean="0">
                <a:latin typeface="Arial" panose="020B0604020202020204" pitchFamily="34" charset="0"/>
                <a:cs typeface="Arial" panose="020B0604020202020204" pitchFamily="34" charset="0"/>
              </a:rPr>
              <a:t>The </a:t>
            </a:r>
            <a:r>
              <a:rPr lang="en-US" sz="4800" b="1" dirty="0">
                <a:latin typeface="Arial" panose="020B0604020202020204" pitchFamily="34" charset="0"/>
                <a:cs typeface="Arial" panose="020B0604020202020204" pitchFamily="34" charset="0"/>
              </a:rPr>
              <a:t>City of McMinnville delivers high-quality services in collaboration with partners for a prosperous, safe, and livable community</a:t>
            </a:r>
            <a:r>
              <a:rPr lang="en-US" sz="4800" b="1" dirty="0" smtClean="0">
                <a:latin typeface="Arial" panose="020B0604020202020204" pitchFamily="34" charset="0"/>
                <a:cs typeface="Arial" panose="020B0604020202020204" pitchFamily="34" charset="0"/>
              </a:rPr>
              <a:t>.</a:t>
            </a:r>
            <a:endParaRPr lang="en-US" sz="4800" b="1"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xmlns="" id="{9B242A14-06D2-2140-ADD5-8BACFB0A4EC5}"/>
              </a:ext>
            </a:extLst>
          </p:cNvPr>
          <p:cNvSpPr>
            <a:spLocks noGrp="1"/>
          </p:cNvSpPr>
          <p:nvPr>
            <p:ph type="sldNum" sz="quarter" idx="4"/>
          </p:nvPr>
        </p:nvSpPr>
        <p:spPr/>
        <p:txBody>
          <a:bodyPr/>
          <a:lstStyle/>
          <a:p>
            <a:fld id="{67C6E009-2DBA-F247-B862-030270300697}" type="slidenum">
              <a:rPr lang="en-US" smtClean="0"/>
              <a:pPr/>
              <a:t>4</a:t>
            </a:fld>
            <a:endParaRPr lang="en-US" dirty="0"/>
          </a:p>
        </p:txBody>
      </p:sp>
    </p:spTree>
    <p:extLst>
      <p:ext uri="{BB962C8B-B14F-4D97-AF65-F5344CB8AC3E}">
        <p14:creationId xmlns:p14="http://schemas.microsoft.com/office/powerpoint/2010/main" val="30065801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94D60FE0-5F75-E34C-80E8-74F86D722257}"/>
              </a:ext>
            </a:extLst>
          </p:cNvPr>
          <p:cNvSpPr>
            <a:spLocks noGrp="1"/>
          </p:cNvSpPr>
          <p:nvPr>
            <p:ph idx="1"/>
          </p:nvPr>
        </p:nvSpPr>
        <p:spPr>
          <a:xfrm>
            <a:off x="826448" y="132179"/>
            <a:ext cx="7603177" cy="593766"/>
          </a:xfrm>
          <a:solidFill>
            <a:srgbClr val="7030A0"/>
          </a:solidFill>
        </p:spPr>
        <p:txBody>
          <a:bodyPr/>
          <a:lstStyle/>
          <a:p>
            <a:pPr algn="ctr"/>
            <a:r>
              <a:rPr lang="en-US" sz="3200" dirty="0" smtClean="0">
                <a:solidFill>
                  <a:schemeClr val="bg1"/>
                </a:solidFill>
                <a:latin typeface="Arial" panose="020B0604020202020204" pitchFamily="34" charset="0"/>
                <a:cs typeface="Arial" panose="020B0604020202020204" pitchFamily="34" charset="0"/>
              </a:rPr>
              <a:t>Values</a:t>
            </a:r>
            <a:endParaRPr lang="en-US" sz="3200" dirty="0">
              <a:solidFill>
                <a:schemeClr val="bg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061AA444-CA55-CB49-9475-EC771B132C62}"/>
              </a:ext>
            </a:extLst>
          </p:cNvPr>
          <p:cNvSpPr>
            <a:spLocks noGrp="1"/>
          </p:cNvSpPr>
          <p:nvPr>
            <p:ph idx="10"/>
          </p:nvPr>
        </p:nvSpPr>
        <p:spPr>
          <a:xfrm>
            <a:off x="0" y="1545842"/>
            <a:ext cx="9144000" cy="3905834"/>
          </a:xfrm>
        </p:spPr>
        <p:txBody>
          <a:bodyPr/>
          <a:lstStyle/>
          <a:p>
            <a:pPr algn="ctr"/>
            <a:r>
              <a:rPr lang="en-US" b="1" dirty="0" smtClean="0">
                <a:solidFill>
                  <a:schemeClr val="accent4"/>
                </a:solidFill>
                <a:latin typeface="Arial" panose="020B0604020202020204" pitchFamily="34" charset="0"/>
                <a:cs typeface="Arial" panose="020B0604020202020204" pitchFamily="34" charset="0"/>
              </a:rPr>
              <a:t>STEWARDSHIP</a:t>
            </a:r>
          </a:p>
          <a:p>
            <a:pPr algn="ctr"/>
            <a:endParaRPr lang="en-US" sz="1200" b="1" dirty="0" smtClean="0">
              <a:solidFill>
                <a:schemeClr val="accent4"/>
              </a:solidFill>
              <a:latin typeface="Arial" panose="020B0604020202020204" pitchFamily="34" charset="0"/>
              <a:cs typeface="Arial" panose="020B0604020202020204" pitchFamily="34" charset="0"/>
            </a:endParaRPr>
          </a:p>
          <a:p>
            <a:r>
              <a:rPr lang="en-US" sz="4000" b="1" dirty="0" smtClean="0">
                <a:latin typeface="Arial" panose="020B0604020202020204" pitchFamily="34" charset="0"/>
                <a:cs typeface="Arial" panose="020B0604020202020204" pitchFamily="34" charset="0"/>
              </a:rPr>
              <a:t>We </a:t>
            </a:r>
            <a:r>
              <a:rPr lang="en-US" sz="4000" b="1" dirty="0">
                <a:latin typeface="Arial" panose="020B0604020202020204" pitchFamily="34" charset="0"/>
                <a:cs typeface="Arial" panose="020B0604020202020204" pitchFamily="34" charset="0"/>
              </a:rPr>
              <a:t>are responsible caretakers of our shared public assets and resources. We do this </a:t>
            </a:r>
            <a:r>
              <a:rPr lang="en-US" sz="4000" b="1" dirty="0" smtClean="0">
                <a:latin typeface="Arial" panose="020B0604020202020204" pitchFamily="34" charset="0"/>
                <a:cs typeface="Arial" panose="020B0604020202020204" pitchFamily="34" charset="0"/>
              </a:rPr>
              <a:t>to preserve </a:t>
            </a:r>
            <a:r>
              <a:rPr lang="en-US" sz="4000" b="1" dirty="0">
                <a:latin typeface="Arial" panose="020B0604020202020204" pitchFamily="34" charset="0"/>
                <a:cs typeface="Arial" panose="020B0604020202020204" pitchFamily="34" charset="0"/>
              </a:rPr>
              <a:t>the strong sense of community pride which is a McMinnville trademark.</a:t>
            </a:r>
          </a:p>
        </p:txBody>
      </p:sp>
      <p:sp>
        <p:nvSpPr>
          <p:cNvPr id="4" name="Slide Number Placeholder 3">
            <a:extLst>
              <a:ext uri="{FF2B5EF4-FFF2-40B4-BE49-F238E27FC236}">
                <a16:creationId xmlns:a16="http://schemas.microsoft.com/office/drawing/2014/main" xmlns="" id="{9B242A14-06D2-2140-ADD5-8BACFB0A4EC5}"/>
              </a:ext>
            </a:extLst>
          </p:cNvPr>
          <p:cNvSpPr>
            <a:spLocks noGrp="1"/>
          </p:cNvSpPr>
          <p:nvPr>
            <p:ph type="sldNum" sz="quarter" idx="4"/>
          </p:nvPr>
        </p:nvSpPr>
        <p:spPr/>
        <p:txBody>
          <a:bodyPr/>
          <a:lstStyle/>
          <a:p>
            <a:fld id="{67C6E009-2DBA-F247-B862-030270300697}" type="slidenum">
              <a:rPr lang="en-US" smtClean="0"/>
              <a:pPr/>
              <a:t>5</a:t>
            </a:fld>
            <a:endParaRPr lang="en-US" dirty="0"/>
          </a:p>
        </p:txBody>
      </p:sp>
    </p:spTree>
    <p:extLst>
      <p:ext uri="{BB962C8B-B14F-4D97-AF65-F5344CB8AC3E}">
        <p14:creationId xmlns:p14="http://schemas.microsoft.com/office/powerpoint/2010/main" val="34203498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94D60FE0-5F75-E34C-80E8-74F86D722257}"/>
              </a:ext>
            </a:extLst>
          </p:cNvPr>
          <p:cNvSpPr>
            <a:spLocks noGrp="1"/>
          </p:cNvSpPr>
          <p:nvPr>
            <p:ph idx="1"/>
          </p:nvPr>
        </p:nvSpPr>
        <p:spPr>
          <a:xfrm>
            <a:off x="826448" y="168274"/>
            <a:ext cx="7603177" cy="593766"/>
          </a:xfrm>
          <a:solidFill>
            <a:srgbClr val="7030A0"/>
          </a:solidFill>
        </p:spPr>
        <p:txBody>
          <a:bodyPr/>
          <a:lstStyle/>
          <a:p>
            <a:pPr algn="ctr"/>
            <a:r>
              <a:rPr lang="en-US" sz="3200" dirty="0" smtClean="0">
                <a:solidFill>
                  <a:schemeClr val="bg1"/>
                </a:solidFill>
                <a:latin typeface="Arial" panose="020B0604020202020204" pitchFamily="34" charset="0"/>
                <a:cs typeface="Arial" panose="020B0604020202020204" pitchFamily="34" charset="0"/>
              </a:rPr>
              <a:t>Values</a:t>
            </a:r>
            <a:endParaRPr lang="en-US" sz="3200" dirty="0">
              <a:solidFill>
                <a:schemeClr val="bg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061AA444-CA55-CB49-9475-EC771B132C62}"/>
              </a:ext>
            </a:extLst>
          </p:cNvPr>
          <p:cNvSpPr>
            <a:spLocks noGrp="1"/>
          </p:cNvSpPr>
          <p:nvPr>
            <p:ph idx="10"/>
          </p:nvPr>
        </p:nvSpPr>
        <p:spPr>
          <a:xfrm>
            <a:off x="0" y="789084"/>
            <a:ext cx="9144000" cy="4847787"/>
          </a:xfrm>
        </p:spPr>
        <p:txBody>
          <a:bodyPr/>
          <a:lstStyle/>
          <a:p>
            <a:pPr algn="ctr"/>
            <a:r>
              <a:rPr lang="en-US" b="1" dirty="0" smtClean="0">
                <a:solidFill>
                  <a:schemeClr val="accent4"/>
                </a:solidFill>
                <a:latin typeface="Arial" panose="020B0604020202020204" pitchFamily="34" charset="0"/>
                <a:cs typeface="Arial" panose="020B0604020202020204" pitchFamily="34" charset="0"/>
              </a:rPr>
              <a:t>EQUITY</a:t>
            </a:r>
          </a:p>
          <a:p>
            <a:pPr algn="ctr"/>
            <a:endParaRPr lang="en-US" sz="1200" b="1" dirty="0">
              <a:solidFill>
                <a:schemeClr val="accent4"/>
              </a:solidFill>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We are a compassionate and welcoming community for all—different points of view </a:t>
            </a:r>
            <a:r>
              <a:rPr lang="en-US" b="1" dirty="0" smtClean="0">
                <a:latin typeface="Arial" panose="020B0604020202020204" pitchFamily="34" charset="0"/>
                <a:cs typeface="Arial" panose="020B0604020202020204" pitchFamily="34" charset="0"/>
              </a:rPr>
              <a:t>will be </a:t>
            </a:r>
            <a:r>
              <a:rPr lang="en-US" b="1" dirty="0">
                <a:latin typeface="Arial" panose="020B0604020202020204" pitchFamily="34" charset="0"/>
                <a:cs typeface="Arial" panose="020B0604020202020204" pitchFamily="34" charset="0"/>
              </a:rPr>
              <a:t>respected. Because not all members of our community are equally able to access </a:t>
            </a:r>
            <a:r>
              <a:rPr lang="en-US" b="1" dirty="0" smtClean="0">
                <a:latin typeface="Arial" panose="020B0604020202020204" pitchFamily="34" charset="0"/>
                <a:cs typeface="Arial" panose="020B0604020202020204" pitchFamily="34" charset="0"/>
              </a:rPr>
              <a:t>our services </a:t>
            </a:r>
            <a:r>
              <a:rPr lang="en-US" b="1" dirty="0">
                <a:latin typeface="Arial" panose="020B0604020202020204" pitchFamily="34" charset="0"/>
                <a:cs typeface="Arial" panose="020B0604020202020204" pitchFamily="34" charset="0"/>
              </a:rPr>
              <a:t>or participate in public process, we commit ourselves to lowering these barriers.</a:t>
            </a:r>
          </a:p>
        </p:txBody>
      </p:sp>
      <p:sp>
        <p:nvSpPr>
          <p:cNvPr id="4" name="Slide Number Placeholder 3">
            <a:extLst>
              <a:ext uri="{FF2B5EF4-FFF2-40B4-BE49-F238E27FC236}">
                <a16:creationId xmlns:a16="http://schemas.microsoft.com/office/drawing/2014/main" xmlns="" id="{9B242A14-06D2-2140-ADD5-8BACFB0A4EC5}"/>
              </a:ext>
            </a:extLst>
          </p:cNvPr>
          <p:cNvSpPr>
            <a:spLocks noGrp="1"/>
          </p:cNvSpPr>
          <p:nvPr>
            <p:ph type="sldNum" sz="quarter" idx="4"/>
          </p:nvPr>
        </p:nvSpPr>
        <p:spPr/>
        <p:txBody>
          <a:bodyPr/>
          <a:lstStyle/>
          <a:p>
            <a:fld id="{67C6E009-2DBA-F247-B862-030270300697}" type="slidenum">
              <a:rPr lang="en-US" smtClean="0"/>
              <a:pPr/>
              <a:t>6</a:t>
            </a:fld>
            <a:endParaRPr lang="en-US" dirty="0"/>
          </a:p>
        </p:txBody>
      </p:sp>
    </p:spTree>
    <p:extLst>
      <p:ext uri="{BB962C8B-B14F-4D97-AF65-F5344CB8AC3E}">
        <p14:creationId xmlns:p14="http://schemas.microsoft.com/office/powerpoint/2010/main" val="17631001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94D60FE0-5F75-E34C-80E8-74F86D722257}"/>
              </a:ext>
            </a:extLst>
          </p:cNvPr>
          <p:cNvSpPr>
            <a:spLocks noGrp="1"/>
          </p:cNvSpPr>
          <p:nvPr>
            <p:ph idx="1"/>
          </p:nvPr>
        </p:nvSpPr>
        <p:spPr>
          <a:xfrm>
            <a:off x="826448" y="168274"/>
            <a:ext cx="7603177" cy="593766"/>
          </a:xfrm>
          <a:solidFill>
            <a:srgbClr val="7030A0"/>
          </a:solidFill>
        </p:spPr>
        <p:txBody>
          <a:bodyPr/>
          <a:lstStyle/>
          <a:p>
            <a:pPr algn="ctr"/>
            <a:r>
              <a:rPr lang="en-US" sz="3200" dirty="0" smtClean="0">
                <a:solidFill>
                  <a:schemeClr val="bg1"/>
                </a:solidFill>
                <a:latin typeface="Arial" panose="020B0604020202020204" pitchFamily="34" charset="0"/>
                <a:cs typeface="Arial" panose="020B0604020202020204" pitchFamily="34" charset="0"/>
              </a:rPr>
              <a:t>Values</a:t>
            </a:r>
            <a:endParaRPr lang="en-US" sz="3200" dirty="0">
              <a:solidFill>
                <a:schemeClr val="bg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061AA444-CA55-CB49-9475-EC771B132C62}"/>
              </a:ext>
            </a:extLst>
          </p:cNvPr>
          <p:cNvSpPr>
            <a:spLocks noGrp="1"/>
          </p:cNvSpPr>
          <p:nvPr>
            <p:ph idx="10"/>
          </p:nvPr>
        </p:nvSpPr>
        <p:spPr>
          <a:xfrm>
            <a:off x="0" y="1643849"/>
            <a:ext cx="9144000" cy="3648913"/>
          </a:xfrm>
        </p:spPr>
        <p:txBody>
          <a:bodyPr/>
          <a:lstStyle/>
          <a:p>
            <a:pPr algn="ctr"/>
            <a:r>
              <a:rPr lang="en-US" b="1" dirty="0" smtClean="0">
                <a:solidFill>
                  <a:schemeClr val="accent4"/>
                </a:solidFill>
                <a:latin typeface="Arial" panose="020B0604020202020204" pitchFamily="34" charset="0"/>
                <a:cs typeface="Arial" panose="020B0604020202020204" pitchFamily="34" charset="0"/>
              </a:rPr>
              <a:t>COURAGE</a:t>
            </a:r>
          </a:p>
          <a:p>
            <a:pPr algn="ctr"/>
            <a:endParaRPr lang="en-US" sz="1200" b="1" dirty="0">
              <a:solidFill>
                <a:schemeClr val="accent4"/>
              </a:solidFill>
              <a:latin typeface="Arial" panose="020B0604020202020204" pitchFamily="34" charset="0"/>
              <a:cs typeface="Arial" panose="020B0604020202020204" pitchFamily="34" charset="0"/>
            </a:endParaRPr>
          </a:p>
          <a:p>
            <a:r>
              <a:rPr lang="en-US" sz="4000" b="1" dirty="0">
                <a:latin typeface="Arial" panose="020B0604020202020204" pitchFamily="34" charset="0"/>
                <a:cs typeface="Arial" panose="020B0604020202020204" pitchFamily="34" charset="0"/>
              </a:rPr>
              <a:t>We are future-oriented, proactively embracing and planning for change that is good </a:t>
            </a:r>
            <a:r>
              <a:rPr lang="en-US" sz="4000" b="1" dirty="0" smtClean="0">
                <a:latin typeface="Arial" panose="020B0604020202020204" pitchFamily="34" charset="0"/>
                <a:cs typeface="Arial" panose="020B0604020202020204" pitchFamily="34" charset="0"/>
              </a:rPr>
              <a:t>for our </a:t>
            </a:r>
            <a:r>
              <a:rPr lang="en-US" sz="4000" b="1" dirty="0">
                <a:latin typeface="Arial" panose="020B0604020202020204" pitchFamily="34" charset="0"/>
                <a:cs typeface="Arial" panose="020B0604020202020204" pitchFamily="34" charset="0"/>
              </a:rPr>
              <a:t>community and consistent with our values.</a:t>
            </a:r>
          </a:p>
        </p:txBody>
      </p:sp>
      <p:sp>
        <p:nvSpPr>
          <p:cNvPr id="4" name="Slide Number Placeholder 3">
            <a:extLst>
              <a:ext uri="{FF2B5EF4-FFF2-40B4-BE49-F238E27FC236}">
                <a16:creationId xmlns:a16="http://schemas.microsoft.com/office/drawing/2014/main" xmlns="" id="{9B242A14-06D2-2140-ADD5-8BACFB0A4EC5}"/>
              </a:ext>
            </a:extLst>
          </p:cNvPr>
          <p:cNvSpPr>
            <a:spLocks noGrp="1"/>
          </p:cNvSpPr>
          <p:nvPr>
            <p:ph type="sldNum" sz="quarter" idx="4"/>
          </p:nvPr>
        </p:nvSpPr>
        <p:spPr/>
        <p:txBody>
          <a:bodyPr/>
          <a:lstStyle/>
          <a:p>
            <a:fld id="{67C6E009-2DBA-F247-B862-030270300697}" type="slidenum">
              <a:rPr lang="en-US" smtClean="0"/>
              <a:pPr/>
              <a:t>7</a:t>
            </a:fld>
            <a:endParaRPr lang="en-US" dirty="0"/>
          </a:p>
        </p:txBody>
      </p:sp>
    </p:spTree>
    <p:extLst>
      <p:ext uri="{BB962C8B-B14F-4D97-AF65-F5344CB8AC3E}">
        <p14:creationId xmlns:p14="http://schemas.microsoft.com/office/powerpoint/2010/main" val="25980708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94D60FE0-5F75-E34C-80E8-74F86D722257}"/>
              </a:ext>
            </a:extLst>
          </p:cNvPr>
          <p:cNvSpPr>
            <a:spLocks noGrp="1"/>
          </p:cNvSpPr>
          <p:nvPr>
            <p:ph idx="1"/>
          </p:nvPr>
        </p:nvSpPr>
        <p:spPr>
          <a:xfrm>
            <a:off x="826448" y="168274"/>
            <a:ext cx="7603177" cy="593766"/>
          </a:xfrm>
          <a:solidFill>
            <a:srgbClr val="7030A0"/>
          </a:solidFill>
        </p:spPr>
        <p:txBody>
          <a:bodyPr/>
          <a:lstStyle/>
          <a:p>
            <a:pPr algn="ctr"/>
            <a:r>
              <a:rPr lang="en-US" sz="3200" dirty="0" smtClean="0">
                <a:solidFill>
                  <a:schemeClr val="bg1"/>
                </a:solidFill>
                <a:latin typeface="Arial" panose="020B0604020202020204" pitchFamily="34" charset="0"/>
                <a:cs typeface="Arial" panose="020B0604020202020204" pitchFamily="34" charset="0"/>
              </a:rPr>
              <a:t>Values</a:t>
            </a:r>
            <a:endParaRPr lang="en-US" sz="3200" dirty="0">
              <a:solidFill>
                <a:schemeClr val="bg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061AA444-CA55-CB49-9475-EC771B132C62}"/>
              </a:ext>
            </a:extLst>
          </p:cNvPr>
          <p:cNvSpPr>
            <a:spLocks noGrp="1"/>
          </p:cNvSpPr>
          <p:nvPr>
            <p:ph idx="10"/>
          </p:nvPr>
        </p:nvSpPr>
        <p:spPr>
          <a:xfrm>
            <a:off x="0" y="1703485"/>
            <a:ext cx="9144000" cy="3377802"/>
          </a:xfrm>
        </p:spPr>
        <p:txBody>
          <a:bodyPr/>
          <a:lstStyle/>
          <a:p>
            <a:pPr algn="ctr"/>
            <a:r>
              <a:rPr lang="en-US" b="1" dirty="0" smtClean="0">
                <a:solidFill>
                  <a:schemeClr val="accent4"/>
                </a:solidFill>
                <a:latin typeface="Arial" panose="020B0604020202020204" pitchFamily="34" charset="0"/>
                <a:cs typeface="Arial" panose="020B0604020202020204" pitchFamily="34" charset="0"/>
              </a:rPr>
              <a:t>ACCOUNTABILITY</a:t>
            </a:r>
          </a:p>
          <a:p>
            <a:pPr algn="ctr"/>
            <a:endParaRPr lang="en-US" sz="1200" b="1" dirty="0">
              <a:solidFill>
                <a:schemeClr val="accent4"/>
              </a:solidFill>
              <a:latin typeface="Arial" panose="020B0604020202020204" pitchFamily="34" charset="0"/>
              <a:cs typeface="Arial" panose="020B0604020202020204" pitchFamily="34" charset="0"/>
            </a:endParaRPr>
          </a:p>
          <a:p>
            <a:r>
              <a:rPr lang="en-US" sz="4000" b="1" dirty="0">
                <a:latin typeface="Arial" panose="020B0604020202020204" pitchFamily="34" charset="0"/>
                <a:cs typeface="Arial" panose="020B0604020202020204" pitchFamily="34" charset="0"/>
              </a:rPr>
              <a:t>We believe healthy civil discourse is fostered through responsive service and </a:t>
            </a:r>
            <a:r>
              <a:rPr lang="en-US" sz="4000" b="1" dirty="0" smtClean="0">
                <a:latin typeface="Arial" panose="020B0604020202020204" pitchFamily="34" charset="0"/>
                <a:cs typeface="Arial" panose="020B0604020202020204" pitchFamily="34" charset="0"/>
              </a:rPr>
              <a:t>clear, accurate</a:t>
            </a:r>
            <a:r>
              <a:rPr lang="en-US" sz="4000" b="1" dirty="0">
                <a:latin typeface="Arial" panose="020B0604020202020204" pitchFamily="34" charset="0"/>
                <a:cs typeface="Arial" panose="020B0604020202020204" pitchFamily="34" charset="0"/>
              </a:rPr>
              <a:t>, useful information.</a:t>
            </a:r>
          </a:p>
        </p:txBody>
      </p:sp>
      <p:sp>
        <p:nvSpPr>
          <p:cNvPr id="4" name="Slide Number Placeholder 3">
            <a:extLst>
              <a:ext uri="{FF2B5EF4-FFF2-40B4-BE49-F238E27FC236}">
                <a16:creationId xmlns:a16="http://schemas.microsoft.com/office/drawing/2014/main" xmlns="" id="{9B242A14-06D2-2140-ADD5-8BACFB0A4EC5}"/>
              </a:ext>
            </a:extLst>
          </p:cNvPr>
          <p:cNvSpPr>
            <a:spLocks noGrp="1"/>
          </p:cNvSpPr>
          <p:nvPr>
            <p:ph type="sldNum" sz="quarter" idx="4"/>
          </p:nvPr>
        </p:nvSpPr>
        <p:spPr/>
        <p:txBody>
          <a:bodyPr/>
          <a:lstStyle/>
          <a:p>
            <a:fld id="{67C6E009-2DBA-F247-B862-030270300697}" type="slidenum">
              <a:rPr lang="en-US" smtClean="0"/>
              <a:pPr/>
              <a:t>8</a:t>
            </a:fld>
            <a:endParaRPr lang="en-US" dirty="0"/>
          </a:p>
        </p:txBody>
      </p:sp>
    </p:spTree>
    <p:extLst>
      <p:ext uri="{BB962C8B-B14F-4D97-AF65-F5344CB8AC3E}">
        <p14:creationId xmlns:p14="http://schemas.microsoft.com/office/powerpoint/2010/main" val="26378626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0"/>
          </p:nvPr>
        </p:nvPicPr>
        <p:blipFill>
          <a:blip r:embed="rId3">
            <a:extLst>
              <a:ext uri="{28A0092B-C50C-407E-A947-70E740481C1C}">
                <a14:useLocalDpi xmlns:a14="http://schemas.microsoft.com/office/drawing/2010/main" val="0"/>
              </a:ext>
            </a:extLst>
          </a:blip>
          <a:stretch>
            <a:fillRect/>
          </a:stretch>
        </p:blipFill>
        <p:spPr>
          <a:xfrm>
            <a:off x="0" y="1620501"/>
            <a:ext cx="9144000" cy="1382932"/>
          </a:xfrm>
        </p:spPr>
      </p:pic>
      <p:sp>
        <p:nvSpPr>
          <p:cNvPr id="4" name="Slide Number Placeholder 3"/>
          <p:cNvSpPr>
            <a:spLocks noGrp="1"/>
          </p:cNvSpPr>
          <p:nvPr>
            <p:ph type="sldNum" sz="quarter" idx="4"/>
          </p:nvPr>
        </p:nvSpPr>
        <p:spPr/>
        <p:txBody>
          <a:bodyPr/>
          <a:lstStyle/>
          <a:p>
            <a:fld id="{67C6E009-2DBA-F247-B862-030270300697}" type="slidenum">
              <a:rPr lang="en-US" smtClean="0"/>
              <a:pPr/>
              <a:t>9</a:t>
            </a:fld>
            <a:endParaRPr lang="en-US" dirty="0"/>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849990"/>
            <a:ext cx="9144000" cy="1464906"/>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161453"/>
            <a:ext cx="9144000" cy="1180171"/>
          </a:xfrm>
          <a:prstGeom prst="rect">
            <a:avLst/>
          </a:prstGeom>
        </p:spPr>
      </p:pic>
      <p:pic>
        <p:nvPicPr>
          <p:cNvPr id="10" name="Content Placeholder 9"/>
          <p:cNvPicPr>
            <a:picLocks noGrp="1" noChangeAspect="1"/>
          </p:cNvPicPr>
          <p:nvPr>
            <p:ph idx="1"/>
          </p:nvPr>
        </p:nvPicPr>
        <p:blipFill>
          <a:blip r:embed="rId6">
            <a:extLst>
              <a:ext uri="{28A0092B-C50C-407E-A947-70E740481C1C}">
                <a14:useLocalDpi xmlns:a14="http://schemas.microsoft.com/office/drawing/2010/main" val="0"/>
              </a:ext>
            </a:extLst>
          </a:blip>
          <a:stretch>
            <a:fillRect/>
          </a:stretch>
        </p:blipFill>
        <p:spPr>
          <a:xfrm>
            <a:off x="798321" y="175920"/>
            <a:ext cx="7547357" cy="1463988"/>
          </a:xfrm>
        </p:spPr>
      </p:pic>
    </p:spTree>
    <p:extLst>
      <p:ext uri="{BB962C8B-B14F-4D97-AF65-F5344CB8AC3E}">
        <p14:creationId xmlns:p14="http://schemas.microsoft.com/office/powerpoint/2010/main" val="222578336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rry">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0 Template" id="{639094DA-F769-6541-BB6B-60F85E94A03B}" vid="{B2960668-E3C8-054C-A8CB-4BE87C79BA5C}"/>
    </a:ext>
  </a:extLst>
</a:theme>
</file>

<file path=ppt/theme/theme2.xml><?xml version="1.0" encoding="utf-8"?>
<a:theme xmlns:a="http://schemas.openxmlformats.org/drawingml/2006/main" name="1_Terr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0 Template" id="{639094DA-F769-6541-BB6B-60F85E94A03B}" vid="{B2960668-E3C8-054C-A8CB-4BE87C79BA5C}"/>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Terry.thmx</Template>
  <TotalTime>9808</TotalTime>
  <Words>1095</Words>
  <Application>Microsoft Office PowerPoint</Application>
  <PresentationFormat>On-screen Show (4:3)</PresentationFormat>
  <Paragraphs>162</Paragraphs>
  <Slides>21</Slides>
  <Notes>18</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21</vt:i4>
      </vt:variant>
    </vt:vector>
  </HeadingPairs>
  <TitlesOfParts>
    <vt:vector size="35" baseType="lpstr">
      <vt:lpstr>MS Gothic</vt:lpstr>
      <vt:lpstr>Arial</vt:lpstr>
      <vt:lpstr>Calibri</vt:lpstr>
      <vt:lpstr>Franklin Gothic Book</vt:lpstr>
      <vt:lpstr>Franklin Gothic Medium</vt:lpstr>
      <vt:lpstr>Futura Medium</vt:lpstr>
      <vt:lpstr>Futura Std Book</vt:lpstr>
      <vt:lpstr>Futura Std Heavy</vt:lpstr>
      <vt:lpstr>Futura Std Medium</vt:lpstr>
      <vt:lpstr>Gill Sans</vt:lpstr>
      <vt:lpstr>Gill Sans Light</vt:lpstr>
      <vt:lpstr>Wingdings</vt:lpstr>
      <vt:lpstr>Terry</vt:lpstr>
      <vt:lpstr>1_Terry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ECONorthwest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Reese</dc:creator>
  <cp:lastModifiedBy>Jeff Towery</cp:lastModifiedBy>
  <cp:revision>383</cp:revision>
  <dcterms:created xsi:type="dcterms:W3CDTF">2016-10-04T21:42:02Z</dcterms:created>
  <dcterms:modified xsi:type="dcterms:W3CDTF">2020-02-25T19:24:48Z</dcterms:modified>
</cp:coreProperties>
</file>