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1"/>
  </p:notesMasterIdLst>
  <p:sldIdLst>
    <p:sldId id="404" r:id="rId2"/>
    <p:sldId id="716" r:id="rId3"/>
    <p:sldId id="715" r:id="rId4"/>
    <p:sldId id="862" r:id="rId5"/>
    <p:sldId id="863" r:id="rId6"/>
    <p:sldId id="865" r:id="rId7"/>
    <p:sldId id="866" r:id="rId8"/>
    <p:sldId id="867" r:id="rId9"/>
    <p:sldId id="8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51F0D"/>
    <a:srgbClr val="665920"/>
    <a:srgbClr val="2F290F"/>
    <a:srgbClr val="3D3513"/>
    <a:srgbClr val="241E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82" autoAdjust="0"/>
    <p:restoredTop sz="67961" autoAdjust="0"/>
  </p:normalViewPr>
  <p:slideViewPr>
    <p:cSldViewPr>
      <p:cViewPr varScale="1">
        <p:scale>
          <a:sx n="103" d="100"/>
          <a:sy n="103" d="100"/>
        </p:scale>
        <p:origin x="90"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36E81F4-91DB-4AE8-B054-09143936A7BF}" type="datetimeFigureOut">
              <a:rPr lang="en-US" smtClean="0"/>
              <a:t>12/9/2020</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9B22783-3F1E-4B85-9F09-7995E50C723F}" type="slidenum">
              <a:rPr lang="en-US" smtClean="0"/>
              <a:t>‹#›</a:t>
            </a:fld>
            <a:endParaRPr lang="en-US" dirty="0"/>
          </a:p>
        </p:txBody>
      </p:sp>
    </p:spTree>
    <p:extLst>
      <p:ext uri="{BB962C8B-B14F-4D97-AF65-F5344CB8AC3E}">
        <p14:creationId xmlns:p14="http://schemas.microsoft.com/office/powerpoint/2010/main" val="27829612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Heather</a:t>
            </a:r>
            <a:endParaRPr lang="en-US" dirty="0"/>
          </a:p>
        </p:txBody>
      </p:sp>
      <p:sp>
        <p:nvSpPr>
          <p:cNvPr id="4" name="Slide Number Placeholder 3"/>
          <p:cNvSpPr>
            <a:spLocks noGrp="1"/>
          </p:cNvSpPr>
          <p:nvPr>
            <p:ph type="sldNum" sz="quarter" idx="10"/>
          </p:nvPr>
        </p:nvSpPr>
        <p:spPr/>
        <p:txBody>
          <a:bodyPr/>
          <a:lstStyle/>
          <a:p>
            <a:fld id="{49B22783-3F1E-4B85-9F09-7995E50C723F}" type="slidenum">
              <a:rPr lang="en-US" smtClean="0"/>
              <a:t>1</a:t>
            </a:fld>
            <a:endParaRPr lang="en-US" dirty="0"/>
          </a:p>
        </p:txBody>
      </p:sp>
    </p:spTree>
    <p:extLst>
      <p:ext uri="{BB962C8B-B14F-4D97-AF65-F5344CB8AC3E}">
        <p14:creationId xmlns:p14="http://schemas.microsoft.com/office/powerpoint/2010/main" val="171272233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562600"/>
            <a:ext cx="9144000" cy="12954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userDrawn="1"/>
        </p:nvSpPr>
        <p:spPr>
          <a:xfrm>
            <a:off x="88106" y="5715000"/>
            <a:ext cx="6496050" cy="966216"/>
          </a:xfrm>
          <a:prstGeom prst="rect">
            <a:avLst/>
          </a:prstGeom>
          <a:solidFill>
            <a:srgbClr val="665920"/>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2667000" y="2286000"/>
            <a:ext cx="6477000" cy="1828800"/>
          </a:xfrm>
        </p:spPr>
        <p:txBody>
          <a:bodyPr anchor="b"/>
          <a:lstStyle>
            <a:lvl1pPr>
              <a:defRPr b="1" cap="all" baseline="0">
                <a:solidFill>
                  <a:schemeClr val="tx1"/>
                </a:solidFill>
              </a:defRPr>
            </a:lvl1pPr>
          </a:lstStyle>
          <a:p>
            <a:r>
              <a:rPr kumimoji="0" lang="en-US" dirty="0" smtClean="0"/>
              <a:t>Click to edit Master title style</a:t>
            </a:r>
            <a:endParaRPr kumimoji="0" lang="en-US" dirty="0"/>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672262" y="5181600"/>
            <a:ext cx="2438400" cy="1639614"/>
          </a:xfrm>
          <a:prstGeom prst="rect">
            <a:avLst/>
          </a:prstGeom>
        </p:spPr>
      </p:pic>
      <p:sp>
        <p:nvSpPr>
          <p:cNvPr id="10" name="Subtitle 8"/>
          <p:cNvSpPr txBox="1">
            <a:spLocks/>
          </p:cNvSpPr>
          <p:nvPr userDrawn="1"/>
        </p:nvSpPr>
        <p:spPr>
          <a:xfrm>
            <a:off x="125051" y="5878189"/>
            <a:ext cx="6396037" cy="639837"/>
          </a:xfrm>
          <a:prstGeom prst="rect">
            <a:avLst/>
          </a:prstGeom>
        </p:spPr>
        <p:txBody>
          <a:bodyPr anchor="ctr">
            <a:noAutofit/>
          </a:bodyPr>
          <a:lstStyle>
            <a:lvl1pPr marL="0" indent="0" algn="ctr" rtl="0" eaLnBrk="1" latinLnBrk="0" hangingPunct="1">
              <a:spcBef>
                <a:spcPts val="700"/>
              </a:spcBef>
              <a:buClr>
                <a:schemeClr val="accent2"/>
              </a:buClr>
              <a:buSzPct val="60000"/>
              <a:buFont typeface="Wingdings"/>
              <a:buNone/>
              <a:defRPr kumimoji="0" sz="2800" b="1" kern="1200" baseline="0">
                <a:solidFill>
                  <a:srgbClr val="FFFFFF"/>
                </a:solidFill>
                <a:latin typeface="+mn-lt"/>
                <a:ea typeface="+mn-ea"/>
                <a:cs typeface="+mn-cs"/>
              </a:defRPr>
            </a:lvl1pPr>
            <a:lvl2pPr marL="457200" indent="0" algn="ctr" rtl="0" eaLnBrk="1" latinLnBrk="0" hangingPunct="1">
              <a:spcBef>
                <a:spcPts val="550"/>
              </a:spcBef>
              <a:buClr>
                <a:schemeClr val="accent1"/>
              </a:buClr>
              <a:buSzPct val="70000"/>
              <a:buFont typeface="Wingdings 2"/>
              <a:buNone/>
              <a:defRPr kumimoji="0" sz="2600" kern="1200">
                <a:solidFill>
                  <a:schemeClr val="tx1"/>
                </a:solidFill>
                <a:latin typeface="+mn-lt"/>
                <a:ea typeface="+mn-ea"/>
                <a:cs typeface="+mn-cs"/>
              </a:defRPr>
            </a:lvl2pPr>
            <a:lvl3pPr marL="914400" indent="0" algn="ctr" rtl="0" eaLnBrk="1" latinLnBrk="0" hangingPunct="1">
              <a:spcBef>
                <a:spcPts val="500"/>
              </a:spcBef>
              <a:buClr>
                <a:schemeClr val="accent2"/>
              </a:buClr>
              <a:buSzPct val="75000"/>
              <a:buFont typeface="Wingdings"/>
              <a:buNone/>
              <a:defRPr kumimoji="0" sz="2300" kern="1200">
                <a:solidFill>
                  <a:schemeClr val="tx1"/>
                </a:solidFill>
                <a:latin typeface="+mn-lt"/>
                <a:ea typeface="+mn-ea"/>
                <a:cs typeface="+mn-cs"/>
              </a:defRPr>
            </a:lvl3pPr>
            <a:lvl4pPr marL="1371600" indent="0" algn="ctr" rtl="0" eaLnBrk="1" latinLnBrk="0" hangingPunct="1">
              <a:spcBef>
                <a:spcPts val="400"/>
              </a:spcBef>
              <a:buClr>
                <a:schemeClr val="accent3"/>
              </a:buClr>
              <a:buSzPct val="75000"/>
              <a:buFont typeface="Wingdings"/>
              <a:buNone/>
              <a:defRPr kumimoji="0" sz="2000" kern="1200">
                <a:solidFill>
                  <a:schemeClr val="tx1"/>
                </a:solidFill>
                <a:latin typeface="+mn-lt"/>
                <a:ea typeface="+mn-ea"/>
                <a:cs typeface="+mn-cs"/>
              </a:defRPr>
            </a:lvl4pPr>
            <a:lvl5pPr marL="1828800" indent="0" algn="ctr" rtl="0" eaLnBrk="1" latinLnBrk="0" hangingPunct="1">
              <a:spcBef>
                <a:spcPts val="400"/>
              </a:spcBef>
              <a:buClr>
                <a:schemeClr val="accent4"/>
              </a:buClr>
              <a:buSzPct val="65000"/>
              <a:buFont typeface="Wingdings"/>
              <a:buNone/>
              <a:defRPr kumimoji="0" sz="2000" kern="1200">
                <a:solidFill>
                  <a:schemeClr val="tx1"/>
                </a:solidFill>
                <a:latin typeface="+mn-lt"/>
                <a:ea typeface="+mn-ea"/>
                <a:cs typeface="+mn-cs"/>
              </a:defRPr>
            </a:lvl5pPr>
            <a:lvl6pPr marL="2286000" indent="0" algn="ctr" rtl="0" eaLnBrk="1" latinLnBrk="0" hangingPunct="1">
              <a:spcBef>
                <a:spcPct val="20000"/>
              </a:spcBef>
              <a:buClr>
                <a:schemeClr val="accent1"/>
              </a:buClr>
              <a:buFont typeface="Wingdings"/>
              <a:buNone/>
              <a:defRPr kumimoji="0" sz="1800" kern="1200" baseline="0">
                <a:solidFill>
                  <a:schemeClr val="tx1"/>
                </a:solidFill>
                <a:latin typeface="+mn-lt"/>
                <a:ea typeface="+mn-ea"/>
                <a:cs typeface="+mn-cs"/>
              </a:defRPr>
            </a:lvl6pPr>
            <a:lvl7pPr marL="2743200" indent="0" algn="ctr" rtl="0" eaLnBrk="1" latinLnBrk="0" hangingPunct="1">
              <a:spcBef>
                <a:spcPct val="20000"/>
              </a:spcBef>
              <a:buClr>
                <a:schemeClr val="accent2"/>
              </a:buClr>
              <a:buFont typeface="Wingdings"/>
              <a:buNone/>
              <a:defRPr kumimoji="0" sz="1800" kern="1200" baseline="0">
                <a:solidFill>
                  <a:schemeClr val="tx1"/>
                </a:solidFill>
                <a:latin typeface="+mn-lt"/>
                <a:ea typeface="+mn-ea"/>
                <a:cs typeface="+mn-cs"/>
              </a:defRPr>
            </a:lvl7pPr>
            <a:lvl8pPr marL="3200400" indent="0" algn="ctr" rtl="0" eaLnBrk="1" latinLnBrk="0" hangingPunct="1">
              <a:spcBef>
                <a:spcPct val="20000"/>
              </a:spcBef>
              <a:buClr>
                <a:schemeClr val="accent3"/>
              </a:buClr>
              <a:buFont typeface="Wingdings"/>
              <a:buNone/>
              <a:defRPr kumimoji="0" sz="1800" kern="1200" baseline="0">
                <a:solidFill>
                  <a:schemeClr val="tx1"/>
                </a:solidFill>
                <a:latin typeface="+mn-lt"/>
                <a:ea typeface="+mn-ea"/>
                <a:cs typeface="+mn-cs"/>
              </a:defRPr>
            </a:lvl8pPr>
            <a:lvl9pPr marL="3657600" indent="0" algn="ctr" rtl="0" eaLnBrk="1" latinLnBrk="0" hangingPunct="1">
              <a:spcBef>
                <a:spcPct val="20000"/>
              </a:spcBef>
              <a:buClr>
                <a:schemeClr val="accent4"/>
              </a:buClr>
              <a:buFont typeface="Wingdings"/>
              <a:buNone/>
              <a:defRPr kumimoji="0" sz="1800" kern="1200" baseline="0">
                <a:solidFill>
                  <a:schemeClr val="tx1"/>
                </a:solidFill>
                <a:latin typeface="+mn-lt"/>
                <a:ea typeface="+mn-ea"/>
                <a:cs typeface="+mn-cs"/>
              </a:defRPr>
            </a:lvl9pPr>
          </a:lstStyle>
          <a:p>
            <a:r>
              <a:rPr lang="en-US" dirty="0" smtClean="0"/>
              <a:t>CITY</a:t>
            </a:r>
            <a:r>
              <a:rPr lang="en-US" baseline="0" dirty="0" smtClean="0"/>
              <a:t> COUNCIL PUBLIC HEARING, 12.2.20</a:t>
            </a:r>
            <a:endParaRPr lang="en-US" dirty="0"/>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426742078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ADD5B7-C5DD-442E-9E86-B59D14FB1198}" type="datetimeFigureOut">
              <a:rPr lang="en-US" smtClean="0"/>
              <a:pPr/>
              <a:t>12/9/2020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86FABBA3-BA57-4F9E-B2F3-893672880019}" type="slidenum">
              <a:rPr lang="en-US" smtClean="0"/>
              <a:pPr/>
              <a:t>‹#›</a:t>
            </a:fld>
            <a:endParaRPr lang="en-US" dirty="0"/>
          </a:p>
        </p:txBody>
      </p:sp>
    </p:spTree>
    <p:extLst>
      <p:ext uri="{BB962C8B-B14F-4D97-AF65-F5344CB8AC3E}">
        <p14:creationId xmlns:p14="http://schemas.microsoft.com/office/powerpoint/2010/main" val="82159016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3.gif"/><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C0ADD5B7-C5DD-442E-9E86-B59D14FB1198}" type="datetimeFigureOut">
              <a:rPr lang="en-US" smtClean="0"/>
              <a:pPr/>
              <a:t>12/9/2020</a:t>
            </a:fld>
            <a:endParaRPr lang="en-US" dirty="0"/>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dirty="0"/>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Rectangle 1"/>
          <p:cNvSpPr/>
          <p:nvPr userDrawn="1"/>
        </p:nvSpPr>
        <p:spPr>
          <a:xfrm>
            <a:off x="0" y="-55289"/>
            <a:ext cx="9144000" cy="5541689"/>
          </a:xfrm>
          <a:prstGeom prst="rect">
            <a:avLst/>
          </a:prstGeom>
        </p:spPr>
        <p:style>
          <a:lnRef idx="1">
            <a:schemeClr val="dk1"/>
          </a:lnRef>
          <a:fillRef idx="1001">
            <a:schemeClr val="dk2"/>
          </a:fillRef>
          <a:effectRef idx="1">
            <a:schemeClr val="dk1"/>
          </a:effectRef>
          <a:fontRef idx="minor">
            <a:schemeClr val="dk1"/>
          </a:fontRef>
        </p:style>
        <p:txBody>
          <a:bodyPr rtlCol="0" anchor="ctr"/>
          <a:lstStyle/>
          <a:p>
            <a:pPr algn="ctr"/>
            <a:endParaRPr lang="en-US"/>
          </a:p>
        </p:txBody>
      </p:sp>
      <p:sp>
        <p:nvSpPr>
          <p:cNvPr id="9" name="Rectangle 8"/>
          <p:cNvSpPr/>
          <p:nvPr userDrawn="1"/>
        </p:nvSpPr>
        <p:spPr>
          <a:xfrm>
            <a:off x="381000" y="944880"/>
            <a:ext cx="8553450" cy="81871"/>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userDrawn="1"/>
        </p:nvSpPr>
        <p:spPr>
          <a:xfrm>
            <a:off x="88106" y="5715000"/>
            <a:ext cx="6496050" cy="966216"/>
          </a:xfrm>
          <a:prstGeom prst="rect">
            <a:avLst/>
          </a:prstGeom>
          <a:solidFill>
            <a:srgbClr val="665920"/>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pic>
        <p:nvPicPr>
          <p:cNvPr id="17" name="Picture 16"/>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6672262" y="5181600"/>
            <a:ext cx="2438400" cy="1639614"/>
          </a:xfrm>
          <a:prstGeom prst="rect">
            <a:avLst/>
          </a:prstGeom>
        </p:spPr>
      </p:pic>
      <p:sp>
        <p:nvSpPr>
          <p:cNvPr id="12" name="Subtitle 8"/>
          <p:cNvSpPr txBox="1">
            <a:spLocks/>
          </p:cNvSpPr>
          <p:nvPr userDrawn="1"/>
        </p:nvSpPr>
        <p:spPr>
          <a:xfrm>
            <a:off x="125051" y="5878189"/>
            <a:ext cx="6396037" cy="639837"/>
          </a:xfrm>
          <a:prstGeom prst="rect">
            <a:avLst/>
          </a:prstGeom>
        </p:spPr>
        <p:txBody>
          <a:bodyPr anchor="ctr">
            <a:noAutofit/>
          </a:bodyPr>
          <a:lstStyle>
            <a:lvl1pPr marL="0" indent="0" algn="ctr" rtl="0" eaLnBrk="1" latinLnBrk="0" hangingPunct="1">
              <a:spcBef>
                <a:spcPts val="700"/>
              </a:spcBef>
              <a:buClr>
                <a:schemeClr val="accent2"/>
              </a:buClr>
              <a:buSzPct val="60000"/>
              <a:buFont typeface="Wingdings"/>
              <a:buNone/>
              <a:defRPr kumimoji="0" sz="2800" b="1" kern="1200" baseline="0">
                <a:solidFill>
                  <a:srgbClr val="FFFFFF"/>
                </a:solidFill>
                <a:latin typeface="+mn-lt"/>
                <a:ea typeface="+mn-ea"/>
                <a:cs typeface="+mn-cs"/>
              </a:defRPr>
            </a:lvl1pPr>
            <a:lvl2pPr marL="457200" indent="0" algn="ctr" rtl="0" eaLnBrk="1" latinLnBrk="0" hangingPunct="1">
              <a:spcBef>
                <a:spcPts val="550"/>
              </a:spcBef>
              <a:buClr>
                <a:schemeClr val="accent1"/>
              </a:buClr>
              <a:buSzPct val="70000"/>
              <a:buFont typeface="Wingdings 2"/>
              <a:buNone/>
              <a:defRPr kumimoji="0" sz="2600" kern="1200">
                <a:solidFill>
                  <a:schemeClr val="tx1"/>
                </a:solidFill>
                <a:latin typeface="+mn-lt"/>
                <a:ea typeface="+mn-ea"/>
                <a:cs typeface="+mn-cs"/>
              </a:defRPr>
            </a:lvl2pPr>
            <a:lvl3pPr marL="914400" indent="0" algn="ctr" rtl="0" eaLnBrk="1" latinLnBrk="0" hangingPunct="1">
              <a:spcBef>
                <a:spcPts val="500"/>
              </a:spcBef>
              <a:buClr>
                <a:schemeClr val="accent2"/>
              </a:buClr>
              <a:buSzPct val="75000"/>
              <a:buFont typeface="Wingdings"/>
              <a:buNone/>
              <a:defRPr kumimoji="0" sz="2300" kern="1200">
                <a:solidFill>
                  <a:schemeClr val="tx1"/>
                </a:solidFill>
                <a:latin typeface="+mn-lt"/>
                <a:ea typeface="+mn-ea"/>
                <a:cs typeface="+mn-cs"/>
              </a:defRPr>
            </a:lvl3pPr>
            <a:lvl4pPr marL="1371600" indent="0" algn="ctr" rtl="0" eaLnBrk="1" latinLnBrk="0" hangingPunct="1">
              <a:spcBef>
                <a:spcPts val="400"/>
              </a:spcBef>
              <a:buClr>
                <a:schemeClr val="accent3"/>
              </a:buClr>
              <a:buSzPct val="75000"/>
              <a:buFont typeface="Wingdings"/>
              <a:buNone/>
              <a:defRPr kumimoji="0" sz="2000" kern="1200">
                <a:solidFill>
                  <a:schemeClr val="tx1"/>
                </a:solidFill>
                <a:latin typeface="+mn-lt"/>
                <a:ea typeface="+mn-ea"/>
                <a:cs typeface="+mn-cs"/>
              </a:defRPr>
            </a:lvl4pPr>
            <a:lvl5pPr marL="1828800" indent="0" algn="ctr" rtl="0" eaLnBrk="1" latinLnBrk="0" hangingPunct="1">
              <a:spcBef>
                <a:spcPts val="400"/>
              </a:spcBef>
              <a:buClr>
                <a:schemeClr val="accent4"/>
              </a:buClr>
              <a:buSzPct val="65000"/>
              <a:buFont typeface="Wingdings"/>
              <a:buNone/>
              <a:defRPr kumimoji="0" sz="2000" kern="1200">
                <a:solidFill>
                  <a:schemeClr val="tx1"/>
                </a:solidFill>
                <a:latin typeface="+mn-lt"/>
                <a:ea typeface="+mn-ea"/>
                <a:cs typeface="+mn-cs"/>
              </a:defRPr>
            </a:lvl5pPr>
            <a:lvl6pPr marL="2286000" indent="0" algn="ctr" rtl="0" eaLnBrk="1" latinLnBrk="0" hangingPunct="1">
              <a:spcBef>
                <a:spcPct val="20000"/>
              </a:spcBef>
              <a:buClr>
                <a:schemeClr val="accent1"/>
              </a:buClr>
              <a:buFont typeface="Wingdings"/>
              <a:buNone/>
              <a:defRPr kumimoji="0" sz="1800" kern="1200" baseline="0">
                <a:solidFill>
                  <a:schemeClr val="tx1"/>
                </a:solidFill>
                <a:latin typeface="+mn-lt"/>
                <a:ea typeface="+mn-ea"/>
                <a:cs typeface="+mn-cs"/>
              </a:defRPr>
            </a:lvl6pPr>
            <a:lvl7pPr marL="2743200" indent="0" algn="ctr" rtl="0" eaLnBrk="1" latinLnBrk="0" hangingPunct="1">
              <a:spcBef>
                <a:spcPct val="20000"/>
              </a:spcBef>
              <a:buClr>
                <a:schemeClr val="accent2"/>
              </a:buClr>
              <a:buFont typeface="Wingdings"/>
              <a:buNone/>
              <a:defRPr kumimoji="0" sz="1800" kern="1200" baseline="0">
                <a:solidFill>
                  <a:schemeClr val="tx1"/>
                </a:solidFill>
                <a:latin typeface="+mn-lt"/>
                <a:ea typeface="+mn-ea"/>
                <a:cs typeface="+mn-cs"/>
              </a:defRPr>
            </a:lvl7pPr>
            <a:lvl8pPr marL="3200400" indent="0" algn="ctr" rtl="0" eaLnBrk="1" latinLnBrk="0" hangingPunct="1">
              <a:spcBef>
                <a:spcPct val="20000"/>
              </a:spcBef>
              <a:buClr>
                <a:schemeClr val="accent3"/>
              </a:buClr>
              <a:buFont typeface="Wingdings"/>
              <a:buNone/>
              <a:defRPr kumimoji="0" sz="1800" kern="1200" baseline="0">
                <a:solidFill>
                  <a:schemeClr val="tx1"/>
                </a:solidFill>
                <a:latin typeface="+mn-lt"/>
                <a:ea typeface="+mn-ea"/>
                <a:cs typeface="+mn-cs"/>
              </a:defRPr>
            </a:lvl8pPr>
            <a:lvl9pPr marL="3657600" indent="0" algn="ctr" rtl="0" eaLnBrk="1" latinLnBrk="0" hangingPunct="1">
              <a:spcBef>
                <a:spcPct val="20000"/>
              </a:spcBef>
              <a:buClr>
                <a:schemeClr val="accent4"/>
              </a:buClr>
              <a:buFont typeface="Wingdings"/>
              <a:buNone/>
              <a:defRPr kumimoji="0" sz="1800" kern="1200" baseline="0">
                <a:solidFill>
                  <a:schemeClr val="tx1"/>
                </a:solidFill>
                <a:latin typeface="+mn-lt"/>
                <a:ea typeface="+mn-ea"/>
                <a:cs typeface="+mn-cs"/>
              </a:defRPr>
            </a:lvl9pPr>
          </a:lstStyle>
          <a:p>
            <a:r>
              <a:rPr lang="en-US" dirty="0" smtClean="0"/>
              <a:t>CITY</a:t>
            </a:r>
            <a:r>
              <a:rPr lang="en-US" baseline="0" dirty="0" smtClean="0"/>
              <a:t> COUNCIL PUBLIC HEARING, 12.2.20</a:t>
            </a:r>
            <a:endParaRPr lang="en-US" dirty="0"/>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8" r:id="rId4"/>
  </p:sldLayoutIdLst>
  <p:timing>
    <p:tnLst>
      <p:par>
        <p:cTn id="1" dur="indefinite" restart="never" nodeType="tmRoot"/>
      </p:par>
    </p:tnLst>
  </p:timing>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cid:image002.png@01D582B8.48203000"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id:image002.png@01D582B8.48203000"/>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0" y="-381000"/>
            <a:ext cx="9144000" cy="7315200"/>
          </a:xfrm>
          <a:prstGeom prst="rect">
            <a:avLst/>
          </a:prstGeom>
          <a:ln w="38100" cap="sq">
            <a:noFill/>
            <a:prstDash val="solid"/>
            <a:miter lim="800000"/>
          </a:ln>
          <a:effectLst>
            <a:outerShdw blurRad="50800" dist="38100" dir="2700000" algn="tl" rotWithShape="0">
              <a:srgbClr val="000000">
                <a:alpha val="43000"/>
              </a:srgbClr>
            </a:outerShdw>
          </a:effectLst>
        </p:spPr>
      </p:pic>
      <p:sp>
        <p:nvSpPr>
          <p:cNvPr id="4" name="TextBox 3"/>
          <p:cNvSpPr txBox="1"/>
          <p:nvPr/>
        </p:nvSpPr>
        <p:spPr>
          <a:xfrm>
            <a:off x="1447800" y="6248400"/>
            <a:ext cx="6477000" cy="523220"/>
          </a:xfrm>
          <a:prstGeom prst="rect">
            <a:avLst/>
          </a:prstGeom>
          <a:noFill/>
        </p:spPr>
        <p:txBody>
          <a:bodyPr wrap="square" rtlCol="0">
            <a:spAutoFit/>
          </a:bodyPr>
          <a:lstStyle/>
          <a:p>
            <a:r>
              <a:rPr lang="en-US" sz="2800" b="1" dirty="0" smtClean="0">
                <a:solidFill>
                  <a:srgbClr val="FF6600"/>
                </a:solidFill>
              </a:rPr>
              <a:t>www.growingmcminnvillemindfully.com</a:t>
            </a:r>
            <a:endParaRPr lang="en-US" sz="2800" b="1" dirty="0">
              <a:solidFill>
                <a:srgbClr val="FF6600"/>
              </a:solidFill>
            </a:endParaRPr>
          </a:p>
        </p:txBody>
      </p:sp>
    </p:spTree>
    <p:extLst>
      <p:ext uri="{BB962C8B-B14F-4D97-AF65-F5344CB8AC3E}">
        <p14:creationId xmlns:p14="http://schemas.microsoft.com/office/powerpoint/2010/main" val="12710670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82171" y="152400"/>
            <a:ext cx="7696200" cy="461665"/>
          </a:xfrm>
          <a:prstGeom prst="rect">
            <a:avLst/>
          </a:prstGeom>
          <a:noFill/>
        </p:spPr>
        <p:txBody>
          <a:bodyPr wrap="square" rtlCol="0">
            <a:spAutoFit/>
          </a:bodyPr>
          <a:lstStyle/>
          <a:p>
            <a:pPr algn="ctr"/>
            <a:r>
              <a:rPr lang="en-US" sz="2400" b="1" dirty="0" smtClean="0">
                <a:latin typeface="Arial" panose="020B0604020202020204" pitchFamily="34" charset="0"/>
                <a:cs typeface="Arial" panose="020B0604020202020204" pitchFamily="34" charset="0"/>
              </a:rPr>
              <a:t>ORDINANCE No. </a:t>
            </a:r>
            <a:r>
              <a:rPr lang="en-US" sz="2400" b="1" smtClean="0">
                <a:latin typeface="Arial" panose="020B0604020202020204" pitchFamily="34" charset="0"/>
                <a:cs typeface="Arial" panose="020B0604020202020204" pitchFamily="34" charset="0"/>
              </a:rPr>
              <a:t>5098</a:t>
            </a:r>
            <a:endParaRPr lang="en-US" sz="2400" b="1" dirty="0">
              <a:latin typeface="Arial" panose="020B0604020202020204" pitchFamily="34" charset="0"/>
              <a:cs typeface="Arial" panose="020B0604020202020204" pitchFamily="34" charset="0"/>
            </a:endParaRPr>
          </a:p>
        </p:txBody>
      </p:sp>
      <p:sp>
        <p:nvSpPr>
          <p:cNvPr id="3" name="TextBox 2"/>
          <p:cNvSpPr txBox="1"/>
          <p:nvPr/>
        </p:nvSpPr>
        <p:spPr>
          <a:xfrm>
            <a:off x="286871" y="838200"/>
            <a:ext cx="8686800" cy="6309420"/>
          </a:xfrm>
          <a:prstGeom prst="rect">
            <a:avLst/>
          </a:prstGeom>
          <a:noFill/>
        </p:spPr>
        <p:txBody>
          <a:bodyPr wrap="square" rtlCol="0">
            <a:spAutoFit/>
          </a:bodyPr>
          <a:lstStyle/>
          <a:p>
            <a:endParaRPr lang="en-US" sz="2400" b="1" dirty="0">
              <a:latin typeface="Arial" panose="020B0604020202020204" pitchFamily="34" charset="0"/>
              <a:cs typeface="Arial" panose="020B0604020202020204" pitchFamily="34" charset="0"/>
            </a:endParaRPr>
          </a:p>
          <a:p>
            <a:pPr marL="457200" indent="-457200">
              <a:buFont typeface="+mj-lt"/>
              <a:buAutoNum type="arabicPeriod"/>
            </a:pPr>
            <a:r>
              <a:rPr lang="en-US" sz="2400" b="1" dirty="0" smtClean="0">
                <a:latin typeface="Arial" panose="020B0604020202020204" pitchFamily="34" charset="0"/>
                <a:cs typeface="Arial" panose="020B0604020202020204" pitchFamily="34" charset="0"/>
              </a:rPr>
              <a:t>Adopts the McMinnville Growth Management and Urbanization Plan (MGMUP)</a:t>
            </a:r>
            <a:br>
              <a:rPr lang="en-US" sz="2400" b="1" dirty="0" smtClean="0">
                <a:latin typeface="Arial" panose="020B0604020202020204" pitchFamily="34" charset="0"/>
                <a:cs typeface="Arial" panose="020B0604020202020204" pitchFamily="34" charset="0"/>
              </a:rPr>
            </a:br>
            <a:endParaRPr lang="en-US" sz="2400" b="1" dirty="0" smtClean="0">
              <a:latin typeface="Arial" panose="020B0604020202020204" pitchFamily="34" charset="0"/>
              <a:cs typeface="Arial" panose="020B0604020202020204" pitchFamily="34" charset="0"/>
            </a:endParaRPr>
          </a:p>
          <a:p>
            <a:pPr marL="457200" indent="-457200">
              <a:buFont typeface="+mj-lt"/>
              <a:buAutoNum type="arabicPeriod"/>
            </a:pPr>
            <a:r>
              <a:rPr lang="en-US" sz="2400" b="1" dirty="0" smtClean="0">
                <a:latin typeface="Arial" panose="020B0604020202020204" pitchFamily="34" charset="0"/>
                <a:cs typeface="Arial" panose="020B0604020202020204" pitchFamily="34" charset="0"/>
              </a:rPr>
              <a:t>Adds land to the Urban Growth Boundary (UGB)</a:t>
            </a:r>
            <a:br>
              <a:rPr lang="en-US" sz="2400" b="1" dirty="0" smtClean="0">
                <a:latin typeface="Arial" panose="020B0604020202020204" pitchFamily="34" charset="0"/>
                <a:cs typeface="Arial" panose="020B0604020202020204" pitchFamily="34" charset="0"/>
              </a:rPr>
            </a:br>
            <a:endParaRPr lang="en-US" sz="2400" b="1" dirty="0" smtClean="0">
              <a:latin typeface="Arial" panose="020B0604020202020204" pitchFamily="34" charset="0"/>
              <a:cs typeface="Arial" panose="020B0604020202020204" pitchFamily="34" charset="0"/>
            </a:endParaRPr>
          </a:p>
          <a:p>
            <a:pPr marL="457200" indent="-457200">
              <a:buFont typeface="+mj-lt"/>
              <a:buAutoNum type="arabicPeriod"/>
            </a:pPr>
            <a:r>
              <a:rPr lang="en-US" sz="2400" b="1" dirty="0" smtClean="0">
                <a:latin typeface="Arial" panose="020B0604020202020204" pitchFamily="34" charset="0"/>
                <a:cs typeface="Arial" panose="020B0604020202020204" pitchFamily="34" charset="0"/>
              </a:rPr>
              <a:t>Assigns Comprehensive Plan Designations to  land in the UGB</a:t>
            </a:r>
            <a:br>
              <a:rPr lang="en-US" sz="2400" b="1" dirty="0" smtClean="0">
                <a:latin typeface="Arial" panose="020B0604020202020204" pitchFamily="34" charset="0"/>
                <a:cs typeface="Arial" panose="020B0604020202020204" pitchFamily="34" charset="0"/>
              </a:rPr>
            </a:br>
            <a:endParaRPr lang="en-US" sz="2400" b="1" dirty="0" smtClean="0">
              <a:latin typeface="Arial" panose="020B0604020202020204" pitchFamily="34" charset="0"/>
              <a:cs typeface="Arial" panose="020B0604020202020204" pitchFamily="34" charset="0"/>
            </a:endParaRPr>
          </a:p>
          <a:p>
            <a:pPr marL="457200" indent="-457200">
              <a:buFont typeface="+mj-lt"/>
              <a:buAutoNum type="arabicPeriod"/>
            </a:pPr>
            <a:r>
              <a:rPr lang="en-US" sz="2400" b="1" dirty="0" smtClean="0">
                <a:latin typeface="Arial" panose="020B0604020202020204" pitchFamily="34" charset="0"/>
                <a:cs typeface="Arial" panose="020B0604020202020204" pitchFamily="34" charset="0"/>
              </a:rPr>
              <a:t>Adopts and/or amends selected Comprehensive Plan goals, policies and proposals.</a:t>
            </a:r>
          </a:p>
          <a:p>
            <a:pPr marL="457200" indent="-457200">
              <a:buFont typeface="+mj-lt"/>
              <a:buAutoNum type="arabicPeriod"/>
            </a:pPr>
            <a:endParaRPr lang="en-US" sz="2400" b="1" dirty="0">
              <a:latin typeface="Arial" panose="020B0604020202020204" pitchFamily="34" charset="0"/>
              <a:cs typeface="Arial" panose="020B0604020202020204" pitchFamily="34" charset="0"/>
            </a:endParaRPr>
          </a:p>
          <a:p>
            <a:pPr marL="457200" indent="-457200">
              <a:buFont typeface="+mj-lt"/>
              <a:buAutoNum type="arabicPeriod"/>
            </a:pPr>
            <a:r>
              <a:rPr lang="en-US" sz="2400" b="1" dirty="0" smtClean="0">
                <a:latin typeface="Arial" panose="020B0604020202020204" pitchFamily="34" charset="0"/>
                <a:cs typeface="Arial" panose="020B0604020202020204" pitchFamily="34" charset="0"/>
              </a:rPr>
              <a:t>Amends Section 17 of the McMinnville Municipal Code – the Zoning Ordinance.</a:t>
            </a:r>
          </a:p>
          <a:p>
            <a:endParaRPr lang="en-US" sz="2400" b="1" dirty="0">
              <a:latin typeface="Arial" panose="020B0604020202020204" pitchFamily="34" charset="0"/>
              <a:cs typeface="Arial" panose="020B0604020202020204" pitchFamily="34" charset="0"/>
            </a:endParaRPr>
          </a:p>
          <a:p>
            <a:endParaRPr lang="en-US" sz="2400" b="1" dirty="0" smtClean="0">
              <a:latin typeface="Arial" panose="020B0604020202020204" pitchFamily="34" charset="0"/>
              <a:cs typeface="Arial" panose="020B0604020202020204" pitchFamily="34" charset="0"/>
            </a:endParaRPr>
          </a:p>
          <a:p>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681776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82171" y="152400"/>
            <a:ext cx="7696200" cy="461665"/>
          </a:xfrm>
          <a:prstGeom prst="rect">
            <a:avLst/>
          </a:prstGeom>
          <a:noFill/>
        </p:spPr>
        <p:txBody>
          <a:bodyPr wrap="square" rtlCol="0">
            <a:spAutoFit/>
          </a:bodyPr>
          <a:lstStyle/>
          <a:p>
            <a:pPr algn="ctr"/>
            <a:r>
              <a:rPr lang="en-US" sz="2400" b="1" u="sng" dirty="0" smtClean="0">
                <a:latin typeface="Arial" panose="020B0604020202020204" pitchFamily="34" charset="0"/>
                <a:cs typeface="Arial" panose="020B0604020202020204" pitchFamily="34" charset="0"/>
              </a:rPr>
              <a:t>Since December 3, 2020 Public Hearing</a:t>
            </a:r>
            <a:endParaRPr lang="en-US" sz="2400" b="1" u="sng" dirty="0">
              <a:latin typeface="Arial" panose="020B0604020202020204" pitchFamily="34" charset="0"/>
              <a:cs typeface="Arial" panose="020B0604020202020204" pitchFamily="34" charset="0"/>
            </a:endParaRPr>
          </a:p>
        </p:txBody>
      </p:sp>
      <p:sp>
        <p:nvSpPr>
          <p:cNvPr id="3" name="TextBox 2"/>
          <p:cNvSpPr txBox="1"/>
          <p:nvPr/>
        </p:nvSpPr>
        <p:spPr>
          <a:xfrm>
            <a:off x="533400" y="1524000"/>
            <a:ext cx="8686800" cy="3416320"/>
          </a:xfrm>
          <a:prstGeom prst="rect">
            <a:avLst/>
          </a:prstGeom>
          <a:noFill/>
        </p:spPr>
        <p:txBody>
          <a:bodyPr wrap="square" rtlCol="0">
            <a:spAutoFit/>
          </a:bodyPr>
          <a:lstStyle/>
          <a:p>
            <a:r>
              <a:rPr lang="en-US" sz="2400" b="1" dirty="0" smtClean="0">
                <a:latin typeface="Arial" panose="020B0604020202020204" pitchFamily="34" charset="0"/>
                <a:cs typeface="Arial" panose="020B0604020202020204" pitchFamily="34" charset="0"/>
              </a:rPr>
              <a:t>Kept the Written Record Open to December 4, 2020</a:t>
            </a:r>
          </a:p>
          <a:p>
            <a:pPr marL="914400" indent="-400050">
              <a:buFont typeface="Arial" panose="020B0604020202020204" pitchFamily="34" charset="0"/>
              <a:buChar char="•"/>
            </a:pPr>
            <a:r>
              <a:rPr lang="en-US" sz="2400" b="1" dirty="0" smtClean="0">
                <a:latin typeface="Arial" panose="020B0604020202020204" pitchFamily="34" charset="0"/>
                <a:cs typeface="Arial" panose="020B0604020202020204" pitchFamily="34" charset="0"/>
              </a:rPr>
              <a:t>Travis Johnson Email, 12.04.2020</a:t>
            </a:r>
          </a:p>
          <a:p>
            <a:pPr marL="914400" indent="-400050">
              <a:buFont typeface="Arial" panose="020B0604020202020204" pitchFamily="34" charset="0"/>
              <a:buChar char="•"/>
            </a:pPr>
            <a:r>
              <a:rPr lang="en-US" sz="2400" b="1" dirty="0" smtClean="0">
                <a:latin typeface="Arial" panose="020B0604020202020204" pitchFamily="34" charset="0"/>
                <a:cs typeface="Arial" panose="020B0604020202020204" pitchFamily="34" charset="0"/>
              </a:rPr>
              <a:t>Patty O’Leary Email, 12.04.2020</a:t>
            </a:r>
          </a:p>
          <a:p>
            <a:pPr marL="914400" indent="-400050">
              <a:buFont typeface="Arial" panose="020B0604020202020204" pitchFamily="34" charset="0"/>
              <a:buChar char="•"/>
            </a:pPr>
            <a:r>
              <a:rPr lang="en-US" sz="2400" b="1" dirty="0" smtClean="0">
                <a:latin typeface="Arial" panose="020B0604020202020204" pitchFamily="34" charset="0"/>
                <a:cs typeface="Arial" panose="020B0604020202020204" pitchFamily="34" charset="0"/>
              </a:rPr>
              <a:t>Mark Davis Letter, 12.04.2020</a:t>
            </a:r>
          </a:p>
          <a:p>
            <a:pPr marL="914400" indent="-400050">
              <a:buFont typeface="Arial" panose="020B0604020202020204" pitchFamily="34" charset="0"/>
              <a:buChar char="•"/>
            </a:pPr>
            <a:r>
              <a:rPr lang="en-US" sz="2400" b="1" dirty="0" smtClean="0">
                <a:latin typeface="Arial" panose="020B0604020202020204" pitchFamily="34" charset="0"/>
                <a:cs typeface="Arial" panose="020B0604020202020204" pitchFamily="34" charset="0"/>
              </a:rPr>
              <a:t>Ramsey McPhillips Letter, 12.04.2020</a:t>
            </a:r>
          </a:p>
          <a:p>
            <a:endParaRPr lang="en-US" sz="2400" b="1" dirty="0">
              <a:latin typeface="Arial" panose="020B0604020202020204" pitchFamily="34" charset="0"/>
              <a:cs typeface="Arial" panose="020B0604020202020204" pitchFamily="34" charset="0"/>
            </a:endParaRPr>
          </a:p>
          <a:p>
            <a:r>
              <a:rPr lang="en-US" sz="2400" b="1" dirty="0" smtClean="0">
                <a:latin typeface="Arial" panose="020B0604020202020204" pitchFamily="34" charset="0"/>
                <a:cs typeface="Arial" panose="020B0604020202020204" pitchFamily="34" charset="0"/>
              </a:rPr>
              <a:t>Drafted Findings</a:t>
            </a:r>
          </a:p>
          <a:p>
            <a:endParaRPr lang="en-US" sz="2400" b="1" dirty="0">
              <a:latin typeface="Arial" panose="020B0604020202020204" pitchFamily="34" charset="0"/>
              <a:cs typeface="Arial" panose="020B0604020202020204" pitchFamily="34" charset="0"/>
            </a:endParaRPr>
          </a:p>
          <a:p>
            <a:r>
              <a:rPr lang="en-US" sz="2400" b="1" dirty="0" smtClean="0">
                <a:latin typeface="Arial" panose="020B0604020202020204" pitchFamily="34" charset="0"/>
                <a:cs typeface="Arial" panose="020B0604020202020204" pitchFamily="34" charset="0"/>
              </a:rPr>
              <a:t>Proposed Amendments Based on Public Testimony</a:t>
            </a:r>
          </a:p>
        </p:txBody>
      </p:sp>
    </p:spTree>
    <p:extLst>
      <p:ext uri="{BB962C8B-B14F-4D97-AF65-F5344CB8AC3E}">
        <p14:creationId xmlns:p14="http://schemas.microsoft.com/office/powerpoint/2010/main" val="28525718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82171" y="152400"/>
            <a:ext cx="7696200" cy="461665"/>
          </a:xfrm>
          <a:prstGeom prst="rect">
            <a:avLst/>
          </a:prstGeom>
          <a:noFill/>
        </p:spPr>
        <p:txBody>
          <a:bodyPr wrap="square" rtlCol="0">
            <a:spAutoFit/>
          </a:bodyPr>
          <a:lstStyle/>
          <a:p>
            <a:pPr algn="ctr"/>
            <a:r>
              <a:rPr lang="en-US" sz="2400" b="1" u="sng" dirty="0" smtClean="0">
                <a:latin typeface="Arial" panose="020B0604020202020204" pitchFamily="34" charset="0"/>
                <a:cs typeface="Arial" panose="020B0604020202020204" pitchFamily="34" charset="0"/>
              </a:rPr>
              <a:t>FINDINGS</a:t>
            </a:r>
            <a:endParaRPr lang="en-US" sz="2400" b="1" u="sng" dirty="0">
              <a:latin typeface="Arial" panose="020B0604020202020204" pitchFamily="34" charset="0"/>
              <a:cs typeface="Arial" panose="020B0604020202020204" pitchFamily="34" charset="0"/>
            </a:endParaRPr>
          </a:p>
        </p:txBody>
      </p:sp>
      <p:sp>
        <p:nvSpPr>
          <p:cNvPr id="3" name="TextBox 2"/>
          <p:cNvSpPr txBox="1"/>
          <p:nvPr/>
        </p:nvSpPr>
        <p:spPr>
          <a:xfrm>
            <a:off x="228600" y="990600"/>
            <a:ext cx="8686800" cy="5940088"/>
          </a:xfrm>
          <a:prstGeom prst="rect">
            <a:avLst/>
          </a:prstGeom>
          <a:noFill/>
        </p:spPr>
        <p:txBody>
          <a:bodyPr wrap="square" rtlCol="0">
            <a:spAutoFit/>
          </a:bodyPr>
          <a:lstStyle/>
          <a:p>
            <a:pPr marL="342900" indent="-342900">
              <a:buFont typeface="Arial" panose="020B0604020202020204" pitchFamily="34" charset="0"/>
              <a:buChar char="•"/>
            </a:pPr>
            <a:r>
              <a:rPr lang="en-US" sz="2400" b="1" dirty="0" smtClean="0">
                <a:latin typeface="Arial" panose="020B0604020202020204" pitchFamily="34" charset="0"/>
                <a:cs typeface="Arial" panose="020B0604020202020204" pitchFamily="34" charset="0"/>
              </a:rPr>
              <a:t>Added Chapter 8.0 – Public Testimony (December 7, 2020)</a:t>
            </a:r>
          </a:p>
          <a:p>
            <a:pPr marL="342900" indent="-342900">
              <a:buFont typeface="Arial" panose="020B0604020202020204" pitchFamily="34" charset="0"/>
              <a:buChar char="•"/>
            </a:pPr>
            <a:endParaRPr lang="en-US" sz="2400" b="1"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b="1" dirty="0" smtClean="0">
                <a:latin typeface="Arial" panose="020B0604020202020204" pitchFamily="34" charset="0"/>
                <a:cs typeface="Arial" panose="020B0604020202020204" pitchFamily="34" charset="0"/>
              </a:rPr>
              <a:t>Added Two Additional Issues and Findings (December 8, 2020)</a:t>
            </a:r>
          </a:p>
          <a:p>
            <a:endParaRPr lang="en-US" sz="2400" b="1" dirty="0">
              <a:latin typeface="Arial" panose="020B0604020202020204" pitchFamily="34" charset="0"/>
              <a:cs typeface="Arial" panose="020B0604020202020204" pitchFamily="34" charset="0"/>
            </a:endParaRPr>
          </a:p>
          <a:p>
            <a:pPr marL="1255713" indent="-342900">
              <a:buFont typeface="Wingdings" panose="05000000000000000000" pitchFamily="2" charset="2"/>
              <a:buChar char="q"/>
            </a:pPr>
            <a:r>
              <a:rPr lang="en-US" sz="2400" b="1" dirty="0" smtClean="0">
                <a:latin typeface="Arial" panose="020B0604020202020204" pitchFamily="34" charset="0"/>
                <a:cs typeface="Arial" panose="020B0604020202020204" pitchFamily="34" charset="0"/>
              </a:rPr>
              <a:t>R5 Land Allowed on Local Collector Street </a:t>
            </a:r>
            <a:br>
              <a:rPr lang="en-US" sz="2400" b="1" dirty="0" smtClean="0">
                <a:latin typeface="Arial" panose="020B0604020202020204" pitchFamily="34" charset="0"/>
                <a:cs typeface="Arial" panose="020B0604020202020204" pitchFamily="34" charset="0"/>
              </a:rPr>
            </a:br>
            <a:r>
              <a:rPr lang="en-US" sz="2400" b="1" dirty="0" smtClean="0">
                <a:latin typeface="Arial" panose="020B0604020202020204" pitchFamily="34" charset="0"/>
                <a:cs typeface="Arial" panose="020B0604020202020204" pitchFamily="34" charset="0"/>
              </a:rPr>
              <a:t>(page 216)  Section 17.21 versus 17.22</a:t>
            </a:r>
            <a:endParaRPr lang="en-US" sz="2400" b="1" dirty="0">
              <a:latin typeface="Arial" panose="020B0604020202020204" pitchFamily="34" charset="0"/>
              <a:cs typeface="Arial" panose="020B0604020202020204" pitchFamily="34" charset="0"/>
            </a:endParaRPr>
          </a:p>
          <a:p>
            <a:endParaRPr lang="en-US" sz="2400" b="1" dirty="0" smtClean="0">
              <a:latin typeface="Arial" panose="020B0604020202020204" pitchFamily="34" charset="0"/>
              <a:cs typeface="Arial" panose="020B0604020202020204" pitchFamily="34" charset="0"/>
            </a:endParaRPr>
          </a:p>
          <a:p>
            <a:pPr marL="1255713" indent="-342900">
              <a:buFont typeface="Wingdings" panose="05000000000000000000" pitchFamily="2" charset="2"/>
              <a:buChar char="q"/>
            </a:pPr>
            <a:r>
              <a:rPr lang="en-US" sz="2400" b="1" dirty="0" smtClean="0">
                <a:latin typeface="Arial" panose="020B0604020202020204" pitchFamily="34" charset="0"/>
                <a:cs typeface="Arial" panose="020B0604020202020204" pitchFamily="34" charset="0"/>
              </a:rPr>
              <a:t>Tax Lot 00200 (page 217)</a:t>
            </a:r>
            <a:br>
              <a:rPr lang="en-US" sz="2400" b="1" dirty="0" smtClean="0">
                <a:latin typeface="Arial" panose="020B0604020202020204" pitchFamily="34" charset="0"/>
                <a:cs typeface="Arial" panose="020B0604020202020204" pitchFamily="34" charset="0"/>
              </a:rPr>
            </a:br>
            <a:r>
              <a:rPr lang="en-US" sz="2400" b="1" dirty="0" smtClean="0">
                <a:latin typeface="Arial" panose="020B0604020202020204" pitchFamily="34" charset="0"/>
                <a:cs typeface="Arial" panose="020B0604020202020204" pitchFamily="34" charset="0"/>
              </a:rPr>
              <a:t>Part of NW-EX1b Study Area Findings </a:t>
            </a:r>
            <a:br>
              <a:rPr lang="en-US" sz="2400" b="1" dirty="0" smtClean="0">
                <a:latin typeface="Arial" panose="020B0604020202020204" pitchFamily="34" charset="0"/>
                <a:cs typeface="Arial" panose="020B0604020202020204" pitchFamily="34" charset="0"/>
              </a:rPr>
            </a:br>
            <a:r>
              <a:rPr lang="en-US" sz="2400" b="1" dirty="0" smtClean="0">
                <a:latin typeface="Arial" panose="020B0604020202020204" pitchFamily="34" charset="0"/>
                <a:cs typeface="Arial" panose="020B0604020202020204" pitchFamily="34" charset="0"/>
              </a:rPr>
              <a:t>(NW-EX1b – R2)</a:t>
            </a:r>
            <a:br>
              <a:rPr lang="en-US" sz="2400" b="1" dirty="0" smtClean="0">
                <a:latin typeface="Arial" panose="020B0604020202020204" pitchFamily="34" charset="0"/>
                <a:cs typeface="Arial" panose="020B0604020202020204" pitchFamily="34" charset="0"/>
              </a:rPr>
            </a:br>
            <a:r>
              <a:rPr lang="en-US" sz="2400" b="1" dirty="0" smtClean="0">
                <a:latin typeface="Arial" panose="020B0604020202020204" pitchFamily="34" charset="0"/>
                <a:cs typeface="Arial" panose="020B0604020202020204" pitchFamily="34" charset="0"/>
              </a:rPr>
              <a:t>Rated  poorly for Factor 3, 5 and 7 of Goal 14.</a:t>
            </a:r>
            <a:br>
              <a:rPr lang="en-US" sz="2400" b="1" dirty="0" smtClean="0">
                <a:latin typeface="Arial" panose="020B0604020202020204" pitchFamily="34" charset="0"/>
                <a:cs typeface="Arial" panose="020B0604020202020204" pitchFamily="34" charset="0"/>
              </a:rPr>
            </a:br>
            <a:r>
              <a:rPr lang="en-US" sz="2400" b="1" dirty="0" smtClean="0">
                <a:latin typeface="Arial" panose="020B0604020202020204" pitchFamily="34" charset="0"/>
                <a:cs typeface="Arial" panose="020B0604020202020204" pitchFamily="34" charset="0"/>
              </a:rPr>
              <a:t>Appendix C  (pages C-186 – C-204)</a:t>
            </a:r>
          </a:p>
          <a:p>
            <a:endParaRPr lang="en-US" sz="2400" b="1" dirty="0" smtClean="0">
              <a:latin typeface="Arial" panose="020B0604020202020204" pitchFamily="34" charset="0"/>
              <a:cs typeface="Arial" panose="020B0604020202020204" pitchFamily="34" charset="0"/>
            </a:endParaRPr>
          </a:p>
          <a:p>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88826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82171" y="152400"/>
            <a:ext cx="7696200" cy="830997"/>
          </a:xfrm>
          <a:prstGeom prst="rect">
            <a:avLst/>
          </a:prstGeom>
          <a:noFill/>
        </p:spPr>
        <p:txBody>
          <a:bodyPr wrap="square" rtlCol="0">
            <a:spAutoFit/>
          </a:bodyPr>
          <a:lstStyle/>
          <a:p>
            <a:pPr algn="ctr"/>
            <a:r>
              <a:rPr lang="en-US" sz="2400" b="1" u="sng" dirty="0" smtClean="0">
                <a:latin typeface="Arial" panose="020B0604020202020204" pitchFamily="34" charset="0"/>
                <a:cs typeface="Arial" panose="020B0604020202020204" pitchFamily="34" charset="0"/>
              </a:rPr>
              <a:t>PROPOSED AMENDMENTS BASED ON </a:t>
            </a:r>
            <a:br>
              <a:rPr lang="en-US" sz="2400" b="1" u="sng" dirty="0" smtClean="0">
                <a:latin typeface="Arial" panose="020B0604020202020204" pitchFamily="34" charset="0"/>
                <a:cs typeface="Arial" panose="020B0604020202020204" pitchFamily="34" charset="0"/>
              </a:rPr>
            </a:br>
            <a:r>
              <a:rPr lang="en-US" sz="2400" b="1" u="sng" dirty="0" smtClean="0">
                <a:latin typeface="Arial" panose="020B0604020202020204" pitchFamily="34" charset="0"/>
                <a:cs typeface="Arial" panose="020B0604020202020204" pitchFamily="34" charset="0"/>
              </a:rPr>
              <a:t>PUBLIC TESTIMONY</a:t>
            </a:r>
            <a:endParaRPr lang="en-US" sz="2400" b="1" u="sng" dirty="0">
              <a:latin typeface="Arial" panose="020B0604020202020204" pitchFamily="34" charset="0"/>
              <a:cs typeface="Arial" panose="020B0604020202020204" pitchFamily="34" charset="0"/>
            </a:endParaRPr>
          </a:p>
        </p:txBody>
      </p:sp>
      <p:sp>
        <p:nvSpPr>
          <p:cNvPr id="3" name="TextBox 2"/>
          <p:cNvSpPr txBox="1"/>
          <p:nvPr/>
        </p:nvSpPr>
        <p:spPr>
          <a:xfrm>
            <a:off x="515471" y="1524000"/>
            <a:ext cx="8229600" cy="4801314"/>
          </a:xfrm>
          <a:prstGeom prst="rect">
            <a:avLst/>
          </a:prstGeom>
          <a:noFill/>
        </p:spPr>
        <p:txBody>
          <a:bodyPr wrap="square" rtlCol="0">
            <a:spAutoFit/>
          </a:bodyPr>
          <a:lstStyle/>
          <a:p>
            <a:pPr marL="342900" indent="-342900">
              <a:buFont typeface="Arial" panose="020B0604020202020204" pitchFamily="34" charset="0"/>
              <a:buChar char="•"/>
            </a:pPr>
            <a:r>
              <a:rPr lang="en-US" sz="2400" b="1" dirty="0" smtClean="0">
                <a:latin typeface="Arial" panose="020B0604020202020204" pitchFamily="34" charset="0"/>
                <a:cs typeface="Arial" panose="020B0604020202020204" pitchFamily="34" charset="0"/>
              </a:rPr>
              <a:t>Rewrite New Comprehensive Plan Policy #86.00</a:t>
            </a:r>
          </a:p>
          <a:p>
            <a:pPr marL="342900" indent="-342900">
              <a:buFont typeface="Arial" panose="020B0604020202020204" pitchFamily="34" charset="0"/>
              <a:buChar char="•"/>
            </a:pPr>
            <a:endParaRPr lang="en-US" sz="2400" b="1" dirty="0">
              <a:latin typeface="Arial" panose="020B0604020202020204" pitchFamily="34" charset="0"/>
              <a:cs typeface="Arial" panose="020B0604020202020204" pitchFamily="34" charset="0"/>
            </a:endParaRPr>
          </a:p>
          <a:p>
            <a:r>
              <a:rPr lang="en-US" i="1" dirty="0"/>
              <a:t>Dispersal of new-multi-family housing development will be encouraged throughout the City in areas designated for residential and mixed-use development to encourage a variety of housing types throughout the community and to avoid an undue concentration of multi-family development in specific areas of the community leading to a segregation of multi-family development in McMinnville from residential neighborhoods.   Dispersal policies will be consistent with the Great Neighborhood Principles</a:t>
            </a:r>
          </a:p>
          <a:p>
            <a:r>
              <a:rPr lang="en-US" i="1" dirty="0"/>
              <a:t> </a:t>
            </a:r>
          </a:p>
          <a:p>
            <a:r>
              <a:rPr lang="en-US" i="1" dirty="0"/>
              <a:t>In areas where there are the amenities, services, infrastructure and public facilities to support a higher density of multi-family development, and the area is commensurate with a higher concentration of multi-family development without creating an unintended segregation of multi-family development, such as McMinnville’s downtown, the area surrounding Linfield University and Neighborhood Activity Centers, a higher concentration of multi-family development will be encouraged.  </a:t>
            </a:r>
          </a:p>
          <a:p>
            <a:endParaRPr lang="en-US" sz="2400" b="1"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000714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82171" y="152400"/>
            <a:ext cx="7696200" cy="830997"/>
          </a:xfrm>
          <a:prstGeom prst="rect">
            <a:avLst/>
          </a:prstGeom>
          <a:noFill/>
        </p:spPr>
        <p:txBody>
          <a:bodyPr wrap="square" rtlCol="0">
            <a:spAutoFit/>
          </a:bodyPr>
          <a:lstStyle/>
          <a:p>
            <a:pPr algn="ctr"/>
            <a:r>
              <a:rPr lang="en-US" sz="2400" b="1" u="sng" dirty="0" smtClean="0">
                <a:latin typeface="Arial" panose="020B0604020202020204" pitchFamily="34" charset="0"/>
                <a:cs typeface="Arial" panose="020B0604020202020204" pitchFamily="34" charset="0"/>
              </a:rPr>
              <a:t>PROPOSED AMENDMENTS BASED ON </a:t>
            </a:r>
            <a:br>
              <a:rPr lang="en-US" sz="2400" b="1" u="sng" dirty="0" smtClean="0">
                <a:latin typeface="Arial" panose="020B0604020202020204" pitchFamily="34" charset="0"/>
                <a:cs typeface="Arial" panose="020B0604020202020204" pitchFamily="34" charset="0"/>
              </a:rPr>
            </a:br>
            <a:r>
              <a:rPr lang="en-US" sz="2400" b="1" u="sng" dirty="0" smtClean="0">
                <a:latin typeface="Arial" panose="020B0604020202020204" pitchFamily="34" charset="0"/>
                <a:cs typeface="Arial" panose="020B0604020202020204" pitchFamily="34" charset="0"/>
              </a:rPr>
              <a:t>PUBLIC TESTIMONY</a:t>
            </a:r>
            <a:endParaRPr lang="en-US" sz="2400" b="1" u="sng" dirty="0">
              <a:latin typeface="Arial" panose="020B0604020202020204" pitchFamily="34" charset="0"/>
              <a:cs typeface="Arial" panose="020B0604020202020204" pitchFamily="34" charset="0"/>
            </a:endParaRPr>
          </a:p>
        </p:txBody>
      </p:sp>
      <p:sp>
        <p:nvSpPr>
          <p:cNvPr id="3" name="TextBox 2"/>
          <p:cNvSpPr txBox="1"/>
          <p:nvPr/>
        </p:nvSpPr>
        <p:spPr>
          <a:xfrm>
            <a:off x="457200" y="866816"/>
            <a:ext cx="8382000" cy="6001643"/>
          </a:xfrm>
          <a:prstGeom prst="rect">
            <a:avLst/>
          </a:prstGeom>
          <a:noFill/>
        </p:spPr>
        <p:txBody>
          <a:bodyPr wrap="square" rtlCol="0">
            <a:spAutoFit/>
          </a:bodyPr>
          <a:lstStyle/>
          <a:p>
            <a:endParaRPr lang="en-US" sz="2400" b="1"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b="1" dirty="0" smtClean="0">
                <a:latin typeface="Arial" panose="020B0604020202020204" pitchFamily="34" charset="0"/>
                <a:cs typeface="Arial" panose="020B0604020202020204" pitchFamily="34" charset="0"/>
              </a:rPr>
              <a:t>Amend Existing Comprehensive Plan Policy #71.09</a:t>
            </a:r>
          </a:p>
          <a:p>
            <a:pPr marL="342900" indent="-342900">
              <a:buFont typeface="Arial" panose="020B0604020202020204" pitchFamily="34" charset="0"/>
              <a:buChar char="•"/>
            </a:pPr>
            <a:endParaRPr lang="en-US" sz="2400" b="1" dirty="0">
              <a:latin typeface="Arial" panose="020B0604020202020204" pitchFamily="34" charset="0"/>
              <a:cs typeface="Arial" panose="020B0604020202020204" pitchFamily="34" charset="0"/>
            </a:endParaRPr>
          </a:p>
          <a:p>
            <a:r>
              <a:rPr lang="en-US" dirty="0" smtClean="0"/>
              <a:t>71.09.  </a:t>
            </a:r>
            <a:r>
              <a:rPr lang="en-US" b="1" dirty="0" smtClean="0"/>
              <a:t>Medium </a:t>
            </a:r>
            <a:r>
              <a:rPr lang="en-US" b="1" dirty="0"/>
              <a:t>and High-Density Residential (R-3 and R-4)</a:t>
            </a:r>
            <a:r>
              <a:rPr lang="en-US" dirty="0"/>
              <a:t> - The majority of residential lands in McMinnville are planned to develop at medium density range (4 – 8 dwelling units per net acre).  Medium density residential development uses include small lot single-family detached uses, single family attached units, duplexes and triplexes, and townhouses.  High density residential development (8 – 30 dwelling units per net acre) uses typically include townhouses, condominiums, and apartments:</a:t>
            </a:r>
          </a:p>
          <a:p>
            <a:pPr marL="342900" lvl="0" indent="-342900">
              <a:buFont typeface="+mj-lt"/>
              <a:buAutoNum type="arabicPeriod"/>
            </a:pPr>
            <a:r>
              <a:rPr lang="en-US" dirty="0"/>
              <a:t>Areas that are not committed to low density development;</a:t>
            </a:r>
          </a:p>
          <a:p>
            <a:pPr marL="342900" lvl="0" indent="-342900">
              <a:buFont typeface="+mj-lt"/>
              <a:buAutoNum type="arabicPeriod"/>
            </a:pPr>
            <a:r>
              <a:rPr lang="en-US" dirty="0"/>
              <a:t>Areas that have direct access from collector or arterial streets; </a:t>
            </a:r>
            <a:r>
              <a:rPr lang="en-US" u="sng" dirty="0"/>
              <a:t>or a local collector street within 600’ of a collector or arterial street;</a:t>
            </a:r>
            <a:r>
              <a:rPr lang="en-US" dirty="0"/>
              <a:t> or (similar to proposed MMC Amendment 17.21.010(C))</a:t>
            </a:r>
          </a:p>
          <a:p>
            <a:pPr marL="342900" lvl="0" indent="-342900">
              <a:buFont typeface="+mj-lt"/>
              <a:buAutoNum type="arabicPeriod"/>
            </a:pPr>
            <a:r>
              <a:rPr lang="en-US" dirty="0"/>
              <a:t>Areas that are not subject to development limitations such as topography, flooding, or poor drainage;</a:t>
            </a:r>
          </a:p>
          <a:p>
            <a:pPr marL="342900" lvl="0" indent="-342900">
              <a:buFont typeface="+mj-lt"/>
              <a:buAutoNum type="arabicPeriod"/>
            </a:pPr>
            <a:r>
              <a:rPr lang="en-US" dirty="0"/>
              <a:t>Areas where the existing facilities have the capacity for additional development;</a:t>
            </a:r>
          </a:p>
          <a:p>
            <a:pPr marL="342900" lvl="0" indent="-342900">
              <a:buFont typeface="+mj-lt"/>
              <a:buAutoNum type="arabicPeriod"/>
            </a:pPr>
            <a:r>
              <a:rPr lang="en-US" dirty="0"/>
              <a:t>Areas within one-quarter mile of existing or planned public transportation; and </a:t>
            </a:r>
          </a:p>
          <a:p>
            <a:pPr marL="342900" lvl="0" indent="-342900">
              <a:buFont typeface="+mj-lt"/>
              <a:buAutoNum type="arabicPeriod"/>
            </a:pPr>
            <a:r>
              <a:rPr lang="en-US" strike="sngStrike" dirty="0"/>
              <a:t>Areas that can be buffered from low density residential areas in order to maximize the privacy of established low density residential areas.  </a:t>
            </a:r>
            <a:endParaRPr lang="en-US" dirty="0"/>
          </a:p>
          <a:p>
            <a:pPr marL="342900" indent="-342900">
              <a:buFont typeface="Arial" panose="020B0604020202020204" pitchFamily="34" charset="0"/>
              <a:buChar char="•"/>
            </a:pPr>
            <a:endParaRPr lang="en-US"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764934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82171" y="152400"/>
            <a:ext cx="7696200" cy="830997"/>
          </a:xfrm>
          <a:prstGeom prst="rect">
            <a:avLst/>
          </a:prstGeom>
          <a:noFill/>
        </p:spPr>
        <p:txBody>
          <a:bodyPr wrap="square" rtlCol="0">
            <a:spAutoFit/>
          </a:bodyPr>
          <a:lstStyle/>
          <a:p>
            <a:pPr algn="ctr"/>
            <a:r>
              <a:rPr lang="en-US" sz="2400" b="1" u="sng" dirty="0" smtClean="0">
                <a:latin typeface="Arial" panose="020B0604020202020204" pitchFamily="34" charset="0"/>
                <a:cs typeface="Arial" panose="020B0604020202020204" pitchFamily="34" charset="0"/>
              </a:rPr>
              <a:t>PROPOSED AMENDMENTS BASED ON </a:t>
            </a:r>
            <a:br>
              <a:rPr lang="en-US" sz="2400" b="1" u="sng" dirty="0" smtClean="0">
                <a:latin typeface="Arial" panose="020B0604020202020204" pitchFamily="34" charset="0"/>
                <a:cs typeface="Arial" panose="020B0604020202020204" pitchFamily="34" charset="0"/>
              </a:rPr>
            </a:br>
            <a:r>
              <a:rPr lang="en-US" sz="2400" b="1" u="sng" dirty="0" smtClean="0">
                <a:latin typeface="Arial" panose="020B0604020202020204" pitchFamily="34" charset="0"/>
                <a:cs typeface="Arial" panose="020B0604020202020204" pitchFamily="34" charset="0"/>
              </a:rPr>
              <a:t>PUBLIC TESTIMONY</a:t>
            </a:r>
            <a:endParaRPr lang="en-US" sz="2400" b="1" u="sng" dirty="0">
              <a:latin typeface="Arial" panose="020B0604020202020204" pitchFamily="34" charset="0"/>
              <a:cs typeface="Arial" panose="020B0604020202020204" pitchFamily="34" charset="0"/>
            </a:endParaRPr>
          </a:p>
        </p:txBody>
      </p:sp>
      <p:sp>
        <p:nvSpPr>
          <p:cNvPr id="3" name="TextBox 2"/>
          <p:cNvSpPr txBox="1"/>
          <p:nvPr/>
        </p:nvSpPr>
        <p:spPr>
          <a:xfrm>
            <a:off x="533400" y="1143000"/>
            <a:ext cx="8229600" cy="4062651"/>
          </a:xfrm>
          <a:prstGeom prst="rect">
            <a:avLst/>
          </a:prstGeom>
          <a:noFill/>
        </p:spPr>
        <p:txBody>
          <a:bodyPr wrap="square" rtlCol="0">
            <a:spAutoFit/>
          </a:bodyPr>
          <a:lstStyle/>
          <a:p>
            <a:endParaRPr lang="en-US" sz="2400" b="1"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b="1" dirty="0" smtClean="0">
                <a:latin typeface="Arial" panose="020B0604020202020204" pitchFamily="34" charset="0"/>
                <a:cs typeface="Arial" panose="020B0604020202020204" pitchFamily="34" charset="0"/>
              </a:rPr>
              <a:t>Amend page 54 of the MGMUP</a:t>
            </a:r>
          </a:p>
          <a:p>
            <a:pPr marL="342900" indent="-342900">
              <a:buFont typeface="Arial" panose="020B0604020202020204" pitchFamily="34" charset="0"/>
              <a:buChar char="•"/>
            </a:pPr>
            <a:endParaRPr lang="en-US" sz="2400" b="1" dirty="0" smtClean="0">
              <a:latin typeface="Arial" panose="020B0604020202020204" pitchFamily="34" charset="0"/>
              <a:cs typeface="Arial" panose="020B0604020202020204" pitchFamily="34" charset="0"/>
            </a:endParaRPr>
          </a:p>
          <a:p>
            <a:r>
              <a:rPr lang="en-US" dirty="0"/>
              <a:t>The MGMUP 2020 Remand retains the R-5 zone as a means of helping to provide the 1,685 apartment housing units identified in the Housing Needs Analysis (Table 3 of this Plan and Table 8 of Appendix B).  However in order to meet the City’s housing policies of integrated neighborhoods and encouraging a dispersal of high density residential housing throughout the community, the MGMUP 2020 Remand update amends the statement that the R5 zone will only occur in the Neighborhood Activity Centers.  Per proposed Comprehensive Plan policy 71.12, if there are other appropriate locations identified for the R5 zone both within the existing city limits and within the UGB during the Area Planning process, the R5 zone should be utilized.  </a:t>
            </a:r>
          </a:p>
          <a:p>
            <a:pPr marL="342900" indent="-342900">
              <a:buFont typeface="Arial" panose="020B0604020202020204" pitchFamily="34" charset="0"/>
              <a:buChar char="•"/>
            </a:pPr>
            <a:endParaRPr lang="en-US"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36776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82171" y="152400"/>
            <a:ext cx="7696200" cy="830997"/>
          </a:xfrm>
          <a:prstGeom prst="rect">
            <a:avLst/>
          </a:prstGeom>
          <a:noFill/>
        </p:spPr>
        <p:txBody>
          <a:bodyPr wrap="square" rtlCol="0">
            <a:spAutoFit/>
          </a:bodyPr>
          <a:lstStyle/>
          <a:p>
            <a:pPr algn="ctr"/>
            <a:r>
              <a:rPr lang="en-US" sz="2400" b="1" u="sng" dirty="0" smtClean="0">
                <a:latin typeface="Arial" panose="020B0604020202020204" pitchFamily="34" charset="0"/>
                <a:cs typeface="Arial" panose="020B0604020202020204" pitchFamily="34" charset="0"/>
              </a:rPr>
              <a:t>PROPOSED AMENDMENTS BASED ON </a:t>
            </a:r>
            <a:br>
              <a:rPr lang="en-US" sz="2400" b="1" u="sng" dirty="0" smtClean="0">
                <a:latin typeface="Arial" panose="020B0604020202020204" pitchFamily="34" charset="0"/>
                <a:cs typeface="Arial" panose="020B0604020202020204" pitchFamily="34" charset="0"/>
              </a:rPr>
            </a:br>
            <a:r>
              <a:rPr lang="en-US" sz="2400" b="1" u="sng" dirty="0" smtClean="0">
                <a:latin typeface="Arial" panose="020B0604020202020204" pitchFamily="34" charset="0"/>
                <a:cs typeface="Arial" panose="020B0604020202020204" pitchFamily="34" charset="0"/>
              </a:rPr>
              <a:t>PUBLIC TESTIMONY</a:t>
            </a:r>
            <a:endParaRPr lang="en-US" sz="2400" b="1" u="sng" dirty="0">
              <a:latin typeface="Arial" panose="020B0604020202020204" pitchFamily="34" charset="0"/>
              <a:cs typeface="Arial" panose="020B0604020202020204" pitchFamily="34" charset="0"/>
            </a:endParaRPr>
          </a:p>
        </p:txBody>
      </p:sp>
      <p:sp>
        <p:nvSpPr>
          <p:cNvPr id="3" name="TextBox 2"/>
          <p:cNvSpPr txBox="1"/>
          <p:nvPr/>
        </p:nvSpPr>
        <p:spPr>
          <a:xfrm>
            <a:off x="602129" y="983397"/>
            <a:ext cx="8686800" cy="1200329"/>
          </a:xfrm>
          <a:prstGeom prst="rect">
            <a:avLst/>
          </a:prstGeom>
          <a:noFill/>
        </p:spPr>
        <p:txBody>
          <a:bodyPr wrap="square" rtlCol="0">
            <a:spAutoFit/>
          </a:bodyPr>
          <a:lstStyle/>
          <a:p>
            <a:endParaRPr lang="en-US" sz="2400" b="1"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b="1" dirty="0" smtClean="0">
                <a:latin typeface="Arial" panose="020B0604020202020204" pitchFamily="34" charset="0"/>
                <a:cs typeface="Arial" panose="020B0604020202020204" pitchFamily="34" charset="0"/>
              </a:rPr>
              <a:t>Add Technical Memorandum #17B</a:t>
            </a:r>
          </a:p>
          <a:p>
            <a:pPr marL="342900" indent="-342900">
              <a:buFont typeface="Arial" panose="020B0604020202020204" pitchFamily="34" charset="0"/>
              <a:buChar char="•"/>
            </a:pPr>
            <a:endParaRPr lang="en-US" sz="2400" b="1" dirty="0">
              <a:latin typeface="Arial" panose="020B0604020202020204" pitchFamily="34" charset="0"/>
              <a:cs typeface="Arial" panose="020B0604020202020204" pitchFamily="34" charset="0"/>
            </a:endParaRPr>
          </a:p>
        </p:txBody>
      </p:sp>
      <p:pic>
        <p:nvPicPr>
          <p:cNvPr id="5" name="Picture 4"/>
          <p:cNvPicPr>
            <a:picLocks noChangeAspect="1"/>
          </p:cNvPicPr>
          <p:nvPr/>
        </p:nvPicPr>
        <p:blipFill>
          <a:blip r:embed="rId2"/>
          <a:stretch>
            <a:fillRect/>
          </a:stretch>
        </p:blipFill>
        <p:spPr>
          <a:xfrm rot="732192">
            <a:off x="4014694" y="2819400"/>
            <a:ext cx="4955034" cy="2585114"/>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4" name="Picture 3"/>
          <p:cNvPicPr>
            <a:picLocks noChangeAspect="1"/>
          </p:cNvPicPr>
          <p:nvPr/>
        </p:nvPicPr>
        <p:blipFill>
          <a:blip r:embed="rId3"/>
          <a:stretch>
            <a:fillRect/>
          </a:stretch>
        </p:blipFill>
        <p:spPr>
          <a:xfrm>
            <a:off x="762000" y="2183726"/>
            <a:ext cx="3276600" cy="4074596"/>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38668415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82171" y="152400"/>
            <a:ext cx="7696200" cy="830997"/>
          </a:xfrm>
          <a:prstGeom prst="rect">
            <a:avLst/>
          </a:prstGeom>
          <a:noFill/>
        </p:spPr>
        <p:txBody>
          <a:bodyPr wrap="square" rtlCol="0">
            <a:spAutoFit/>
          </a:bodyPr>
          <a:lstStyle/>
          <a:p>
            <a:pPr algn="ctr"/>
            <a:r>
              <a:rPr lang="en-US" sz="2400" b="1" u="sng" dirty="0" smtClean="0">
                <a:latin typeface="Arial" panose="020B0604020202020204" pitchFamily="34" charset="0"/>
                <a:cs typeface="Arial" panose="020B0604020202020204" pitchFamily="34" charset="0"/>
              </a:rPr>
              <a:t>PROPOSED AMENDMENTS BASED ON </a:t>
            </a:r>
            <a:br>
              <a:rPr lang="en-US" sz="2400" b="1" u="sng" dirty="0" smtClean="0">
                <a:latin typeface="Arial" panose="020B0604020202020204" pitchFamily="34" charset="0"/>
                <a:cs typeface="Arial" panose="020B0604020202020204" pitchFamily="34" charset="0"/>
              </a:rPr>
            </a:br>
            <a:r>
              <a:rPr lang="en-US" sz="2400" b="1" u="sng" dirty="0" smtClean="0">
                <a:latin typeface="Arial" panose="020B0604020202020204" pitchFamily="34" charset="0"/>
                <a:cs typeface="Arial" panose="020B0604020202020204" pitchFamily="34" charset="0"/>
              </a:rPr>
              <a:t>PUBLIC TESTIMONY</a:t>
            </a:r>
            <a:endParaRPr lang="en-US" sz="2400" b="1" u="sng" dirty="0">
              <a:latin typeface="Arial" panose="020B0604020202020204" pitchFamily="34" charset="0"/>
              <a:cs typeface="Arial" panose="020B0604020202020204" pitchFamily="34" charset="0"/>
            </a:endParaRPr>
          </a:p>
        </p:txBody>
      </p:sp>
      <p:sp>
        <p:nvSpPr>
          <p:cNvPr id="3" name="TextBox 2"/>
          <p:cNvSpPr txBox="1"/>
          <p:nvPr/>
        </p:nvSpPr>
        <p:spPr>
          <a:xfrm>
            <a:off x="609600" y="1600200"/>
            <a:ext cx="8686800" cy="3046988"/>
          </a:xfrm>
          <a:prstGeom prst="rect">
            <a:avLst/>
          </a:prstGeom>
          <a:noFill/>
        </p:spPr>
        <p:txBody>
          <a:bodyPr wrap="square" rtlCol="0">
            <a:spAutoFit/>
          </a:bodyPr>
          <a:lstStyle/>
          <a:p>
            <a:pPr marL="342900" indent="-342900">
              <a:buFont typeface="Arial" panose="020B0604020202020204" pitchFamily="34" charset="0"/>
              <a:buChar char="•"/>
            </a:pPr>
            <a:r>
              <a:rPr lang="en-US" sz="2400" b="1" dirty="0" smtClean="0">
                <a:latin typeface="Arial" panose="020B0604020202020204" pitchFamily="34" charset="0"/>
                <a:cs typeface="Arial" panose="020B0604020202020204" pitchFamily="34" charset="0"/>
              </a:rPr>
              <a:t>Rewrite New Comprehensive Plan Policy #86.00</a:t>
            </a:r>
          </a:p>
          <a:p>
            <a:pPr marL="342900" indent="-342900">
              <a:buFont typeface="Arial" panose="020B0604020202020204" pitchFamily="34" charset="0"/>
              <a:buChar char="•"/>
            </a:pPr>
            <a:endParaRPr lang="en-US" sz="2400" b="1"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b="1" dirty="0" smtClean="0">
                <a:latin typeface="Arial" panose="020B0604020202020204" pitchFamily="34" charset="0"/>
                <a:cs typeface="Arial" panose="020B0604020202020204" pitchFamily="34" charset="0"/>
              </a:rPr>
              <a:t>Amend Existing Comprehensive Plan Policy #71.09</a:t>
            </a:r>
          </a:p>
          <a:p>
            <a:pPr marL="342900" indent="-342900">
              <a:buFont typeface="Arial" panose="020B0604020202020204" pitchFamily="34" charset="0"/>
              <a:buChar char="•"/>
            </a:pPr>
            <a:endParaRPr lang="en-US" sz="2400" b="1"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b="1" dirty="0" smtClean="0">
                <a:latin typeface="Arial" panose="020B0604020202020204" pitchFamily="34" charset="0"/>
                <a:cs typeface="Arial" panose="020B0604020202020204" pitchFamily="34" charset="0"/>
              </a:rPr>
              <a:t>Amend page 54 of the MGMUP</a:t>
            </a:r>
          </a:p>
          <a:p>
            <a:pPr marL="342900" indent="-342900">
              <a:buFont typeface="Arial" panose="020B0604020202020204" pitchFamily="34" charset="0"/>
              <a:buChar char="•"/>
            </a:pPr>
            <a:endParaRPr lang="en-US" sz="2400" b="1"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b="1" dirty="0" smtClean="0">
                <a:latin typeface="Arial" panose="020B0604020202020204" pitchFamily="34" charset="0"/>
                <a:cs typeface="Arial" panose="020B0604020202020204" pitchFamily="34" charset="0"/>
              </a:rPr>
              <a:t>Add Technical Memorandum #17B</a:t>
            </a:r>
          </a:p>
          <a:p>
            <a:pPr marL="342900" indent="-342900">
              <a:buFont typeface="Arial" panose="020B0604020202020204" pitchFamily="34" charset="0"/>
              <a:buChar char="•"/>
            </a:pPr>
            <a:endParaRPr lang="en-US"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6615621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21488</TotalTime>
  <Words>553</Words>
  <Application>Microsoft Office PowerPoint</Application>
  <PresentationFormat>On-screen Show (4:3)</PresentationFormat>
  <Paragraphs>63</Paragraphs>
  <Slides>9</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Tw Cen MT</vt:lpstr>
      <vt:lpstr>Wingdings</vt:lpstr>
      <vt:lpstr>Wingdings 2</vt:lpstr>
      <vt:lpstr>Median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City of McMinnville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Ron Pomeroy</dc:creator>
  <cp:lastModifiedBy>Claudia Cisneros</cp:lastModifiedBy>
  <cp:revision>534</cp:revision>
  <dcterms:created xsi:type="dcterms:W3CDTF">2015-07-10T15:36:43Z</dcterms:created>
  <dcterms:modified xsi:type="dcterms:W3CDTF">2020-12-09T16:50:02Z</dcterms:modified>
</cp:coreProperties>
</file>