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7" r:id="rId2"/>
    <p:sldId id="279" r:id="rId3"/>
    <p:sldId id="280" r:id="rId4"/>
    <p:sldId id="283" r:id="rId5"/>
    <p:sldId id="310" r:id="rId6"/>
    <p:sldId id="309" r:id="rId7"/>
    <p:sldId id="293" r:id="rId8"/>
    <p:sldId id="286" r:id="rId9"/>
    <p:sldId id="288" r:id="rId10"/>
    <p:sldId id="284" r:id="rId11"/>
    <p:sldId id="285" r:id="rId12"/>
    <p:sldId id="294" r:id="rId13"/>
    <p:sldId id="296" r:id="rId14"/>
    <p:sldId id="308" r:id="rId15"/>
    <p:sldId id="273" r:id="rId16"/>
    <p:sldId id="313" r:id="rId17"/>
    <p:sldId id="314" r:id="rId18"/>
    <p:sldId id="315" r:id="rId19"/>
    <p:sldId id="316" r:id="rId20"/>
    <p:sldId id="311" r:id="rId21"/>
    <p:sldId id="298" r:id="rId22"/>
    <p:sldId id="272" r:id="rId23"/>
    <p:sldId id="269" r:id="rId24"/>
    <p:sldId id="303" r:id="rId25"/>
    <p:sldId id="304" r:id="rId26"/>
    <p:sldId id="270" r:id="rId27"/>
    <p:sldId id="301" r:id="rId28"/>
    <p:sldId id="312" r:id="rId29"/>
    <p:sldId id="31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2" autoAdjust="0"/>
  </p:normalViewPr>
  <p:slideViewPr>
    <p:cSldViewPr snapToGrid="0">
      <p:cViewPr varScale="1"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0E1DD-9B08-4E3A-84EF-A96ED11910C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12E42-177D-4D49-9A45-C90F1C063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0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076325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Shopping Center south of the bypass risk this future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12E42-177D-4D49-9A45-C90F1C063D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6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75C199-5BC4-4B66-8A17-289BC4E7401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92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65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59EDE2-E5AF-48C5-BBDC-3E7990E8D4F8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102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86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DEC5ABC-4EDD-49A6-8DF9-928039897945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24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D3A6A57-D5FD-4276-A6E4-1601B21580F8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95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6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46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301" y="273850"/>
            <a:ext cx="10967423" cy="11407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301" y="6248139"/>
            <a:ext cx="2835441" cy="468736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9533" y="6248139"/>
            <a:ext cx="3860900" cy="468736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283" y="6248139"/>
            <a:ext cx="2835441" cy="468736"/>
          </a:xfrm>
        </p:spPr>
        <p:txBody>
          <a:bodyPr/>
          <a:lstStyle>
            <a:lvl1pPr>
              <a:defRPr/>
            </a:lvl1pPr>
          </a:lstStyle>
          <a:p>
            <a:fld id="{A913F93E-F319-47D0-9CD9-95082527FD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411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4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64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7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44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78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5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8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0385F-0AAA-446E-8E1D-6F1AE258F500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4D4D8-34D4-42C6-8D2C-F7577C17E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6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minnvilleoregon.gov/planning/page/comprehensive-plan-map-amendmentzone-change-cpa-2-21zc-3-21" TargetMode="External"/><Relationship Id="rId2" Type="http://schemas.openxmlformats.org/officeDocument/2006/relationships/hyperlink" Target="https://www.mcminnvilleoregon.gov/sites/default/files/fileattachments/planning/page/21877/3._ti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 smtClean="0"/>
              <a:t>Friends </a:t>
            </a:r>
            <a:r>
              <a:rPr lang="en-US" sz="4000" dirty="0"/>
              <a:t>of Yamhill County (FYC) and 1000 Friends of Oregon </a:t>
            </a:r>
            <a:r>
              <a:rPr lang="en-US" sz="4000" dirty="0" smtClean="0"/>
              <a:t>members</a:t>
            </a:r>
            <a:r>
              <a:rPr lang="en-US" sz="4000" dirty="0"/>
              <a:t> </a:t>
            </a:r>
            <a:r>
              <a:rPr lang="en-US" sz="4000" dirty="0" smtClean="0"/>
              <a:t>support Oregon </a:t>
            </a:r>
            <a:r>
              <a:rPr lang="en-US" sz="4000" dirty="0"/>
              <a:t>land use </a:t>
            </a:r>
            <a:r>
              <a:rPr lang="en-US" sz="4000" dirty="0" smtClean="0"/>
              <a:t>program</a:t>
            </a:r>
            <a:r>
              <a:rPr lang="en-US" sz="4000" dirty="0"/>
              <a:t> </a:t>
            </a:r>
            <a:r>
              <a:rPr lang="en-US" sz="4000" dirty="0" smtClean="0"/>
              <a:t>and development consistent </a:t>
            </a:r>
            <a:r>
              <a:rPr lang="en-US" sz="4000" dirty="0"/>
              <a:t>with McMinnville’s comprehensive plan.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027" y="502351"/>
            <a:ext cx="3048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7" y="179294"/>
            <a:ext cx="11811000" cy="1502429"/>
          </a:xfrm>
        </p:spPr>
        <p:txBody>
          <a:bodyPr>
            <a:noAutofit/>
          </a:bodyPr>
          <a:lstStyle/>
          <a:p>
            <a:r>
              <a:rPr lang="en-US" sz="4000" dirty="0" smtClean="0"/>
              <a:t>Safeway Plaza: 18 acres 	</a:t>
            </a:r>
            <a:r>
              <a:rPr lang="en-US" sz="3600" dirty="0" smtClean="0"/>
              <a:t>	</a:t>
            </a:r>
            <a:br>
              <a:rPr lang="en-US" sz="3600" dirty="0" smtClean="0"/>
            </a:br>
            <a:r>
              <a:rPr lang="en-US" sz="4000" dirty="0" smtClean="0"/>
              <a:t>(Safeway building 56,379 SF)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1600" dirty="0" smtClean="0"/>
              <a:t>Source: Marcus &amp; Millichap McMinnville Safeway Lease Packet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1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054" y="1825625"/>
            <a:ext cx="6281892" cy="4351338"/>
          </a:xfrm>
        </p:spPr>
      </p:pic>
    </p:spTree>
    <p:extLst>
      <p:ext uri="{BB962C8B-B14F-4D97-AF65-F5344CB8AC3E}">
        <p14:creationId xmlns:p14="http://schemas.microsoft.com/office/powerpoint/2010/main" val="16039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3" y="365125"/>
            <a:ext cx="11590867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Bridgeport Village: 30 acres</a:t>
            </a:r>
            <a:br>
              <a:rPr lang="en-US" dirty="0" smtClean="0"/>
            </a:br>
            <a:r>
              <a:rPr lang="en-US" dirty="0" smtClean="0"/>
              <a:t>Total Retail Floor Area: 465,000 SF</a:t>
            </a:r>
            <a:br>
              <a:rPr lang="en-US" dirty="0" smtClean="0"/>
            </a:br>
            <a:r>
              <a:rPr lang="en-US" sz="2700" dirty="0" smtClean="0"/>
              <a:t>Source</a:t>
            </a:r>
            <a:r>
              <a:rPr lang="en-US" sz="2700" dirty="0"/>
              <a:t>: https://en.wikipedia.org/wiki/Bridgeport_Village_(Oregon)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37" y="1825625"/>
            <a:ext cx="6079326" cy="4351338"/>
          </a:xfrm>
        </p:spPr>
      </p:pic>
    </p:spTree>
    <p:extLst>
      <p:ext uri="{BB962C8B-B14F-4D97-AF65-F5344CB8AC3E}">
        <p14:creationId xmlns:p14="http://schemas.microsoft.com/office/powerpoint/2010/main" val="324651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7" y="67733"/>
            <a:ext cx="11988800" cy="1938867"/>
          </a:xfrm>
        </p:spPr>
        <p:txBody>
          <a:bodyPr>
            <a:normAutofit fontScale="90000"/>
          </a:bodyPr>
          <a:lstStyle/>
          <a:p>
            <a:r>
              <a:rPr lang="en-US" sz="3100" b="1" dirty="0" smtClean="0"/>
              <a:t>TMLAP: 33 acre shopping center (yellow)      62 acre shopping center (red)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Total </a:t>
            </a:r>
            <a:r>
              <a:rPr lang="en-US" sz="2700" dirty="0"/>
              <a:t>Retail Floor </a:t>
            </a:r>
            <a:r>
              <a:rPr lang="en-US" sz="2700" dirty="0" smtClean="0"/>
              <a:t>Area: 364,815 SF                              Total Retail Floor Area: 683,000</a:t>
            </a:r>
            <a:br>
              <a:rPr lang="en-US" sz="2700" dirty="0" smtClean="0"/>
            </a:br>
            <a:r>
              <a:rPr lang="en-US" sz="2700" dirty="0" smtClean="0"/>
              <a:t>		            Largest Anchor Stores:  No upper limit </a:t>
            </a:r>
            <a:r>
              <a:rPr lang="en-US" sz="2200" dirty="0" smtClean="0"/>
              <a:t>	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1600" dirty="0" smtClean="0"/>
              <a:t>Sources: </a:t>
            </a:r>
            <a:r>
              <a:rPr lang="en-US" sz="1600" dirty="0">
                <a:hlinkClick r:id="rId2"/>
              </a:rPr>
              <a:t>https://www.mcminnvilleoregon.gov/sites/default/files/fileattachments/planning/page/21877/3._</a:t>
            </a:r>
            <a:r>
              <a:rPr lang="en-US" sz="1600" dirty="0" smtClean="0">
                <a:hlinkClick r:id="rId2"/>
              </a:rPr>
              <a:t>tia.pdf</a:t>
            </a:r>
            <a:r>
              <a:rPr lang="en-US" sz="1600" dirty="0" smtClean="0"/>
              <a:t>  </a:t>
            </a:r>
            <a:br>
              <a:rPr lang="en-US" sz="1600" dirty="0" smtClean="0"/>
            </a:br>
            <a:r>
              <a:rPr lang="en-US" sz="1600" dirty="0" smtClean="0"/>
              <a:t>                </a:t>
            </a:r>
            <a:r>
              <a:rPr lang="en-US" sz="1600" u="sng" dirty="0" smtClean="0">
                <a:hlinkClick r:id="rId3"/>
              </a:rPr>
              <a:t>https</a:t>
            </a:r>
            <a:r>
              <a:rPr lang="en-US" sz="1600" u="sng" dirty="0">
                <a:hlinkClick r:id="rId3"/>
              </a:rPr>
              <a:t>://</a:t>
            </a:r>
            <a:r>
              <a:rPr lang="en-US" sz="1600" u="sng" dirty="0" smtClean="0">
                <a:hlinkClick r:id="rId3"/>
              </a:rPr>
              <a:t>www.mcminnvilleoregon.gov/planning/page/comprehensive-plan-map-amendmentzone-change-cpa-2-21zc-3-21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26" y="1825625"/>
            <a:ext cx="6051148" cy="4351338"/>
          </a:xfrm>
        </p:spPr>
      </p:pic>
    </p:spTree>
    <p:extLst>
      <p:ext uri="{BB962C8B-B14F-4D97-AF65-F5344CB8AC3E}">
        <p14:creationId xmlns:p14="http://schemas.microsoft.com/office/powerpoint/2010/main" val="231208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99" y="339725"/>
            <a:ext cx="11616267" cy="1325563"/>
          </a:xfrm>
        </p:spPr>
        <p:txBody>
          <a:bodyPr/>
          <a:lstStyle/>
          <a:p>
            <a:r>
              <a:rPr lang="en-US" dirty="0"/>
              <a:t>McMinnville’s future rests </a:t>
            </a:r>
            <a:r>
              <a:rPr lang="en-US" dirty="0" smtClean="0"/>
              <a:t>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825625"/>
            <a:ext cx="11692466" cy="4863042"/>
          </a:xfrm>
        </p:spPr>
        <p:txBody>
          <a:bodyPr>
            <a:no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 </a:t>
            </a:r>
            <a:r>
              <a:rPr lang="en-US" sz="3600" dirty="0"/>
              <a:t>healthy downtown and commercial core on Highway </a:t>
            </a:r>
            <a:r>
              <a:rPr lang="en-US" sz="3600" dirty="0" err="1" smtClean="0"/>
              <a:t>99W</a:t>
            </a:r>
            <a:endParaRPr lang="en-US" sz="3600" dirty="0" smtClean="0"/>
          </a:p>
          <a:p>
            <a:r>
              <a:rPr lang="en-US" sz="3600" dirty="0" smtClean="0"/>
              <a:t>The </a:t>
            </a:r>
            <a:r>
              <a:rPr lang="en-US" sz="3600" dirty="0"/>
              <a:t>expansion and retention of existing </a:t>
            </a:r>
            <a:r>
              <a:rPr lang="en-US" sz="3600" dirty="0" smtClean="0"/>
              <a:t>businesses</a:t>
            </a:r>
          </a:p>
          <a:p>
            <a:r>
              <a:rPr lang="en-US" sz="3600" dirty="0"/>
              <a:t>N</a:t>
            </a:r>
            <a:r>
              <a:rPr lang="en-US" sz="3600" dirty="0" smtClean="0"/>
              <a:t>ew </a:t>
            </a:r>
            <a:r>
              <a:rPr lang="en-US" sz="3600" dirty="0"/>
              <a:t>employers providing family-wage </a:t>
            </a:r>
            <a:r>
              <a:rPr lang="en-US" sz="3600" dirty="0" smtClean="0"/>
              <a:t>jobs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A 33 acre retail shopping center threatens this future</a:t>
            </a:r>
          </a:p>
          <a:p>
            <a:pPr marL="0" indent="0">
              <a:buNone/>
            </a:pPr>
            <a:r>
              <a:rPr lang="en-US" sz="3600" dirty="0" smtClean="0"/>
              <a:t>A 62 </a:t>
            </a:r>
            <a:r>
              <a:rPr lang="en-US" sz="3600" dirty="0"/>
              <a:t>acre  retail shopping </a:t>
            </a:r>
            <a:r>
              <a:rPr lang="en-US" sz="3600" dirty="0" smtClean="0"/>
              <a:t>center would nearly double those impacts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129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196" y="-609637"/>
            <a:ext cx="10440988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209" y="186267"/>
            <a:ext cx="5157787" cy="1711060"/>
          </a:xfrm>
        </p:spPr>
        <p:txBody>
          <a:bodyPr>
            <a:normAutofit/>
          </a:bodyPr>
          <a:lstStyle/>
          <a:p>
            <a:r>
              <a:rPr lang="en-US" sz="3200" dirty="0"/>
              <a:t>McMinnville has a “human-scaled”, pedestrian-friendly </a:t>
            </a:r>
            <a:r>
              <a:rPr lang="en-US" sz="3200" dirty="0" smtClean="0"/>
              <a:t>town Center</a:t>
            </a:r>
            <a:endParaRPr lang="en-US" sz="3200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00996" y="644527"/>
            <a:ext cx="5183188" cy="823912"/>
          </a:xfrm>
        </p:spPr>
        <p:txBody>
          <a:bodyPr>
            <a:noAutofit/>
          </a:bodyPr>
          <a:lstStyle/>
          <a:p>
            <a:r>
              <a:rPr lang="en-US" sz="3200" dirty="0" smtClean="0"/>
              <a:t>Larger Retailers are located throughout the Highway </a:t>
            </a:r>
            <a:r>
              <a:rPr lang="en-US" sz="3200" dirty="0" err="1" smtClean="0"/>
              <a:t>99W</a:t>
            </a:r>
            <a:r>
              <a:rPr lang="en-US" sz="3200" dirty="0" smtClean="0"/>
              <a:t> corridor</a:t>
            </a:r>
            <a:endParaRPr lang="en-US" sz="32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96" y="2093117"/>
            <a:ext cx="6107760" cy="3435615"/>
          </a:xfrm>
        </p:spPr>
      </p:pic>
      <p:pic>
        <p:nvPicPr>
          <p:cNvPr id="9" name="Content Placeholder 8" descr="https://www.traveltoolstips.com/wp-content/uploads/2020/10/McMinnville_1_he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" y="1897327"/>
            <a:ext cx="5151637" cy="429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0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From Applicant’s traffic study for 33 net acre shopping center: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825624"/>
            <a:ext cx="11523132" cy="48291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800" dirty="0" smtClean="0"/>
              <a:t>“</a:t>
            </a:r>
            <a:r>
              <a:rPr lang="en-US" sz="4800" i="1" dirty="0"/>
              <a:t>many trips…  that currently travel to the downtown area today will alter their trips to visit the new commercial businesses and thus reduce trips entering the downtown areas.”</a:t>
            </a:r>
            <a:r>
              <a:rPr lang="en-US" sz="4800" baseline="30000" dirty="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2372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66599" y="273851"/>
            <a:ext cx="9257124" cy="1144120"/>
          </a:xfrm>
          <a:ln/>
        </p:spPr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66599" y="870272"/>
            <a:ext cx="9257124" cy="4526078"/>
          </a:xfrm>
          <a:ln/>
        </p:spPr>
        <p:txBody>
          <a:bodyPr vert="horz" lIns="91440" tIns="0" rIns="91440" bIns="45720" rtlCol="0">
            <a:normAutofit/>
          </a:bodyPr>
          <a:lstStyle/>
          <a:p>
            <a:pPr marL="0" indent="0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963">
                <a:latin typeface="Calibri" panose="020F0502020204030204" pitchFamily="34" charset="0"/>
              </a:rPr>
              <a:t>Rick Nys, P.E.</a:t>
            </a:r>
          </a:p>
          <a:p>
            <a:pPr marL="0" indent="0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963">
                <a:latin typeface="Calibri" panose="020F0502020204030204" pitchFamily="34" charset="0"/>
              </a:rPr>
              <a:t>Principal Traffic Engineer</a:t>
            </a:r>
          </a:p>
          <a:p>
            <a:pPr marL="0" indent="0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endParaRPr lang="en-US" altLang="en-US" sz="2540">
              <a:latin typeface="Calibri" panose="020F0502020204030204" pitchFamily="34" charset="0"/>
            </a:endParaRP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540">
                <a:latin typeface="Calibri" panose="020F0502020204030204" pitchFamily="34" charset="0"/>
              </a:rPr>
              <a:t>Registered Professional Engineer in Oregon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540">
                <a:latin typeface="Calibri" panose="020F0502020204030204" pitchFamily="34" charset="0"/>
              </a:rPr>
              <a:t>23 years experience traffic engineering/transportation planning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540">
                <a:latin typeface="Calibri" panose="020F0502020204030204" pitchFamily="34" charset="0"/>
              </a:rPr>
              <a:t>Worked in both private and public sectors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540">
                <a:latin typeface="Calibri" panose="020F0502020204030204" pitchFamily="34" charset="0"/>
              </a:rPr>
              <a:t>Reviewed TMLAP traffic impacts for Friends of Yamhill County</a:t>
            </a:r>
          </a:p>
          <a:p>
            <a:pPr marL="0" indent="0">
              <a:spcAft>
                <a:spcPct val="0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endParaRPr lang="en-US" altLang="en-US" sz="2540"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99" y="5806284"/>
            <a:ext cx="3386999" cy="89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840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66599" y="273851"/>
            <a:ext cx="9257124" cy="1144120"/>
          </a:xfrm>
          <a:ln/>
        </p:spPr>
        <p:txBody>
          <a:bodyPr/>
          <a:lstStyle/>
          <a:p>
            <a:pPr>
              <a:lnSpc>
                <a:spcPct val="102000"/>
              </a:lnSpc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US" altLang="en-US">
                <a:latin typeface="Calibri" panose="020F0502020204030204" pitchFamily="34" charset="0"/>
              </a:rPr>
              <a:t>Study area limited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66599" y="1604458"/>
            <a:ext cx="9257124" cy="4526078"/>
          </a:xfrm>
          <a:ln/>
        </p:spPr>
        <p:txBody>
          <a:bodyPr vert="horz" lIns="91440" tIns="0" rIns="91440" bIns="45720" rtlCol="0">
            <a:normAutofit/>
          </a:bodyPr>
          <a:lstStyle/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117">
                <a:latin typeface="Calibri" panose="020F0502020204030204" pitchFamily="34" charset="0"/>
              </a:rPr>
              <a:t>Few intersections included outside study </a:t>
            </a:r>
          </a:p>
          <a:p>
            <a:pPr marL="22848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117">
                <a:latin typeface="Calibri" panose="020F0502020204030204" pitchFamily="34" charset="0"/>
              </a:rPr>
              <a:t>area. Study excludes Hwy 18/Kreder Rd</a:t>
            </a:r>
          </a:p>
          <a:p>
            <a:pPr marL="22848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117">
                <a:latin typeface="Calibri" panose="020F0502020204030204" pitchFamily="34" charset="0"/>
              </a:rPr>
              <a:t>99W/Hwy 18/McDougall Rd, </a:t>
            </a:r>
          </a:p>
          <a:p>
            <a:pPr marL="22848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117">
                <a:latin typeface="Calibri" panose="020F0502020204030204" pitchFamily="34" charset="0"/>
              </a:rPr>
              <a:t>Hwy 18/Lafayette Hwy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222">
                <a:latin typeface="Calibri" panose="020F0502020204030204" pitchFamily="34" charset="0"/>
              </a:rPr>
              <a:t>City TSP illustrates multiple v/c </a:t>
            </a:r>
          </a:p>
          <a:p>
            <a:pPr marL="22848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222">
                <a:latin typeface="Calibri" panose="020F0502020204030204" pitchFamily="34" charset="0"/>
              </a:rPr>
              <a:t>failures downtown</a:t>
            </a:r>
          </a:p>
          <a:p>
            <a:pPr marL="22848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222">
                <a:latin typeface="Calibri" panose="020F0502020204030204" pitchFamily="34" charset="0"/>
              </a:rPr>
              <a:t>yet analyzed only 3ML/1</a:t>
            </a:r>
            <a:r>
              <a:rPr lang="en-US" altLang="en-US" sz="2222" baseline="33000">
                <a:latin typeface="Calibri" panose="020F0502020204030204" pitchFamily="34" charset="0"/>
              </a:rPr>
              <a:t>st</a:t>
            </a:r>
            <a:r>
              <a:rPr lang="en-US" altLang="en-US" sz="2222">
                <a:latin typeface="Calibri" panose="020F0502020204030204" pitchFamily="34" charset="0"/>
              </a:rPr>
              <a:t> St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222">
                <a:latin typeface="Calibri" panose="020F0502020204030204" pitchFamily="34" charset="0"/>
              </a:rPr>
              <a:t>The plan has unknown impacts</a:t>
            </a:r>
          </a:p>
          <a:p>
            <a:pPr marL="22848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r>
              <a:rPr lang="en-US" altLang="en-US" sz="2222">
                <a:latin typeface="Calibri" panose="020F0502020204030204" pitchFamily="34" charset="0"/>
              </a:rPr>
              <a:t>to other intersections</a:t>
            </a:r>
          </a:p>
          <a:p>
            <a:pPr marL="228487" indent="-226807"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endParaRPr lang="en-US" altLang="en-US" sz="2222"/>
          </a:p>
          <a:p>
            <a:pPr marL="226807" indent="-226807">
              <a:spcAft>
                <a:spcPct val="0"/>
              </a:spcAft>
              <a:buNone/>
              <a:tabLst>
                <a:tab pos="226807" algn="l"/>
                <a:tab pos="346091" algn="l"/>
                <a:tab pos="829945" algn="l"/>
                <a:tab pos="1313800" algn="l"/>
                <a:tab pos="1797655" algn="l"/>
                <a:tab pos="2281510" algn="l"/>
                <a:tab pos="2765364" algn="l"/>
                <a:tab pos="3249219" algn="l"/>
                <a:tab pos="3733074" algn="l"/>
                <a:tab pos="4216929" algn="l"/>
                <a:tab pos="4700783" algn="l"/>
                <a:tab pos="5184638" algn="l"/>
                <a:tab pos="5668493" algn="l"/>
                <a:tab pos="6152348" algn="l"/>
                <a:tab pos="6636202" algn="l"/>
                <a:tab pos="7120057" algn="l"/>
                <a:tab pos="7603912" algn="l"/>
                <a:tab pos="8087767" algn="l"/>
                <a:tab pos="8571621" algn="l"/>
                <a:tab pos="9055476" algn="l"/>
                <a:tab pos="9539331" algn="l"/>
              </a:tabLst>
            </a:pPr>
            <a:endParaRPr lang="en-US" altLang="en-US" sz="2222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381" y="1742223"/>
            <a:ext cx="2147115" cy="356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94" y="1787584"/>
            <a:ext cx="2424325" cy="363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99" y="5806284"/>
            <a:ext cx="3386999" cy="89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736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66599" y="273851"/>
            <a:ext cx="9257124" cy="1144120"/>
          </a:xfrm>
          <a:ln/>
        </p:spPr>
        <p:txBody>
          <a:bodyPr vert="horz" lIns="91440" tIns="35432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US" altLang="en-US"/>
              <a:t>Pending zone changes and UGB changes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66599" y="1604458"/>
            <a:ext cx="9257124" cy="4526078"/>
          </a:xfrm>
          <a:ln/>
        </p:spPr>
        <p:txBody>
          <a:bodyPr vert="horz" lIns="91440" tIns="0" rIns="91440" bIns="45720" rtlCol="0">
            <a:normAutofit/>
          </a:bodyPr>
          <a:lstStyle/>
          <a:p>
            <a:pPr marL="0" indent="0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endParaRPr lang="en-US" altLang="en-US" sz="2222" dirty="0">
              <a:latin typeface="Calibri" panose="020F0502020204030204" pitchFamily="34" charset="0"/>
            </a:endParaRP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Plan considers traffic impacts of 33 acres of zone changes, but 62 acres of zone changes are pending review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Zone changes may result in increase of traffic volume of over 6,000 vehicles per day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Plan is already not consistent with what is proposed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662 acres brought into McMinnville UGB, 27 acres are within this plan area </a:t>
            </a:r>
            <a:r>
              <a:rPr lang="en-US" altLang="en-US" sz="2222" dirty="0" smtClean="0">
                <a:latin typeface="Calibri" panose="020F0502020204030204" pitchFamily="34" charset="0"/>
              </a:rPr>
              <a:t>–</a:t>
            </a:r>
            <a:r>
              <a:rPr lang="en-US" altLang="en-US" sz="2222" dirty="0">
                <a:latin typeface="Calibri" panose="020F0502020204030204" pitchFamily="34" charset="0"/>
              </a:rPr>
              <a:t>t</a:t>
            </a:r>
            <a:r>
              <a:rPr lang="en-US" altLang="en-US" sz="2222" dirty="0" smtClean="0">
                <a:latin typeface="Calibri" panose="020F0502020204030204" pitchFamily="34" charset="0"/>
              </a:rPr>
              <a:t>raffic study considers </a:t>
            </a:r>
            <a:r>
              <a:rPr lang="en-US" altLang="en-US" sz="2222" dirty="0">
                <a:latin typeface="Calibri" panose="020F0502020204030204" pitchFamily="34" charset="0"/>
              </a:rPr>
              <a:t>none of these impacts</a:t>
            </a:r>
          </a:p>
          <a:p>
            <a:pPr marL="0" indent="0">
              <a:spcAft>
                <a:spcPct val="0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endParaRPr lang="en-US" altLang="en-US" sz="2222" dirty="0">
              <a:latin typeface="Calibri" panose="020F050202020403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99" y="5806284"/>
            <a:ext cx="3386999" cy="89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162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66599" y="273851"/>
            <a:ext cx="9257124" cy="1144120"/>
          </a:xfrm>
          <a:ln/>
        </p:spPr>
        <p:txBody>
          <a:bodyPr vert="horz" lIns="91440" tIns="35432" rIns="91440" bIns="45720" rtlCol="0" anchor="ctr">
            <a:normAutofit/>
          </a:bodyPr>
          <a:lstStyle/>
          <a:p>
            <a:pPr>
              <a:tabLst>
                <a:tab pos="0" algn="l"/>
                <a:tab pos="483855" algn="l"/>
                <a:tab pos="967710" algn="l"/>
                <a:tab pos="1451564" algn="l"/>
                <a:tab pos="1935419" algn="l"/>
                <a:tab pos="2419274" algn="l"/>
                <a:tab pos="2903129" algn="l"/>
                <a:tab pos="3386983" algn="l"/>
                <a:tab pos="3870838" algn="l"/>
                <a:tab pos="4354693" algn="l"/>
                <a:tab pos="4838548" algn="l"/>
                <a:tab pos="5322402" algn="l"/>
                <a:tab pos="5806257" algn="l"/>
                <a:tab pos="6290112" algn="l"/>
                <a:tab pos="6773967" algn="l"/>
                <a:tab pos="7257821" algn="l"/>
                <a:tab pos="7741676" algn="l"/>
                <a:tab pos="8225531" algn="l"/>
                <a:tab pos="8709386" algn="l"/>
                <a:tab pos="9193240" algn="l"/>
                <a:tab pos="9677095" algn="l"/>
              </a:tabLst>
            </a:pPr>
            <a:r>
              <a:rPr lang="en-US" altLang="en-US"/>
              <a:t>Intersection Operations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66599" y="1604458"/>
            <a:ext cx="9257124" cy="4526078"/>
          </a:xfrm>
          <a:ln/>
        </p:spPr>
        <p:txBody>
          <a:bodyPr vert="horz" lIns="91440" tIns="0" rIns="91440" bIns="45720" rtlCol="0">
            <a:normAutofit/>
          </a:bodyPr>
          <a:lstStyle/>
          <a:p>
            <a:pPr marL="0" indent="0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endParaRPr lang="en-US" altLang="en-US" sz="2222" dirty="0">
              <a:latin typeface="Calibri" panose="020F0502020204030204" pitchFamily="34" charset="0"/>
            </a:endParaRP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Plan illustrates v/c of 0.76 at OR 18/Norton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City's consultant presented alternative results of 0.78, just 0.02 below mobility standard of 0.80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Errors, omissions, or lack of construction of any of the millions of dollars of assumed improvements of the plan could affect the operations at this intersection and others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>
                <a:latin typeface="Calibri" panose="020F0502020204030204" pitchFamily="34" charset="0"/>
              </a:rPr>
              <a:t>Without ALL of the improvements in place, the operations are unknown</a:t>
            </a:r>
          </a:p>
          <a:p>
            <a:pPr marL="22680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Font typeface="Wingdings" panose="05000000000000000000" pitchFamily="2" charset="2"/>
              <a:buChar char=""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r>
              <a:rPr lang="en-US" altLang="en-US" sz="2222" dirty="0" smtClean="0">
                <a:latin typeface="Calibri" panose="020F0502020204030204" pitchFamily="34" charset="0"/>
              </a:rPr>
              <a:t>Developers likely </a:t>
            </a:r>
            <a:r>
              <a:rPr lang="en-US" altLang="en-US" sz="2222" dirty="0">
                <a:latin typeface="Calibri" panose="020F0502020204030204" pitchFamily="34" charset="0"/>
              </a:rPr>
              <a:t>cannot construct </a:t>
            </a:r>
            <a:r>
              <a:rPr lang="en-US" altLang="en-US" sz="2222" dirty="0" smtClean="0">
                <a:latin typeface="Calibri" panose="020F0502020204030204" pitchFamily="34" charset="0"/>
              </a:rPr>
              <a:t>all improvements</a:t>
            </a:r>
            <a:endParaRPr lang="en-US" altLang="en-US" sz="2222" dirty="0">
              <a:latin typeface="Calibri" panose="020F0502020204030204" pitchFamily="34" charset="0"/>
            </a:endParaRPr>
          </a:p>
          <a:p>
            <a:pPr marL="228487" indent="-226807">
              <a:lnSpc>
                <a:spcPct val="102000"/>
              </a:lnSpc>
              <a:spcBef>
                <a:spcPts val="622"/>
              </a:spcBef>
              <a:spcAft>
                <a:spcPts val="622"/>
              </a:spcAft>
              <a:buSzPct val="45000"/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endParaRPr lang="en-US" altLang="en-US" sz="2222" dirty="0">
              <a:latin typeface="Calibri" panose="020F0502020204030204" pitchFamily="34" charset="0"/>
            </a:endParaRPr>
          </a:p>
          <a:p>
            <a:pPr marL="0" indent="0">
              <a:spcAft>
                <a:spcPct val="0"/>
              </a:spcAft>
              <a:buNone/>
              <a:tabLst>
                <a:tab pos="0" algn="l"/>
                <a:tab pos="119284" algn="l"/>
                <a:tab pos="603139" algn="l"/>
                <a:tab pos="1086994" algn="l"/>
                <a:tab pos="1570848" algn="l"/>
                <a:tab pos="2054703" algn="l"/>
                <a:tab pos="2538558" algn="l"/>
                <a:tab pos="3022413" algn="l"/>
                <a:tab pos="3506267" algn="l"/>
                <a:tab pos="3990122" algn="l"/>
                <a:tab pos="4473977" algn="l"/>
                <a:tab pos="4957832" algn="l"/>
                <a:tab pos="5441687" algn="l"/>
                <a:tab pos="5925541" algn="l"/>
                <a:tab pos="6409396" algn="l"/>
                <a:tab pos="6893251" algn="l"/>
                <a:tab pos="7377106" algn="l"/>
                <a:tab pos="7860960" algn="l"/>
                <a:tab pos="8344815" algn="l"/>
                <a:tab pos="8828670" algn="l"/>
                <a:tab pos="9312525" algn="l"/>
              </a:tabLst>
            </a:pPr>
            <a:endParaRPr lang="en-US" altLang="en-US" sz="2222" dirty="0">
              <a:latin typeface="Calibri" panose="020F050202020403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99" y="5806284"/>
            <a:ext cx="3386999" cy="890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961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66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McMinnville </a:t>
            </a:r>
            <a:r>
              <a:rPr lang="en-US" dirty="0"/>
              <a:t>Plan Policies</a:t>
            </a:r>
            <a:r>
              <a:rPr lang="en-US" dirty="0" smtClean="0"/>
              <a:t>: Economy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58333"/>
            <a:ext cx="11269133" cy="511863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sz="3200" dirty="0"/>
              <a:t>21.02 	The City shall encourage and support the start up, expansion or relocation of high-wage businesses to McMinnville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 smtClean="0"/>
              <a:t>21.03 </a:t>
            </a:r>
            <a:r>
              <a:rPr lang="en-US" sz="3200" dirty="0"/>
              <a:t>	The City shall support </a:t>
            </a:r>
            <a:r>
              <a:rPr lang="en-US" sz="3200" b="1" dirty="0"/>
              <a:t>existing businesses </a:t>
            </a:r>
            <a:r>
              <a:rPr lang="en-US" sz="3200" dirty="0"/>
              <a:t>and industries and the establishment of </a:t>
            </a:r>
            <a:r>
              <a:rPr lang="en-US" sz="3200" b="1" dirty="0"/>
              <a:t>locally owned, managed, or controlled small businesses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r>
              <a:rPr lang="en-US" sz="3200" i="1" dirty="0" smtClean="0"/>
              <a:t>No </a:t>
            </a:r>
            <a:r>
              <a:rPr lang="en-US" sz="3200" i="1" dirty="0"/>
              <a:t>policies encouraging or supporting more large-format retail.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29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933" y="0"/>
            <a:ext cx="10701867" cy="778934"/>
          </a:xfrm>
        </p:spPr>
        <p:txBody>
          <a:bodyPr>
            <a:normAutofit/>
          </a:bodyPr>
          <a:lstStyle/>
          <a:p>
            <a:r>
              <a:rPr lang="en-US" dirty="0" smtClean="0"/>
              <a:t>Net Retail </a:t>
            </a:r>
            <a:r>
              <a:rPr lang="en-US" dirty="0"/>
              <a:t>Leakage is Virtually </a:t>
            </a:r>
            <a:r>
              <a:rPr lang="en-US" dirty="0" smtClean="0"/>
              <a:t>Non-existent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800" y="675361"/>
            <a:ext cx="4766364" cy="610644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4600" y="758825"/>
            <a:ext cx="7078133" cy="59552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600" dirty="0" smtClean="0"/>
              <a:t>Net retail </a:t>
            </a:r>
            <a:r>
              <a:rPr lang="en-US" sz="3600" dirty="0"/>
              <a:t>leakage in McMinnville is $</a:t>
            </a:r>
            <a:r>
              <a:rPr lang="en-US" sz="3600" dirty="0" smtClean="0"/>
              <a:t>9,276,030  </a:t>
            </a:r>
            <a:endParaRPr lang="en-US" sz="3600" dirty="0"/>
          </a:p>
          <a:p>
            <a:r>
              <a:rPr lang="en-US" sz="3600" dirty="0"/>
              <a:t>In a city of 35,000, this is $265 per </a:t>
            </a:r>
            <a:r>
              <a:rPr lang="en-US" sz="3600" dirty="0" smtClean="0"/>
              <a:t>person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Total Est. Household Demand       $709,369,536</a:t>
            </a:r>
          </a:p>
          <a:p>
            <a:pPr marL="0" indent="0">
              <a:buNone/>
            </a:pPr>
            <a:r>
              <a:rPr lang="en-US" dirty="0"/>
              <a:t>Total Est. Sales			   </a:t>
            </a:r>
            <a:r>
              <a:rPr lang="en-US" u="sng" dirty="0"/>
              <a:t>$700,163,506</a:t>
            </a:r>
          </a:p>
          <a:p>
            <a:pPr marL="0" indent="0">
              <a:buNone/>
            </a:pPr>
            <a:r>
              <a:rPr lang="en-US" dirty="0"/>
              <a:t>Net Retail Leakage			        $9,276,030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dirty="0"/>
              <a:t>Source: Table 8 </a:t>
            </a:r>
            <a:r>
              <a:rPr lang="en-US" sz="2400" dirty="0" smtClean="0"/>
              <a:t>(p. </a:t>
            </a:r>
            <a:r>
              <a:rPr lang="en-US" sz="2400" smtClean="0"/>
              <a:t>33) of </a:t>
            </a:r>
            <a:r>
              <a:rPr lang="en-US" sz="2400" dirty="0"/>
              <a:t>Three Mile Lane Market Analysis at p. 96 of TMLAP Appendix B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467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McMinnville has a </a:t>
            </a:r>
            <a:r>
              <a:rPr lang="en-US" i="1" dirty="0"/>
              <a:t>net inflow </a:t>
            </a:r>
            <a:r>
              <a:rPr lang="en-US" dirty="0"/>
              <a:t>of retail </a:t>
            </a:r>
            <a:r>
              <a:rPr lang="en-US" dirty="0" smtClean="0"/>
              <a:t>dollars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49" y="1553666"/>
            <a:ext cx="10939501" cy="37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0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365125"/>
            <a:ext cx="11717867" cy="1325563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McMinnville has a commercial land surplus of at least 30 acres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3770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36" y="1825625"/>
            <a:ext cx="11473905" cy="2297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836" y="4463333"/>
            <a:ext cx="115570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 smtClean="0"/>
              <a:t>“</a:t>
            </a:r>
            <a:r>
              <a:rPr lang="en-US" sz="3200" i="1" dirty="0"/>
              <a:t>in terms of state law, the city has the option to either go ahead with or pull back from the proposed conversion from industrial to commercial for this particular area</a:t>
            </a:r>
            <a:r>
              <a:rPr lang="en-US" sz="3200" i="1" dirty="0" smtClean="0"/>
              <a:t>...”   </a:t>
            </a:r>
            <a:r>
              <a:rPr lang="en-US" altLang="en-US" sz="2400" dirty="0" smtClean="0"/>
              <a:t>Gordon </a:t>
            </a:r>
            <a:r>
              <a:rPr lang="en-US" altLang="en-US" sz="2400" dirty="0"/>
              <a:t>Howard, Community Services Division Manager, Oregon Department of Land Conservation and Development, email to McMinnville Planning Director, dated June 14, 2022 </a:t>
            </a:r>
          </a:p>
        </p:txBody>
      </p:sp>
    </p:spTree>
    <p:extLst>
      <p:ext uri="{BB962C8B-B14F-4D97-AF65-F5344CB8AC3E}">
        <p14:creationId xmlns:p14="http://schemas.microsoft.com/office/powerpoint/2010/main" val="285510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93133"/>
            <a:ext cx="11929533" cy="159755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Commercial uses should be neighborhood-scaled and neighborhood-serving.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7" y="1413933"/>
            <a:ext cx="12064999" cy="523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Neighborhood Activity Center standards </a:t>
            </a:r>
          </a:p>
          <a:p>
            <a:pPr marL="0" indent="0">
              <a:buNone/>
            </a:pPr>
            <a:r>
              <a:rPr lang="en-US" sz="3200" dirty="0" smtClean="0"/>
              <a:t>McMinnville Zoning Ordinance section 17.50: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3200" dirty="0" smtClean="0"/>
              <a:t>Up to 10 acres retail commercial</a:t>
            </a:r>
          </a:p>
          <a:p>
            <a:r>
              <a:rPr lang="en-US" sz="3200" dirty="0" smtClean="0"/>
              <a:t>Up </a:t>
            </a:r>
            <a:r>
              <a:rPr lang="en-US" sz="3200" dirty="0"/>
              <a:t>to 100,000 total retail floor </a:t>
            </a:r>
            <a:r>
              <a:rPr lang="en-US" sz="3200" dirty="0" smtClean="0"/>
              <a:t>space</a:t>
            </a:r>
          </a:p>
          <a:p>
            <a:r>
              <a:rPr lang="en-US" sz="3200" dirty="0" smtClean="0"/>
              <a:t>Largest allowed retailer- 40,000 sq. ft. grocery</a:t>
            </a:r>
          </a:p>
          <a:p>
            <a:r>
              <a:rPr lang="en-US" sz="3200" dirty="0" smtClean="0"/>
              <a:t>Additional non-retail commercial uses (professional offices, day care, services, etc</a:t>
            </a:r>
            <a:r>
              <a:rPr lang="en-US" sz="3200" dirty="0"/>
              <a:t>.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Even if the Council disagrees,</a:t>
            </a:r>
            <a:r>
              <a:rPr lang="en-US" sz="3200" i="1" dirty="0"/>
              <a:t> all</a:t>
            </a:r>
            <a:r>
              <a:rPr lang="en-US" sz="3200" dirty="0" smtClean="0"/>
              <a:t> commercial uses </a:t>
            </a:r>
            <a:r>
              <a:rPr lang="en-US" sz="3200" dirty="0"/>
              <a:t>in the “retail area” south of the expressway </a:t>
            </a:r>
            <a:r>
              <a:rPr lang="en-US" sz="3200" dirty="0" smtClean="0"/>
              <a:t>must not exceed the </a:t>
            </a:r>
            <a:r>
              <a:rPr lang="en-US" sz="3200" dirty="0"/>
              <a:t>33 acres used for transportation modeling </a:t>
            </a:r>
            <a:endParaRPr lang="en-US" sz="3200" dirty="0" smtClean="0"/>
          </a:p>
          <a:p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3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67" y="365125"/>
            <a:ext cx="10761133" cy="13790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McMinnville </a:t>
            </a:r>
            <a:r>
              <a:rPr lang="en-US" b="1" dirty="0"/>
              <a:t>Plan Policies</a:t>
            </a:r>
            <a:r>
              <a:rPr lang="en-US" b="1" dirty="0" smtClean="0"/>
              <a:t>: Economy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33" y="1532467"/>
            <a:ext cx="11590867" cy="5037666"/>
          </a:xfrm>
        </p:spPr>
        <p:txBody>
          <a:bodyPr>
            <a:noAutofit/>
          </a:bodyPr>
          <a:lstStyle/>
          <a:p>
            <a:r>
              <a:rPr lang="en-US" sz="3600" dirty="0" smtClean="0"/>
              <a:t>21.02 </a:t>
            </a:r>
            <a:r>
              <a:rPr lang="en-US" sz="3600" dirty="0"/>
              <a:t>	The City shall encourage and support the start up, expansion or relocation of high-wage businesses to McMinnville</a:t>
            </a:r>
            <a:r>
              <a:rPr lang="en-US" sz="3600" dirty="0" smtClean="0"/>
              <a:t>.</a:t>
            </a:r>
            <a:endParaRPr lang="en-US" sz="3600" dirty="0"/>
          </a:p>
          <a:p>
            <a:r>
              <a:rPr lang="en-US" sz="3600" dirty="0" smtClean="0"/>
              <a:t>21.03 </a:t>
            </a:r>
            <a:r>
              <a:rPr lang="en-US" sz="3600" dirty="0"/>
              <a:t>	The City shall support existing businesses and industries and the establishment of locally owned, managed, or controlled small businesses</a:t>
            </a:r>
            <a:r>
              <a:rPr lang="en-US" sz="3600" dirty="0" smtClean="0"/>
              <a:t>.</a:t>
            </a:r>
          </a:p>
          <a:p>
            <a:endParaRPr lang="en-US" sz="3600" dirty="0"/>
          </a:p>
          <a:p>
            <a:r>
              <a:rPr lang="en-US" sz="3600" i="1" dirty="0" smtClean="0"/>
              <a:t>No </a:t>
            </a:r>
            <a:r>
              <a:rPr lang="en-US" sz="3600" i="1" dirty="0"/>
              <a:t>policies encouraging or supporting more large-format retail.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2917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933" y="67556"/>
            <a:ext cx="8077200" cy="67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03200"/>
            <a:ext cx="11963399" cy="1921933"/>
          </a:xfrm>
        </p:spPr>
        <p:txBody>
          <a:bodyPr>
            <a:normAutofit/>
          </a:bodyPr>
          <a:lstStyle/>
          <a:p>
            <a:r>
              <a:rPr lang="en-US" dirty="0" smtClean="0"/>
              <a:t>Recommendations:  </a:t>
            </a:r>
            <a:r>
              <a:rPr lang="en-US" sz="4000" dirty="0" smtClean="0"/>
              <a:t>Use Neighborhood Activity </a:t>
            </a:r>
            <a:r>
              <a:rPr lang="en-US" sz="4000" dirty="0"/>
              <a:t>Center Standards or amend the TMLAP with standards that are specific to the Three Mile Lane Area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5467" y="2057400"/>
            <a:ext cx="11895666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600" dirty="0" smtClean="0"/>
              <a:t>New </a:t>
            </a:r>
            <a:r>
              <a:rPr lang="en-US" sz="3600" dirty="0"/>
              <a:t>commercial uses south of the expressway should </a:t>
            </a:r>
            <a:r>
              <a:rPr lang="en-US" sz="3600" dirty="0" smtClean="0"/>
              <a:t>serve </a:t>
            </a:r>
            <a:r>
              <a:rPr lang="en-US" sz="3600" dirty="0"/>
              <a:t>neighborhood residents </a:t>
            </a:r>
            <a:endParaRPr lang="en-US" sz="3600" dirty="0" smtClean="0"/>
          </a:p>
          <a:p>
            <a:pPr lvl="1"/>
            <a:r>
              <a:rPr lang="en-US" sz="3600" dirty="0"/>
              <a:t>I</a:t>
            </a:r>
            <a:r>
              <a:rPr lang="en-US" sz="3600" dirty="0" smtClean="0"/>
              <a:t>ncorporate </a:t>
            </a:r>
            <a:r>
              <a:rPr lang="en-US" sz="3600" dirty="0"/>
              <a:t>an upper limit on store size and total amount of retail floor </a:t>
            </a:r>
            <a:r>
              <a:rPr lang="en-US" sz="3600" dirty="0" smtClean="0"/>
              <a:t>space</a:t>
            </a:r>
            <a:endParaRPr lang="en-US" sz="3600" dirty="0"/>
          </a:p>
          <a:p>
            <a:pPr lvl="1"/>
            <a:r>
              <a:rPr lang="en-US" sz="3600" dirty="0" smtClean="0"/>
              <a:t>Limit </a:t>
            </a:r>
            <a:r>
              <a:rPr lang="en-US" sz="3600" dirty="0"/>
              <a:t>t</a:t>
            </a:r>
            <a:r>
              <a:rPr lang="en-US" sz="3600" dirty="0" smtClean="0"/>
              <a:t>otal </a:t>
            </a:r>
            <a:r>
              <a:rPr lang="en-US" sz="3600" dirty="0"/>
              <a:t>retail </a:t>
            </a:r>
            <a:r>
              <a:rPr lang="en-US" sz="3600" dirty="0" smtClean="0"/>
              <a:t>acreage.  </a:t>
            </a:r>
            <a:r>
              <a:rPr lang="en-US" sz="3600" dirty="0"/>
              <a:t>Additional commercial land </a:t>
            </a:r>
            <a:r>
              <a:rPr lang="en-US" sz="3600" dirty="0" smtClean="0"/>
              <a:t>for non-retail commercial </a:t>
            </a:r>
            <a:r>
              <a:rPr lang="en-US" sz="3600" dirty="0"/>
              <a:t>uses </a:t>
            </a:r>
            <a:r>
              <a:rPr lang="en-US" sz="3600" dirty="0" smtClean="0"/>
              <a:t>to serve </a:t>
            </a:r>
            <a:r>
              <a:rPr lang="en-US" sz="3600" dirty="0"/>
              <a:t>those who live and work in </a:t>
            </a:r>
            <a:r>
              <a:rPr lang="en-US" sz="3600" dirty="0" smtClean="0"/>
              <a:t>the area.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pPr lvl="0"/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1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867" y="1"/>
            <a:ext cx="10938933" cy="1185332"/>
          </a:xfrm>
        </p:spPr>
        <p:txBody>
          <a:bodyPr/>
          <a:lstStyle/>
          <a:p>
            <a:r>
              <a:rPr lang="en-US" dirty="0" smtClean="0"/>
              <a:t>			Recommendations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85333"/>
            <a:ext cx="12192000" cy="5596467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3500" dirty="0" smtClean="0"/>
              <a:t>Require adherence </a:t>
            </a:r>
            <a:r>
              <a:rPr lang="en-US" sz="3500" dirty="0"/>
              <a:t>to the Great Neighborhood </a:t>
            </a:r>
            <a:r>
              <a:rPr lang="en-US" sz="3500" dirty="0" smtClean="0"/>
              <a:t>Principles</a:t>
            </a:r>
          </a:p>
          <a:p>
            <a:pPr marL="0" lvl="0" indent="0">
              <a:buNone/>
            </a:pPr>
            <a:endParaRPr lang="en-US" sz="3500" dirty="0" smtClean="0"/>
          </a:p>
          <a:p>
            <a:r>
              <a:rPr lang="en-US" sz="3500" dirty="0" smtClean="0"/>
              <a:t>Encourage true </a:t>
            </a:r>
            <a:r>
              <a:rPr lang="en-US" sz="3500" dirty="0"/>
              <a:t>mixed-use and the provision of needed </a:t>
            </a:r>
            <a:r>
              <a:rPr lang="en-US" sz="3500" dirty="0" smtClean="0"/>
              <a:t>housing.  Allow </a:t>
            </a:r>
            <a:r>
              <a:rPr lang="en-US" sz="3500" dirty="0"/>
              <a:t>residential units in all areas not within the airport approach zones or areas of natural hazards. </a:t>
            </a:r>
            <a:endParaRPr lang="en-US" sz="3500" dirty="0" smtClean="0"/>
          </a:p>
          <a:p>
            <a:pPr marL="0" indent="0">
              <a:buNone/>
            </a:pPr>
            <a:endParaRPr lang="en-US" sz="3500" dirty="0" smtClean="0"/>
          </a:p>
          <a:p>
            <a:r>
              <a:rPr lang="en-US" sz="3500" dirty="0" smtClean="0"/>
              <a:t>Consider </a:t>
            </a:r>
            <a:r>
              <a:rPr lang="en-US" sz="3500" dirty="0"/>
              <a:t>rezoning existing M-2 zoned area to M-1 or </a:t>
            </a:r>
            <a:r>
              <a:rPr lang="en-US" sz="3500" dirty="0" smtClean="0"/>
              <a:t>M-L to address concerns over potentially noxious industrial  uses</a:t>
            </a:r>
          </a:p>
          <a:p>
            <a:endParaRPr lang="en-US" sz="3500" dirty="0"/>
          </a:p>
          <a:p>
            <a:pPr lvl="0"/>
            <a:r>
              <a:rPr lang="en-US" sz="3500" dirty="0" smtClean="0"/>
              <a:t>Include </a:t>
            </a:r>
            <a:r>
              <a:rPr lang="en-US" sz="3500" dirty="0"/>
              <a:t>within the TMLAP, </a:t>
            </a:r>
            <a:r>
              <a:rPr lang="en-US" sz="3500" dirty="0" smtClean="0"/>
              <a:t>land between </a:t>
            </a:r>
            <a:r>
              <a:rPr lang="en-US" sz="3500" dirty="0"/>
              <a:t>the air museum and Highway 18 added to the </a:t>
            </a:r>
            <a:r>
              <a:rPr lang="en-US" sz="3500" dirty="0" smtClean="0"/>
              <a:t>UGB </a:t>
            </a:r>
            <a:r>
              <a:rPr lang="en-US" sz="3500" dirty="0"/>
              <a:t>in </a:t>
            </a:r>
            <a:r>
              <a:rPr lang="en-US" sz="3500" dirty="0" smtClean="0"/>
              <a:t>2020</a:t>
            </a:r>
          </a:p>
          <a:p>
            <a:pPr marL="0" lvl="0" indent="0">
              <a:buNone/>
            </a:pPr>
            <a:endParaRPr lang="en-US" sz="3500" dirty="0" smtClean="0"/>
          </a:p>
          <a:p>
            <a:pPr lvl="0"/>
            <a:r>
              <a:rPr lang="en-US" sz="3500" dirty="0" smtClean="0"/>
              <a:t>Repeal </a:t>
            </a:r>
            <a:r>
              <a:rPr lang="en-US" sz="3500" dirty="0"/>
              <a:t>Plan Policy </a:t>
            </a:r>
            <a:r>
              <a:rPr lang="en-US" sz="3500" dirty="0" smtClean="0"/>
              <a:t>48.70, </a:t>
            </a:r>
            <a:r>
              <a:rPr lang="en-US" sz="3500" dirty="0"/>
              <a:t>since the city now has a  surplus of commercial land</a:t>
            </a:r>
          </a:p>
          <a:p>
            <a:pPr marL="0" indent="0">
              <a:buNone/>
            </a:pPr>
            <a:endParaRPr lang="en-US" dirty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we need a third town center?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eandering in McMinnville...An Iconic American Town - Meemaw Ea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117600"/>
            <a:ext cx="5252507" cy="54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117600"/>
            <a:ext cx="5183189" cy="5469467"/>
          </a:xfrm>
        </p:spPr>
      </p:pic>
    </p:spTree>
    <p:extLst>
      <p:ext uri="{BB962C8B-B14F-4D97-AF65-F5344CB8AC3E}">
        <p14:creationId xmlns:p14="http://schemas.microsoft.com/office/powerpoint/2010/main" val="15826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55" y="963990"/>
            <a:ext cx="3048000" cy="1638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3378" y="1198485"/>
            <a:ext cx="65694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Thank you!</a:t>
            </a:r>
            <a:br>
              <a:rPr lang="en-US" sz="4800" dirty="0"/>
            </a:br>
            <a:r>
              <a:rPr lang="en-US" sz="4800" dirty="0"/>
              <a:t>We’d be happy to</a:t>
            </a:r>
            <a:br>
              <a:rPr lang="en-US" sz="4800" dirty="0"/>
            </a:br>
            <a:r>
              <a:rPr lang="en-US" sz="4800" dirty="0"/>
              <a:t>answer any questions.</a:t>
            </a:r>
          </a:p>
        </p:txBody>
      </p:sp>
    </p:spTree>
    <p:extLst>
      <p:ext uri="{BB962C8B-B14F-4D97-AF65-F5344CB8AC3E}">
        <p14:creationId xmlns:p14="http://schemas.microsoft.com/office/powerpoint/2010/main" val="172972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67" y="203200"/>
            <a:ext cx="10515600" cy="16224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McMinnville Plan Policies:  Urbanization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187.30 	“</a:t>
            </a:r>
            <a:r>
              <a:rPr lang="en-US" sz="4000" i="1" dirty="0"/>
              <a:t>The Great Neighborhood Principles </a:t>
            </a:r>
            <a:r>
              <a:rPr lang="en-US" sz="4000" i="1" u="sng" dirty="0"/>
              <a:t>shall be applied in all areas of the city</a:t>
            </a:r>
            <a:r>
              <a:rPr lang="en-US" sz="4000" dirty="0"/>
              <a:t> to ensure equitable access to a livable, egalitarian, healthy, social, inclusive, safe, and vibrant neighborhood for all McMinnville citizens</a:t>
            </a:r>
            <a:r>
              <a:rPr lang="en-US" sz="4000" dirty="0" smtClean="0"/>
              <a:t>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 support: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All uses </a:t>
            </a:r>
            <a:r>
              <a:rPr lang="en-US" sz="3600" dirty="0"/>
              <a:t>north of the </a:t>
            </a:r>
            <a:r>
              <a:rPr lang="en-US" sz="3600" dirty="0" smtClean="0"/>
              <a:t>expressway, especially the mixed-use neighborhood</a:t>
            </a:r>
          </a:p>
          <a:p>
            <a:r>
              <a:rPr lang="en-US" sz="3600" dirty="0" smtClean="0"/>
              <a:t>The Innovation Center and family-wage jobs</a:t>
            </a:r>
          </a:p>
          <a:p>
            <a:r>
              <a:rPr lang="en-US" sz="3600" dirty="0" smtClean="0"/>
              <a:t>A future trail network, pedestrian bridge, urban </a:t>
            </a:r>
            <a:r>
              <a:rPr lang="en-US" sz="3600" dirty="0"/>
              <a:t>design </a:t>
            </a:r>
            <a:r>
              <a:rPr lang="en-US" sz="3600" dirty="0" smtClean="0"/>
              <a:t>features and residential and mixed-uses </a:t>
            </a:r>
          </a:p>
          <a:p>
            <a:r>
              <a:rPr lang="en-US" sz="3600" dirty="0"/>
              <a:t>Commercial services scaled to those who live and work in the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5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TMLAP: Large Retail Shopping Center South of the Expressway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23600" cy="4786842"/>
          </a:xfrm>
        </p:spPr>
        <p:txBody>
          <a:bodyPr>
            <a:normAutofit/>
          </a:bodyPr>
          <a:lstStyle/>
          <a:p>
            <a:r>
              <a:rPr lang="en-US" sz="4000" dirty="0"/>
              <a:t>33 net acres per traffic </a:t>
            </a:r>
            <a:r>
              <a:rPr lang="en-US" sz="4000" dirty="0" smtClean="0"/>
              <a:t>modeling</a:t>
            </a:r>
            <a:endParaRPr lang="en-US" sz="4000" dirty="0"/>
          </a:p>
          <a:p>
            <a:r>
              <a:rPr lang="en-US" sz="4000" dirty="0"/>
              <a:t>40-60 acres per actual TMLAP </a:t>
            </a:r>
            <a:r>
              <a:rPr lang="en-US" sz="4000" dirty="0" smtClean="0"/>
              <a:t>Language</a:t>
            </a:r>
            <a:endParaRPr lang="en-US" sz="4000" dirty="0"/>
          </a:p>
          <a:p>
            <a:r>
              <a:rPr lang="en-US" sz="4000" dirty="0"/>
              <a:t>62 net acres per pending </a:t>
            </a:r>
            <a:r>
              <a:rPr lang="en-US" sz="4000" dirty="0" smtClean="0"/>
              <a:t>applications</a:t>
            </a:r>
            <a:endParaRPr lang="en-US" sz="4000" dirty="0"/>
          </a:p>
          <a:p>
            <a:r>
              <a:rPr lang="en-US" sz="4000" dirty="0"/>
              <a:t>Nothing limits store size, total retail area, or the number of drive up </a:t>
            </a:r>
            <a:r>
              <a:rPr lang="en-US" sz="4000" dirty="0" smtClean="0"/>
              <a:t>windows</a:t>
            </a:r>
            <a:endParaRPr lang="en-US" sz="4000" dirty="0"/>
          </a:p>
          <a:p>
            <a:r>
              <a:rPr lang="en-US" sz="4000" dirty="0"/>
              <a:t>Across an expressway from the rest of town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970" y="255058"/>
            <a:ext cx="5856697" cy="31654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001" y="3633257"/>
            <a:ext cx="118194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Pending zone change applications for 62 acre shopping center</a:t>
            </a:r>
          </a:p>
          <a:p>
            <a:endParaRPr lang="en-US" sz="3200" dirty="0"/>
          </a:p>
          <a:p>
            <a:r>
              <a:rPr lang="en-US" sz="3200" dirty="0" smtClean="0"/>
              <a:t>Staff </a:t>
            </a:r>
            <a:r>
              <a:rPr lang="en-US" sz="3200" dirty="0"/>
              <a:t>Recommendation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3 stores exceeding 135,000  sq. ft. with no upper size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An unlimited number of stores up to 135,000 sq. ft.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4" y="42334"/>
            <a:ext cx="50673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3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9" y="76200"/>
            <a:ext cx="11878734" cy="228600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Roths</a:t>
            </a:r>
            <a:r>
              <a:rPr lang="en-US" sz="3600" b="1" dirty="0" smtClean="0"/>
              <a:t>   					Walmart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38,411 SF </a:t>
            </a:r>
            <a:r>
              <a:rPr lang="en-US" sz="3600" dirty="0"/>
              <a:t>of floor </a:t>
            </a:r>
            <a:r>
              <a:rPr lang="en-US" sz="3600" dirty="0" smtClean="0"/>
              <a:t>space		101,365 </a:t>
            </a:r>
            <a:r>
              <a:rPr lang="en-US" sz="3600" dirty="0"/>
              <a:t>sq. ft. of floor </a:t>
            </a:r>
            <a:r>
              <a:rPr lang="en-US" sz="3600" dirty="0" smtClean="0"/>
              <a:t>space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2400" dirty="0" smtClean="0"/>
              <a:t>Source: Yamhill County Assessors office	</a:t>
            </a:r>
            <a:r>
              <a:rPr lang="en-US" sz="1800" dirty="0" smtClean="0"/>
              <a:t> </a:t>
            </a:r>
            <a:r>
              <a:rPr lang="en-US" sz="2400" dirty="0"/>
              <a:t>Source: Yamhill County Assessors office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				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29977"/>
            <a:ext cx="5452533" cy="4210131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2559889"/>
            <a:ext cx="5630334" cy="4180219"/>
          </a:xfrm>
        </p:spPr>
      </p:pic>
    </p:spTree>
    <p:extLst>
      <p:ext uri="{BB962C8B-B14F-4D97-AF65-F5344CB8AC3E}">
        <p14:creationId xmlns:p14="http://schemas.microsoft.com/office/powerpoint/2010/main" val="73389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68940"/>
            <a:ext cx="11760200" cy="210670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Orenco</a:t>
            </a:r>
            <a:r>
              <a:rPr lang="en-US" b="1" dirty="0" smtClean="0"/>
              <a:t> Station: 12 acres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3600" dirty="0" smtClean="0"/>
              <a:t>Largest anchor store: 29,000 sq. ft. grocery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700" dirty="0"/>
              <a:t>125,503 </a:t>
            </a:r>
            <a:r>
              <a:rPr lang="en-US" sz="2700" dirty="0" smtClean="0"/>
              <a:t>SF of </a:t>
            </a:r>
            <a:r>
              <a:rPr lang="en-US" sz="2700" dirty="0"/>
              <a:t>commercial </a:t>
            </a:r>
            <a:r>
              <a:rPr lang="en-US" sz="2700" dirty="0" smtClean="0"/>
              <a:t>uses including retail, medical </a:t>
            </a:r>
            <a:r>
              <a:rPr lang="en-US" sz="2700" dirty="0"/>
              <a:t>offices, a bank, a real estate office, etc</a:t>
            </a:r>
            <a:r>
              <a:rPr lang="en-US" sz="2700" dirty="0" smtClean="0"/>
              <a:t>.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Source: </a:t>
            </a:r>
            <a:r>
              <a:rPr lang="en-US" sz="2200" dirty="0" err="1" smtClean="0"/>
              <a:t>PacTrust</a:t>
            </a:r>
            <a:r>
              <a:rPr lang="en-US" sz="2200" dirty="0" smtClean="0"/>
              <a:t> </a:t>
            </a:r>
            <a:r>
              <a:rPr lang="en-US" sz="2200" dirty="0" err="1" smtClean="0"/>
              <a:t>Orenco</a:t>
            </a:r>
            <a:r>
              <a:rPr lang="en-US" sz="2200" dirty="0" smtClean="0"/>
              <a:t> Station Lease Packet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063" y="2264896"/>
            <a:ext cx="7375714" cy="411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9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1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0306" y="824753"/>
            <a:ext cx="5589494" cy="59655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400" b="1" dirty="0"/>
              <a:t>Old Mill District:  </a:t>
            </a:r>
            <a:endParaRPr lang="en-US" sz="4400" b="1" dirty="0" smtClean="0"/>
          </a:p>
          <a:p>
            <a:pPr marL="0" indent="0">
              <a:buNone/>
            </a:pPr>
            <a:r>
              <a:rPr lang="en-US" sz="4400" b="1" dirty="0" smtClean="0"/>
              <a:t>17 </a:t>
            </a:r>
            <a:r>
              <a:rPr lang="en-US" sz="4400" b="1" dirty="0"/>
              <a:t>acre </a:t>
            </a:r>
            <a:r>
              <a:rPr lang="en-US" sz="4400" b="1" dirty="0" smtClean="0"/>
              <a:t>retail </a:t>
            </a:r>
            <a:r>
              <a:rPr lang="en-US" sz="4400" b="1" dirty="0"/>
              <a:t>a</a:t>
            </a:r>
            <a:r>
              <a:rPr lang="en-US" sz="4400" b="1" dirty="0" smtClean="0"/>
              <a:t>rea</a:t>
            </a: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b="1" dirty="0"/>
              <a:t/>
            </a:r>
            <a:br>
              <a:rPr lang="en-US" sz="4400" b="1" dirty="0"/>
            </a:br>
            <a:r>
              <a:rPr lang="en-US" sz="4400" dirty="0"/>
              <a:t>Largest anchor store: 28,000 SF (REI)</a:t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 smtClean="0"/>
              <a:t>Total Retail Floor Area: 267,000 SF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 smtClean="0"/>
              <a:t>River Path to Downtown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 smtClean="0"/>
          </a:p>
          <a:p>
            <a:pPr marL="0" indent="0">
              <a:buNone/>
            </a:pPr>
            <a:r>
              <a:rPr lang="en-US" sz="2200" dirty="0" smtClean="0"/>
              <a:t>Source</a:t>
            </a:r>
            <a:r>
              <a:rPr lang="en-US" sz="2200" dirty="0"/>
              <a:t>: Old Mill District Marketing Brochure (https://images1.loopnet.com/d2/YljmPpBC2V8nSWqPrVyVdw8u7NHfyEAEZh99SFIOKiw/document.pdf)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190" y="932329"/>
            <a:ext cx="5331754" cy="52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920</Words>
  <Application>Microsoft Office PowerPoint</Application>
  <PresentationFormat>Custom</PresentationFormat>
  <Paragraphs>131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 McMinnville Plan Policies: Economy  </vt:lpstr>
      <vt:lpstr>McMinnville Plan Policies:  Urbanization  </vt:lpstr>
      <vt:lpstr>We support:</vt:lpstr>
      <vt:lpstr>TMLAP: Large Retail Shopping Center South of the Expressway </vt:lpstr>
      <vt:lpstr>PowerPoint Presentation</vt:lpstr>
      <vt:lpstr>Roths        Walmart 38,411 SF of floor space  101,365 sq. ft. of floor space  Source: Yamhill County Assessors office  Source: Yamhill County Assessors office      </vt:lpstr>
      <vt:lpstr>Orenco Station: 12 acres  Largest anchor store: 29,000 sq. ft. grocery  125,503 SF of commercial uses including retail, medical offices, a bank, a real estate office, etc.  Source: PacTrust Orenco Station Lease Packet  </vt:lpstr>
      <vt:lpstr>PowerPoint Presentation</vt:lpstr>
      <vt:lpstr>Safeway Plaza: 18 acres    (Safeway building 56,379 SF) Source: Marcus &amp; Millichap McMinnville Safeway Lease Packet </vt:lpstr>
      <vt:lpstr>Bridgeport Village: 30 acres Total Retail Floor Area: 465,000 SF Source: https://en.wikipedia.org/wiki/Bridgeport_Village_(Oregon)</vt:lpstr>
      <vt:lpstr>TMLAP: 33 acre shopping center (yellow)      62 acre shopping center (red) Total Retail Floor Area: 364,815 SF                              Total Retail Floor Area: 683,000               Largest Anchor Stores:  No upper limit   Sources: https://www.mcminnvilleoregon.gov/sites/default/files/fileattachments/planning/page/21877/3._tia.pdf                   https://www.mcminnvilleoregon.gov/planning/page/comprehensive-plan-map-amendmentzone-change-cpa-2-21zc-3-21 </vt:lpstr>
      <vt:lpstr>McMinnville’s future rests on:</vt:lpstr>
      <vt:lpstr>PowerPoint Presentation</vt:lpstr>
      <vt:lpstr>From Applicant’s traffic study for 33 net acre shopping center:</vt:lpstr>
      <vt:lpstr>PowerPoint Presentation</vt:lpstr>
      <vt:lpstr>Study area limited</vt:lpstr>
      <vt:lpstr>Pending zone changes and UGB changes</vt:lpstr>
      <vt:lpstr>Intersection Operations</vt:lpstr>
      <vt:lpstr>Net Retail Leakage is Virtually Non-existent</vt:lpstr>
      <vt:lpstr>McMinnville has a net inflow of retail dollars </vt:lpstr>
      <vt:lpstr>McMinnville has a commercial land surplus of at least 30 acres</vt:lpstr>
      <vt:lpstr>Commercial uses should be neighborhood-scaled and neighborhood-serving.   </vt:lpstr>
      <vt:lpstr> McMinnville Plan Policies: Economy  </vt:lpstr>
      <vt:lpstr>PowerPoint Presentation</vt:lpstr>
      <vt:lpstr>Recommendations:  Use Neighborhood Activity Center Standards or amend the TMLAP with standards that are specific to the Three Mile Lane Area.</vt:lpstr>
      <vt:lpstr>   Recommendations:</vt:lpstr>
      <vt:lpstr>Do we need a third town center?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sid friedman</dc:creator>
  <cp:lastModifiedBy>Admin</cp:lastModifiedBy>
  <cp:revision>145</cp:revision>
  <dcterms:created xsi:type="dcterms:W3CDTF">2022-02-17T00:22:00Z</dcterms:created>
  <dcterms:modified xsi:type="dcterms:W3CDTF">2022-07-25T18:59:19Z</dcterms:modified>
</cp:coreProperties>
</file>